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772" r:id="rId2"/>
    <p:sldMasterId id="2147483784" r:id="rId3"/>
    <p:sldMasterId id="2147483796" r:id="rId4"/>
  </p:sldMasterIdLst>
  <p:notesMasterIdLst>
    <p:notesMasterId r:id="rId53"/>
  </p:notesMasterIdLst>
  <p:sldIdLst>
    <p:sldId id="256" r:id="rId5"/>
    <p:sldId id="261" r:id="rId6"/>
    <p:sldId id="263" r:id="rId7"/>
    <p:sldId id="320" r:id="rId8"/>
    <p:sldId id="321" r:id="rId9"/>
    <p:sldId id="260" r:id="rId10"/>
    <p:sldId id="322" r:id="rId11"/>
    <p:sldId id="289" r:id="rId12"/>
    <p:sldId id="323" r:id="rId13"/>
    <p:sldId id="283" r:id="rId14"/>
    <p:sldId id="324" r:id="rId15"/>
    <p:sldId id="285" r:id="rId16"/>
    <p:sldId id="284" r:id="rId17"/>
    <p:sldId id="325" r:id="rId18"/>
    <p:sldId id="286" r:id="rId19"/>
    <p:sldId id="326" r:id="rId20"/>
    <p:sldId id="328" r:id="rId21"/>
    <p:sldId id="327" r:id="rId22"/>
    <p:sldId id="290" r:id="rId23"/>
    <p:sldId id="288" r:id="rId24"/>
    <p:sldId id="291" r:id="rId25"/>
    <p:sldId id="292" r:id="rId26"/>
    <p:sldId id="334" r:id="rId27"/>
    <p:sldId id="335" r:id="rId28"/>
    <p:sldId id="336" r:id="rId29"/>
    <p:sldId id="333" r:id="rId30"/>
    <p:sldId id="293" r:id="rId31"/>
    <p:sldId id="295" r:id="rId32"/>
    <p:sldId id="329" r:id="rId33"/>
    <p:sldId id="301" r:id="rId34"/>
    <p:sldId id="303" r:id="rId35"/>
    <p:sldId id="302" r:id="rId36"/>
    <p:sldId id="331" r:id="rId37"/>
    <p:sldId id="332" r:id="rId38"/>
    <p:sldId id="300" r:id="rId39"/>
    <p:sldId id="294" r:id="rId40"/>
    <p:sldId id="304" r:id="rId41"/>
    <p:sldId id="298" r:id="rId42"/>
    <p:sldId id="305" r:id="rId43"/>
    <p:sldId id="308" r:id="rId44"/>
    <p:sldId id="306" r:id="rId45"/>
    <p:sldId id="309" r:id="rId46"/>
    <p:sldId id="296" r:id="rId47"/>
    <p:sldId id="310" r:id="rId48"/>
    <p:sldId id="299" r:id="rId49"/>
    <p:sldId id="297" r:id="rId50"/>
    <p:sldId id="317" r:id="rId51"/>
    <p:sldId id="318" r:id="rId52"/>
  </p:sldIdLst>
  <p:sldSz cx="12192000" cy="6858000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B649F"/>
    <a:srgbClr val="5E80B0"/>
    <a:srgbClr val="7DB1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954" autoAdjust="0"/>
    <p:restoredTop sz="78621" autoAdjust="0"/>
  </p:normalViewPr>
  <p:slideViewPr>
    <p:cSldViewPr snapToGrid="0">
      <p:cViewPr>
        <p:scale>
          <a:sx n="76" d="100"/>
          <a:sy n="76" d="100"/>
        </p:scale>
        <p:origin x="928" y="2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 showFormatting="0">
    <p:cViewPr>
      <p:scale>
        <a:sx n="100" d="100"/>
        <a:sy n="100" d="100"/>
      </p:scale>
      <p:origin x="0" y="0"/>
    </p:cViewPr>
  </p:sorterViewPr>
  <p:gridSpacing cx="72006" cy="72006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ableStyles" Target="tableStyle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01029E-4C94-4213-86BF-E60BAC2C1456}" type="datetimeFigureOut">
              <a:rPr lang="zh-CN" altLang="en-US" smtClean="0"/>
              <a:t>2019/4/13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FCA173-1C42-4226-B669-291C410F467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31383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FCA173-1C42-4226-B669-291C410F467C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50037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FCA173-1C42-4226-B669-291C410F467C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796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Playground</a:t>
            </a:r>
            <a:r>
              <a:rPr kumimoji="1" lang="zh-CN" altLang="en-US" dirty="0"/>
              <a:t> </a:t>
            </a:r>
            <a:r>
              <a:rPr kumimoji="1" lang="ja-JP" altLang="en-US"/>
              <a:t>主要是</a:t>
            </a:r>
            <a:r>
              <a:rPr kumimoji="1" lang="zh-CN" altLang="en-US" dirty="0"/>
              <a:t> </a:t>
            </a:r>
            <a:r>
              <a:rPr kumimoji="1" lang="ja-JP" altLang="en-US"/>
              <a:t>让</a:t>
            </a:r>
            <a:r>
              <a:rPr kumimoji="1" lang="en-US" altLang="ja-JP" dirty="0"/>
              <a:t> </a:t>
            </a:r>
            <a:r>
              <a:rPr kumimoji="1" lang="ja-JP" altLang="en-US"/>
              <a:t>他们自己快速试验新的</a:t>
            </a:r>
            <a:r>
              <a:rPr kumimoji="1" lang="zh-CN" altLang="en-US" dirty="0"/>
              <a:t> </a:t>
            </a:r>
            <a:r>
              <a:rPr kumimoji="1" lang="ja-JP" altLang="en-US"/>
              <a:t>寻优</a:t>
            </a:r>
            <a:r>
              <a:rPr kumimoji="1" lang="zh-CN" altLang="en-US" dirty="0"/>
              <a:t> </a:t>
            </a:r>
            <a:r>
              <a:rPr kumimoji="1" lang="ja-JP" altLang="en-US"/>
              <a:t>算法</a:t>
            </a:r>
            <a:r>
              <a:rPr kumimoji="1" lang="zh-CN" altLang="en-US" dirty="0"/>
              <a:t>，</a:t>
            </a:r>
            <a:r>
              <a:rPr kumimoji="1" lang="ja-JP" altLang="en-US"/>
              <a:t>同时也能让</a:t>
            </a:r>
            <a:r>
              <a:rPr kumimoji="1" lang="zh-CN" altLang="en-US" dirty="0"/>
              <a:t> </a:t>
            </a:r>
            <a:r>
              <a:rPr kumimoji="1" lang="ja-JP" altLang="en-US"/>
              <a:t>高级用户</a:t>
            </a:r>
            <a:r>
              <a:rPr kumimoji="1" lang="zh-CN" altLang="en-US" dirty="0"/>
              <a:t> </a:t>
            </a:r>
            <a:r>
              <a:rPr kumimoji="1" lang="ja-JP" altLang="en-US"/>
              <a:t>提供自己的</a:t>
            </a:r>
            <a:r>
              <a:rPr kumimoji="1" lang="zh-CN" altLang="en-US" dirty="0"/>
              <a:t> </a:t>
            </a:r>
            <a:r>
              <a:rPr kumimoji="1" lang="ja-JP" altLang="en-US"/>
              <a:t>寻优算法</a:t>
            </a:r>
            <a:r>
              <a:rPr kumimoji="1" lang="zh-CN" altLang="en-US" dirty="0"/>
              <a:t>。</a:t>
            </a:r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FCA173-1C42-4226-B669-291C410F467C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97710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板状的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ja-JP" altLang="en-US"/>
              <a:t>当你有了一些新的</a:t>
            </a:r>
            <a:r>
              <a:rPr kumimoji="1" lang="zh-CN" altLang="en-US" dirty="0"/>
              <a:t> </a:t>
            </a:r>
            <a:r>
              <a:rPr kumimoji="1" lang="en-US" altLang="zh-CN" dirty="0"/>
              <a:t>suggestion</a:t>
            </a:r>
            <a:r>
              <a:rPr kumimoji="1" lang="zh-CN" altLang="en-US" dirty="0"/>
              <a:t>  </a:t>
            </a:r>
            <a:r>
              <a:rPr kumimoji="1" lang="ja-JP" altLang="en-US"/>
              <a:t>的算法以后</a:t>
            </a:r>
            <a:r>
              <a:rPr kumimoji="1" lang="zh-CN" altLang="en-US" dirty="0"/>
              <a:t>， </a:t>
            </a:r>
            <a:r>
              <a:rPr kumimoji="1" lang="ja-JP" altLang="en-US"/>
              <a:t>如何评估和对比呢</a:t>
            </a:r>
            <a:r>
              <a:rPr kumimoji="1" lang="zh-CN" altLang="en-US" dirty="0"/>
              <a:t>，</a:t>
            </a:r>
            <a:r>
              <a:rPr kumimoji="1" lang="ja-JP" altLang="en-US"/>
              <a:t>那么就有一些</a:t>
            </a:r>
            <a:r>
              <a:rPr kumimoji="1" lang="zh-CN" altLang="en-US" dirty="0"/>
              <a:t> </a:t>
            </a:r>
            <a:r>
              <a:rPr kumimoji="1" lang="en-US" altLang="zh-CN" dirty="0"/>
              <a:t>bench</a:t>
            </a:r>
            <a:r>
              <a:rPr kumimoji="1" lang="zh-CN" altLang="en-US" dirty="0"/>
              <a:t> </a:t>
            </a:r>
            <a:r>
              <a:rPr kumimoji="1" lang="en-US" altLang="zh-CN" dirty="0"/>
              <a:t>mark</a:t>
            </a:r>
            <a:r>
              <a:rPr kumimoji="1" lang="zh-CN" altLang="en-US" dirty="0"/>
              <a:t> ，</a:t>
            </a:r>
            <a:r>
              <a:rPr kumimoji="1" lang="ja-JP" altLang="en-US"/>
              <a:t>其实就是这样一些</a:t>
            </a:r>
            <a:r>
              <a:rPr kumimoji="1" lang="zh-CN" altLang="en-US" dirty="0"/>
              <a:t> </a:t>
            </a:r>
            <a:r>
              <a:rPr kumimoji="1" lang="ja-JP" altLang="en-US"/>
              <a:t>函数</a:t>
            </a:r>
            <a:r>
              <a:rPr kumimoji="1" lang="zh-CN" altLang="en-US" dirty="0"/>
              <a:t>，</a:t>
            </a:r>
            <a:r>
              <a:rPr kumimoji="1" lang="ja-JP" altLang="en-US"/>
              <a:t>然后来寻找最小值</a:t>
            </a:r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FCA173-1C42-4226-B669-291C410F467C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63498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当你有了一些新的</a:t>
            </a:r>
            <a:r>
              <a:rPr kumimoji="1" lang="zh-CN" altLang="en-US" dirty="0"/>
              <a:t> </a:t>
            </a:r>
            <a:r>
              <a:rPr kumimoji="1" lang="en-US" altLang="zh-CN" dirty="0"/>
              <a:t>suggestion</a:t>
            </a:r>
            <a:r>
              <a:rPr kumimoji="1" lang="zh-CN" altLang="en-US" dirty="0"/>
              <a:t>  </a:t>
            </a:r>
            <a:r>
              <a:rPr kumimoji="1" lang="ja-JP" altLang="en-US"/>
              <a:t>的算法以后</a:t>
            </a:r>
            <a:r>
              <a:rPr kumimoji="1" lang="zh-CN" altLang="en-US" dirty="0"/>
              <a:t>， </a:t>
            </a:r>
            <a:r>
              <a:rPr kumimoji="1" lang="ja-JP" altLang="en-US"/>
              <a:t>如何评估和对比呢</a:t>
            </a:r>
            <a:r>
              <a:rPr kumimoji="1" lang="zh-CN" altLang="en-US" dirty="0"/>
              <a:t>，</a:t>
            </a:r>
            <a:r>
              <a:rPr kumimoji="1" lang="ja-JP" altLang="en-US"/>
              <a:t>那么就有一些</a:t>
            </a:r>
            <a:r>
              <a:rPr kumimoji="1" lang="zh-CN" altLang="en-US" dirty="0"/>
              <a:t> </a:t>
            </a:r>
            <a:r>
              <a:rPr kumimoji="1" lang="en-US" altLang="zh-CN" dirty="0"/>
              <a:t>bench</a:t>
            </a:r>
            <a:r>
              <a:rPr kumimoji="1" lang="zh-CN" altLang="en-US" dirty="0"/>
              <a:t> </a:t>
            </a:r>
            <a:r>
              <a:rPr kumimoji="1" lang="en-US" altLang="zh-CN" dirty="0"/>
              <a:t>mark</a:t>
            </a:r>
            <a:r>
              <a:rPr kumimoji="1" lang="zh-CN" altLang="en-US" dirty="0"/>
              <a:t> ，</a:t>
            </a:r>
            <a:r>
              <a:rPr kumimoji="1" lang="ja-JP" altLang="en-US"/>
              <a:t>其实就是这样一些</a:t>
            </a:r>
            <a:r>
              <a:rPr kumimoji="1" lang="zh-CN" altLang="en-US" dirty="0"/>
              <a:t> </a:t>
            </a:r>
            <a:r>
              <a:rPr kumimoji="1" lang="ja-JP" altLang="en-US"/>
              <a:t>函数</a:t>
            </a:r>
            <a:r>
              <a:rPr kumimoji="1" lang="zh-CN" altLang="en-US" dirty="0"/>
              <a:t>，</a:t>
            </a:r>
            <a:r>
              <a:rPr kumimoji="1" lang="ja-JP" altLang="en-US"/>
              <a:t>然后来寻找最小值</a:t>
            </a:r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FCA173-1C42-4226-B669-291C410F467C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25668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FCA173-1C42-4226-B669-291C410F467C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32997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FCA173-1C42-4226-B669-291C410F467C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30381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文章里面提到了</a:t>
            </a:r>
            <a:r>
              <a:rPr kumimoji="1" lang="zh-CN" altLang="en-US" dirty="0"/>
              <a:t> </a:t>
            </a:r>
            <a:r>
              <a:rPr kumimoji="1" lang="ja-JP" altLang="en-US"/>
              <a:t>两个</a:t>
            </a:r>
            <a:r>
              <a:rPr kumimoji="1" lang="zh-CN" altLang="en-US" dirty="0"/>
              <a:t> </a:t>
            </a:r>
            <a:r>
              <a:rPr kumimoji="1" lang="en-US" altLang="zh-CN" dirty="0"/>
              <a:t>stopping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rule</a:t>
            </a:r>
            <a:r>
              <a:rPr kumimoji="1" lang="zh-CN" altLang="en-US" dirty="0"/>
              <a:t> ，</a:t>
            </a:r>
            <a:r>
              <a:rPr kumimoji="1" lang="ja-JP" altLang="en-US"/>
              <a:t>都是</a:t>
            </a:r>
            <a:r>
              <a:rPr kumimoji="1" lang="zh-CN" altLang="en-US" dirty="0"/>
              <a:t> </a:t>
            </a:r>
            <a:r>
              <a:rPr kumimoji="1" lang="en-US" altLang="zh-CN" dirty="0"/>
              <a:t>trail</a:t>
            </a:r>
            <a:r>
              <a:rPr kumimoji="1" lang="en-US" altLang="ja-JP" dirty="0"/>
              <a:t> </a:t>
            </a:r>
            <a:r>
              <a:rPr kumimoji="1" lang="ja-JP" altLang="en-US"/>
              <a:t>级别的</a:t>
            </a:r>
            <a:r>
              <a:rPr kumimoji="1" lang="zh-CN" altLang="en-US" dirty="0"/>
              <a:t>。</a:t>
            </a:r>
            <a:endParaRPr kumimoji="1" lang="en-US" altLang="ja-JP" dirty="0"/>
          </a:p>
          <a:p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ja-JP" altLang="en-US"/>
              <a:t>这个我</a:t>
            </a:r>
            <a:r>
              <a:rPr kumimoji="1" lang="zh-CN" altLang="en-US" dirty="0"/>
              <a:t> </a:t>
            </a:r>
            <a:r>
              <a:rPr kumimoji="1" lang="ja-JP" altLang="en-US"/>
              <a:t>个人</a:t>
            </a:r>
            <a:r>
              <a:rPr kumimoji="1" lang="zh-CN" altLang="en-US" dirty="0"/>
              <a:t> </a:t>
            </a:r>
            <a:r>
              <a:rPr kumimoji="1" lang="ja-JP" altLang="en-US"/>
              <a:t>觉得它</a:t>
            </a:r>
            <a:r>
              <a:rPr kumimoji="1" lang="zh-CN" altLang="en-US" dirty="0"/>
              <a:t> </a:t>
            </a:r>
            <a:r>
              <a:rPr kumimoji="1" lang="ja-JP" altLang="en-US"/>
              <a:t>说的不是很清楚</a:t>
            </a:r>
            <a:r>
              <a:rPr kumimoji="1" lang="zh-CN" altLang="en-US" dirty="0"/>
              <a:t>， </a:t>
            </a:r>
            <a:r>
              <a:rPr kumimoji="1" lang="ja-JP" altLang="en-US"/>
              <a:t>因为按道理来说</a:t>
            </a:r>
            <a:r>
              <a:rPr kumimoji="1" lang="zh-CN" altLang="en-US" dirty="0"/>
              <a:t>， </a:t>
            </a:r>
            <a:r>
              <a:rPr kumimoji="1" lang="en-US" altLang="zh-CN" dirty="0"/>
              <a:t>suggestion</a:t>
            </a:r>
            <a:r>
              <a:rPr kumimoji="1" lang="zh-CN" altLang="en-US" dirty="0"/>
              <a:t> </a:t>
            </a:r>
            <a:r>
              <a:rPr kumimoji="1" lang="ja-JP" altLang="en-US"/>
              <a:t>根本就不会推荐产生这样一个</a:t>
            </a:r>
            <a:r>
              <a:rPr kumimoji="1" lang="zh-CN" altLang="en-US" dirty="0"/>
              <a:t> </a:t>
            </a:r>
            <a:r>
              <a:rPr kumimoji="1" lang="en-US" altLang="zh-CN" dirty="0"/>
              <a:t>trail</a:t>
            </a:r>
            <a:r>
              <a:rPr kumimoji="1" lang="zh-CN" altLang="en-US" dirty="0"/>
              <a:t>。 </a:t>
            </a:r>
            <a:r>
              <a:rPr kumimoji="1" lang="ja-JP" altLang="en-US"/>
              <a:t>除非它用的是</a:t>
            </a:r>
            <a:r>
              <a:rPr kumimoji="1" lang="zh-CN" altLang="en-US" dirty="0"/>
              <a:t> </a:t>
            </a:r>
            <a:r>
              <a:rPr kumimoji="1" lang="en-US" altLang="zh-CN" dirty="0"/>
              <a:t>random</a:t>
            </a:r>
            <a:r>
              <a:rPr kumimoji="1" lang="zh-CN" altLang="en-US" dirty="0"/>
              <a:t> </a:t>
            </a:r>
            <a:r>
              <a:rPr kumimoji="1" lang="ja-JP" altLang="en-US"/>
              <a:t>的</a:t>
            </a:r>
            <a:r>
              <a:rPr kumimoji="1" lang="zh-CN" altLang="en-US" dirty="0"/>
              <a:t> </a:t>
            </a:r>
            <a:r>
              <a:rPr kumimoji="1" lang="en-US" altLang="zh-CN" dirty="0"/>
              <a:t>suggestion</a:t>
            </a:r>
            <a:r>
              <a:rPr kumimoji="1" lang="zh-CN" altLang="en-US" dirty="0"/>
              <a:t>，</a:t>
            </a:r>
            <a:r>
              <a:rPr kumimoji="1" lang="ja-JP" altLang="en-US"/>
              <a:t>但是这又相当于它把</a:t>
            </a:r>
            <a:r>
              <a:rPr kumimoji="1" lang="zh-CN" altLang="en-US" dirty="0"/>
              <a:t> </a:t>
            </a:r>
            <a:r>
              <a:rPr kumimoji="1" lang="en-US" altLang="zh-CN" dirty="0"/>
              <a:t>suggestion</a:t>
            </a:r>
            <a:r>
              <a:rPr kumimoji="1" lang="zh-CN" altLang="en-US" dirty="0"/>
              <a:t> </a:t>
            </a:r>
            <a:r>
              <a:rPr kumimoji="1" lang="ja-JP" altLang="en-US"/>
              <a:t>的</a:t>
            </a:r>
            <a:r>
              <a:rPr kumimoji="1" lang="zh-CN" altLang="en-US" dirty="0"/>
              <a:t> </a:t>
            </a:r>
            <a:r>
              <a:rPr kumimoji="1" lang="ja-JP" altLang="en-US"/>
              <a:t>活儿给做了</a:t>
            </a:r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FCA173-1C42-4226-B669-291C410F467C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09759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已经完成了</a:t>
            </a:r>
            <a:r>
              <a:rPr kumimoji="1" lang="zh-CN" altLang="en-US" dirty="0"/>
              <a:t> </a:t>
            </a:r>
            <a:r>
              <a:rPr kumimoji="1" lang="en-US" altLang="zh-CN" dirty="0"/>
              <a:t>trail1</a:t>
            </a:r>
            <a:r>
              <a:rPr kumimoji="1" lang="zh-CN" altLang="en-US" dirty="0"/>
              <a:t> </a:t>
            </a:r>
            <a:r>
              <a:rPr kumimoji="1" lang="ja-JP" altLang="en-US"/>
              <a:t>和</a:t>
            </a:r>
            <a:r>
              <a:rPr kumimoji="1" lang="zh-CN" altLang="en-US" dirty="0"/>
              <a:t> </a:t>
            </a:r>
            <a:r>
              <a:rPr kumimoji="1" lang="en-US" altLang="zh-CN" dirty="0"/>
              <a:t>trail2</a:t>
            </a:r>
            <a:r>
              <a:rPr kumimoji="1" lang="zh-CN" altLang="en-US" dirty="0"/>
              <a:t> </a:t>
            </a:r>
            <a:r>
              <a:rPr kumimoji="1" lang="ja-JP" altLang="en-US"/>
              <a:t>得到</a:t>
            </a:r>
            <a:r>
              <a:rPr kumimoji="1" lang="zh-CN" altLang="en-US" dirty="0"/>
              <a:t> </a:t>
            </a:r>
            <a:r>
              <a:rPr kumimoji="1" lang="ja-JP" altLang="en-US"/>
              <a:t>每一步的</a:t>
            </a:r>
            <a:r>
              <a:rPr kumimoji="1" lang="zh-CN" altLang="en-US" dirty="0"/>
              <a:t> </a:t>
            </a:r>
            <a:r>
              <a:rPr kumimoji="1" lang="ja-JP" altLang="en-US"/>
              <a:t>评价值</a:t>
            </a:r>
            <a:r>
              <a:rPr kumimoji="1" lang="zh-CN" altLang="en-US" dirty="0"/>
              <a:t>， </a:t>
            </a:r>
            <a:r>
              <a:rPr kumimoji="1" lang="ja-JP" altLang="en-US"/>
              <a:t>比如说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acc</a:t>
            </a:r>
            <a:endParaRPr kumimoji="1" lang="en-US" altLang="zh-CN" dirty="0"/>
          </a:p>
          <a:p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ja-JP" altLang="en-US"/>
              <a:t>在第三个</a:t>
            </a:r>
            <a:r>
              <a:rPr kumimoji="1" lang="zh-CN" altLang="en-US" dirty="0"/>
              <a:t> </a:t>
            </a:r>
            <a:r>
              <a:rPr kumimoji="1" lang="en-US" altLang="zh-CN" dirty="0"/>
              <a:t>trail</a:t>
            </a:r>
            <a:r>
              <a:rPr kumimoji="1" lang="en-US" altLang="ja-JP" dirty="0"/>
              <a:t> </a:t>
            </a:r>
            <a:r>
              <a:rPr kumimoji="1" lang="ja-JP" altLang="en-US"/>
              <a:t>的每一步</a:t>
            </a:r>
            <a:r>
              <a:rPr kumimoji="1" lang="zh-CN" altLang="en-US" dirty="0"/>
              <a:t>，</a:t>
            </a:r>
            <a:r>
              <a:rPr kumimoji="1" lang="ja-JP" altLang="en-US"/>
              <a:t>都比较前两个</a:t>
            </a:r>
            <a:r>
              <a:rPr kumimoji="1" lang="zh-CN" altLang="en-US" dirty="0"/>
              <a:t> </a:t>
            </a:r>
            <a:r>
              <a:rPr kumimoji="1" lang="en-US" altLang="ja-JP" dirty="0"/>
              <a:t>trail</a:t>
            </a:r>
            <a:r>
              <a:rPr kumimoji="1" lang="zh-CN" altLang="en-US" dirty="0"/>
              <a:t> </a:t>
            </a:r>
            <a:r>
              <a:rPr kumimoji="1" lang="ja-JP" altLang="en-US"/>
              <a:t>到目前为止的</a:t>
            </a:r>
            <a:r>
              <a:rPr kumimoji="1" lang="zh-CN" altLang="en-US" dirty="0"/>
              <a:t> </a:t>
            </a:r>
            <a:r>
              <a:rPr kumimoji="1" lang="ja-JP" altLang="en-US"/>
              <a:t>平均值</a:t>
            </a:r>
            <a:r>
              <a:rPr kumimoji="1" lang="zh-CN" altLang="en-US" dirty="0"/>
              <a:t>， </a:t>
            </a:r>
            <a:r>
              <a:rPr kumimoji="1" lang="ja-JP" altLang="en-US"/>
              <a:t>如果小于这个平均值</a:t>
            </a:r>
            <a:r>
              <a:rPr kumimoji="1" lang="zh-CN" altLang="en-US" dirty="0"/>
              <a:t>，</a:t>
            </a:r>
            <a:r>
              <a:rPr kumimoji="1" lang="ja-JP" altLang="en-US"/>
              <a:t>那么就</a:t>
            </a:r>
            <a:r>
              <a:rPr kumimoji="1" lang="zh-CN" altLang="en-US" dirty="0"/>
              <a:t> </a:t>
            </a:r>
            <a:r>
              <a:rPr kumimoji="1" lang="ja-JP" altLang="en-US"/>
              <a:t>中止</a:t>
            </a:r>
            <a:r>
              <a:rPr kumimoji="1" lang="zh-CN" altLang="en-US" dirty="0"/>
              <a:t>。</a:t>
            </a:r>
            <a:endParaRPr kumimoji="1" lang="en-US" altLang="ja-JP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FCA173-1C42-4226-B669-291C410F467C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05271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看迁移学习之前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ja-JP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我们先简单看一下高斯过程回归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ja-JP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因为迁移学习其实就是根据以前的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study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ja-JP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来做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trail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ja-JP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suggestion</a:t>
            </a:r>
            <a:r>
              <a:rPr lang="ja-JP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ja-JP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那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suggestion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ja-JP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算法就是用的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高斯过程回归算法。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ja-JP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这里我们有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ja-JP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蓝线是目标的曲线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ja-JP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然后我们有这个观测点</a:t>
            </a:r>
            <a:endParaRPr lang="en-US" altLang="ja-JP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ja-JP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虚线是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prediction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ja-JP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的均值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 </a:t>
            </a:r>
            <a:r>
              <a:rPr lang="ja-JP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阴影就是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ja-JP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置信区间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lang="en-US" altLang="ja-JP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ja-JP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从曲线可以看出，中间的点均值较大，而且方差也比较大，很有可能这个点的超参数可以训练得到一个效果指标好的模型。那为什么要选均值大和方差大的点呢？因为前面提到均值代表期望的最终结果，当然是越大越好，但我们不能每次都挑选均值最大的，因为有的点方差很大也有可能存在全局最优解，因此选择均值大的点我们成为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exploritation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（开发），选择方差大的点我们称为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exploration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（探索）。那么究竟什么时候开发什么时候探索，并且开发和探索各占多少比例呢？不同的场景其实是可以有不同的策略的，例如我们的模型训练非常慢，只能再跑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组超参数了，那应该选择均值较大的比较有把握，如果我们计算力还能可以跑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1000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次，那么就不能放弃探索的机会应该选择方差大的，而至于均值和方差比例如何把握，这就是我们要定义的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acquisition function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了。</a:t>
            </a:r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FCA173-1C42-4226-B669-291C410F467C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9105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acquisition function</a:t>
            </a:r>
            <a:r>
              <a:rPr lang="ja-JP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是一个权衡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exploritation</a:t>
            </a:r>
            <a:r>
              <a:rPr lang="ja-JP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exploration</a:t>
            </a:r>
            <a:r>
              <a:rPr lang="ja-JP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的函数，最简单的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acquisition function</a:t>
            </a:r>
            <a:r>
              <a:rPr lang="ja-JP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就是均值加上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</a:t>
            </a:r>
            <a:r>
              <a:rPr lang="ja-JP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倍方差（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Upper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condence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bound</a:t>
            </a:r>
            <a:r>
              <a:rPr lang="ja-JP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算法）。在原来的图上加上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acquisition function</a:t>
            </a:r>
            <a:r>
              <a:rPr lang="ja-JP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曲线，然后我们求得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acquisition function</a:t>
            </a:r>
            <a:r>
              <a:rPr lang="ja-JP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的最大值，这是的参数值就是贝叶斯优化算法推荐的超参数值，是根据超参数间的联合概率分布求出来、并且均衡了开发和探索后得到的结果。</a:t>
            </a:r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FCA173-1C42-4226-B669-291C410F467C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6129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什么是黑盒呢</a:t>
            </a:r>
            <a:r>
              <a:rPr kumimoji="1" lang="zh-CN" altLang="en-US" dirty="0"/>
              <a:t>，</a:t>
            </a:r>
            <a:r>
              <a:rPr kumimoji="1" lang="ja-JP" altLang="en-US"/>
              <a:t>就是我有一个</a:t>
            </a:r>
            <a:r>
              <a:rPr kumimoji="1" lang="en-US" altLang="ja-JP" dirty="0"/>
              <a:t> f</a:t>
            </a:r>
            <a:r>
              <a:rPr kumimoji="1" lang="zh-CN" altLang="en-US" dirty="0"/>
              <a:t>， </a:t>
            </a:r>
            <a:r>
              <a:rPr kumimoji="1" lang="ja-JP" altLang="en-US"/>
              <a:t>它有输入和对应的输出</a:t>
            </a:r>
            <a:r>
              <a:rPr kumimoji="1" lang="zh-CN" altLang="en-US" dirty="0"/>
              <a:t>，</a:t>
            </a:r>
            <a:r>
              <a:rPr kumimoji="1" lang="ja-JP" altLang="en-US"/>
              <a:t>但是我并不知道</a:t>
            </a:r>
            <a:r>
              <a:rPr kumimoji="1" lang="en-US" altLang="ja-JP" dirty="0"/>
              <a:t> f </a:t>
            </a:r>
            <a:r>
              <a:rPr kumimoji="1" lang="ja-JP" altLang="en-US"/>
              <a:t>具体是怎么计算出来的</a:t>
            </a:r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FCA173-1C42-4226-B669-291C410F467C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951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FCA173-1C42-4226-B669-291C410F467C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535041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FCA173-1C42-4226-B669-291C410F467C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969384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  <a:p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ja-JP" altLang="en-US"/>
              <a:t>他们认为</a:t>
            </a:r>
            <a:r>
              <a:rPr kumimoji="1" lang="zh-CN" altLang="en-US" dirty="0"/>
              <a:t>，</a:t>
            </a:r>
            <a:r>
              <a:rPr kumimoji="1" lang="ja-JP" altLang="en-US"/>
              <a:t>同样的用户</a:t>
            </a:r>
            <a:r>
              <a:rPr kumimoji="1" lang="zh-CN" altLang="en-US" dirty="0"/>
              <a:t>，</a:t>
            </a:r>
            <a:r>
              <a:rPr kumimoji="1" lang="ja-JP" altLang="en-US"/>
              <a:t>比如他都是同一套业务</a:t>
            </a:r>
            <a:r>
              <a:rPr kumimoji="1" lang="zh-CN" altLang="en-US" dirty="0"/>
              <a:t>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FCA173-1C42-4226-B669-291C410F467C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354635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一叠</a:t>
            </a:r>
            <a:r>
              <a:rPr kumimoji="1" lang="zh-CN" altLang="en-US" dirty="0"/>
              <a:t> </a:t>
            </a:r>
            <a:r>
              <a:rPr kumimoji="1" lang="ja-JP" altLang="en-US"/>
              <a:t>高斯回归</a:t>
            </a:r>
            <a:r>
              <a:rPr kumimoji="1" lang="zh-CN" altLang="en-US" dirty="0"/>
              <a:t> </a:t>
            </a:r>
            <a:r>
              <a:rPr kumimoji="1" lang="ja-JP" altLang="en-US"/>
              <a:t>模型</a:t>
            </a:r>
            <a:r>
              <a:rPr kumimoji="1" lang="zh-CN" altLang="en-US" dirty="0"/>
              <a:t>， </a:t>
            </a:r>
            <a:r>
              <a:rPr kumimoji="1" lang="ja-JP" altLang="en-US"/>
              <a:t>每个模型</a:t>
            </a:r>
            <a:r>
              <a:rPr kumimoji="1" lang="zh-CN" altLang="en-US" dirty="0"/>
              <a:t> </a:t>
            </a:r>
            <a:r>
              <a:rPr kumimoji="1" lang="ja-JP" altLang="en-US"/>
              <a:t>学习</a:t>
            </a:r>
            <a:r>
              <a:rPr kumimoji="1" lang="zh-CN" altLang="en-US" dirty="0"/>
              <a:t> </a:t>
            </a:r>
            <a:r>
              <a:rPr kumimoji="1" lang="ja-JP" altLang="en-US"/>
              <a:t>前一个的预测的残差</a:t>
            </a:r>
            <a:r>
              <a:rPr kumimoji="1" lang="zh-CN" altLang="en-US" dirty="0"/>
              <a:t>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FCA173-1C42-4226-B669-291C410F467C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428944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FCA173-1C42-4226-B669-291C410F467C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890358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具体他们是怎么做的呢</a:t>
            </a:r>
            <a:r>
              <a:rPr kumimoji="1" lang="zh-CN" altLang="en-US" dirty="0"/>
              <a:t>？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ja-JP" altLang="en-US"/>
              <a:t>首先有</a:t>
            </a:r>
            <a:r>
              <a:rPr kumimoji="1" lang="zh-CN" altLang="en-US" dirty="0"/>
              <a:t> </a:t>
            </a:r>
            <a:r>
              <a:rPr kumimoji="1" lang="en-US" altLang="zh-CN" dirty="0"/>
              <a:t>k</a:t>
            </a:r>
            <a:r>
              <a:rPr kumimoji="1" lang="zh-CN" altLang="en-US" dirty="0"/>
              <a:t> </a:t>
            </a:r>
            <a:r>
              <a:rPr kumimoji="1" lang="ja-JP" altLang="en-US"/>
              <a:t>个</a:t>
            </a:r>
            <a:r>
              <a:rPr kumimoji="1" lang="zh-CN" altLang="en-US" dirty="0"/>
              <a:t> </a:t>
            </a:r>
            <a:r>
              <a:rPr kumimoji="1" lang="en-US" altLang="zh-CN" dirty="0"/>
              <a:t>study</a:t>
            </a:r>
            <a:r>
              <a:rPr kumimoji="1" lang="zh-CN" altLang="en-US" dirty="0"/>
              <a:t> ，</a:t>
            </a:r>
            <a:r>
              <a:rPr kumimoji="1" lang="ja-JP" altLang="en-US"/>
              <a:t>也就是</a:t>
            </a:r>
            <a:r>
              <a:rPr kumimoji="1" lang="zh-CN" altLang="en-US" dirty="0"/>
              <a:t> </a:t>
            </a:r>
            <a:r>
              <a:rPr kumimoji="1" lang="ja-JP" altLang="en-US"/>
              <a:t>历史上有</a:t>
            </a:r>
            <a:r>
              <a:rPr kumimoji="1" lang="zh-CN" altLang="en-US" dirty="0"/>
              <a:t> </a:t>
            </a:r>
            <a:r>
              <a:rPr kumimoji="1" lang="en-US" altLang="zh-CN" dirty="0"/>
              <a:t>k</a:t>
            </a:r>
            <a:r>
              <a:rPr kumimoji="1" lang="zh-CN" altLang="en-US" dirty="0"/>
              <a:t> </a:t>
            </a:r>
            <a:r>
              <a:rPr kumimoji="1" lang="ja-JP" altLang="en-US"/>
              <a:t>次</a:t>
            </a:r>
            <a:r>
              <a:rPr kumimoji="1" lang="zh-CN" altLang="en-US" dirty="0"/>
              <a:t> </a:t>
            </a:r>
            <a:r>
              <a:rPr kumimoji="1" lang="en-US" altLang="zh-CN" dirty="0"/>
              <a:t>study</a:t>
            </a:r>
            <a:r>
              <a:rPr kumimoji="1" lang="zh-CN" altLang="en-US" dirty="0"/>
              <a:t>， </a:t>
            </a:r>
            <a:r>
              <a:rPr kumimoji="1" lang="ja-JP" altLang="en-US"/>
              <a:t>每个是</a:t>
            </a:r>
            <a:r>
              <a:rPr kumimoji="1" lang="en-US" altLang="ja-JP" dirty="0"/>
              <a:t> study</a:t>
            </a:r>
            <a:r>
              <a:rPr kumimoji="1" lang="zh-CN" altLang="en-US" dirty="0"/>
              <a:t> </a:t>
            </a:r>
            <a:r>
              <a:rPr kumimoji="1" lang="ja-JP" altLang="en-US"/>
              <a:t>都有</a:t>
            </a:r>
            <a:r>
              <a:rPr kumimoji="1" lang="zh-CN" altLang="en-US" dirty="0"/>
              <a:t> </a:t>
            </a:r>
            <a:r>
              <a:rPr kumimoji="1" lang="ja-JP" altLang="en-US"/>
              <a:t>一个</a:t>
            </a:r>
            <a:r>
              <a:rPr kumimoji="1" lang="zh-CN" altLang="en-US" dirty="0"/>
              <a:t> </a:t>
            </a:r>
            <a:r>
              <a:rPr kumimoji="1" lang="en-US" altLang="zh-CN" dirty="0"/>
              <a:t>f</a:t>
            </a:r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FCA173-1C42-4226-B669-291C410F467C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826075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然后创造两列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regressors 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kumimoji="1"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 </a:t>
            </a:r>
            <a:r>
              <a:rPr kumimoji="1" lang="ja-JP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每个</a:t>
            </a:r>
            <a:r>
              <a:rPr kumimoji="1"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regressor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ja-JP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都有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后验均值函数  </a:t>
            </a:r>
            <a:r>
              <a:rPr lang="ja-JP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和方差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 </a:t>
            </a:r>
            <a:r>
              <a:rPr lang="ja-JP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我们的目标就是得到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ja-JP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第</a:t>
            </a:r>
            <a:r>
              <a:rPr lang="en-US" altLang="ja-JP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k </a:t>
            </a:r>
            <a:r>
              <a:rPr lang="ja-JP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次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study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ja-JP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uk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ja-JP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ja-JP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delta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FCA173-1C42-4226-B669-291C410F467C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270277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对于每一次的</a:t>
            </a:r>
            <a:r>
              <a:rPr kumimoji="1" lang="en-US" altLang="ja-JP" dirty="0"/>
              <a:t> study</a:t>
            </a:r>
            <a:r>
              <a:rPr kumimoji="1" lang="zh-CN" altLang="en-US" dirty="0"/>
              <a:t> ，</a:t>
            </a:r>
            <a:r>
              <a:rPr kumimoji="1" lang="ja-JP" altLang="en-US"/>
              <a:t>有</a:t>
            </a:r>
            <a:r>
              <a:rPr kumimoji="1" lang="zh-CN" altLang="en-US" dirty="0"/>
              <a:t> </a:t>
            </a:r>
            <a:r>
              <a:rPr kumimoji="1" lang="en-US" altLang="zh-CN" dirty="0"/>
              <a:t>trail</a:t>
            </a:r>
            <a:r>
              <a:rPr kumimoji="1" lang="en-US" altLang="ja-JP" dirty="0"/>
              <a:t> </a:t>
            </a:r>
            <a:r>
              <a:rPr kumimoji="1" lang="ja-JP" altLang="en-US"/>
              <a:t>的数据</a:t>
            </a:r>
            <a:r>
              <a:rPr kumimoji="1" lang="zh-CN" altLang="en-US" dirty="0"/>
              <a:t>，</a:t>
            </a:r>
            <a:r>
              <a:rPr kumimoji="1" lang="ja-JP" altLang="en-US"/>
              <a:t>使用</a:t>
            </a:r>
            <a:r>
              <a:rPr kumimoji="1" lang="zh-CN" altLang="en-US" dirty="0"/>
              <a:t> </a:t>
            </a:r>
            <a:r>
              <a:rPr kumimoji="1" lang="en-US" altLang="zh-CN" dirty="0"/>
              <a:t>R</a:t>
            </a:r>
            <a:r>
              <a:rPr kumimoji="1" lang="zh-CN" altLang="en-US" dirty="0"/>
              <a:t> </a:t>
            </a:r>
            <a:r>
              <a:rPr kumimoji="1" lang="en-US" altLang="zh-CN" dirty="0"/>
              <a:t>i-1</a:t>
            </a:r>
            <a:r>
              <a:rPr kumimoji="1" lang="zh-CN" altLang="en-US" dirty="0"/>
              <a:t> </a:t>
            </a:r>
            <a:r>
              <a:rPr kumimoji="1" lang="ja-JP" altLang="en-US"/>
              <a:t>的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均值函数 </a:t>
            </a:r>
            <a:r>
              <a:rPr lang="ja-JP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来计算残差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 </a:t>
            </a:r>
            <a:r>
              <a:rPr lang="ja-JP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然后用这个数据来训练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‘</a:t>
            </a:r>
          </a:p>
          <a:p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ja-JP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得到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‘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ja-JP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</a:t>
            </a:r>
            <a:r>
              <a:rPr lang="ja-JP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均值函数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ja-JP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ja-JP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方差函数</a:t>
            </a:r>
            <a:endParaRPr lang="en-US" altLang="ja-JP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ja-JP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然后得到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Ri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ja-JP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ja-JP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谬</a:t>
            </a:r>
            <a:r>
              <a:rPr lang="en-US" altLang="ja-JP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ja-JP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delta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FCA173-1C42-4226-B669-291C410F467C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761000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where the weights are a function of the amount of data (i.e., completed trials) in Si and Si−1.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FCA173-1C42-4226-B669-291C410F467C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971190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然后得到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Ri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ja-JP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ja-JP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谬</a:t>
            </a:r>
            <a:r>
              <a:rPr lang="en-US" altLang="ja-JP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ja-JP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delta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FCA173-1C42-4226-B669-291C410F467C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75752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进一步扩展</a:t>
            </a:r>
            <a:r>
              <a:rPr kumimoji="1" lang="zh-CN" altLang="en-US" dirty="0"/>
              <a:t>，</a:t>
            </a:r>
            <a:r>
              <a:rPr kumimoji="1" lang="ja-JP" altLang="en-US"/>
              <a:t>我们可以认为</a:t>
            </a:r>
            <a:endParaRPr kumimoji="1" lang="en-US" altLang="ja-JP" dirty="0"/>
          </a:p>
          <a:p>
            <a:endParaRPr kumimoji="1" lang="en-US" altLang="zh-CN" dirty="0"/>
          </a:p>
          <a:p>
            <a:r>
              <a:rPr kumimoji="1" lang="ja-JP" altLang="en-US"/>
              <a:t>就是说</a:t>
            </a:r>
            <a:r>
              <a:rPr kumimoji="1" lang="zh-CN" altLang="en-US" dirty="0"/>
              <a:t> </a:t>
            </a:r>
            <a:r>
              <a:rPr kumimoji="1" lang="ja-JP" altLang="en-US"/>
              <a:t>系统很复杂</a:t>
            </a:r>
            <a:r>
              <a:rPr kumimoji="1" lang="zh-CN" altLang="en-US" dirty="0"/>
              <a:t>， </a:t>
            </a:r>
            <a:r>
              <a:rPr kumimoji="1" lang="ja-JP" altLang="en-US"/>
              <a:t>了解它内部的运转方式很麻烦的时候</a:t>
            </a:r>
            <a:r>
              <a:rPr kumimoji="1" lang="zh-CN" altLang="en-US" dirty="0"/>
              <a:t>，</a:t>
            </a:r>
            <a:r>
              <a:rPr kumimoji="1" lang="ja-JP" altLang="en-US"/>
              <a:t>就可以把它看做是一个黑盒</a:t>
            </a:r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FCA173-1C42-4226-B669-291C410F467C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999666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分别扩展到高纬度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ja-JP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然后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ja-JP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每个试验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100 </a:t>
            </a:r>
            <a:r>
              <a:rPr lang="ja-JP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次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 </a:t>
            </a:r>
            <a:r>
              <a:rPr lang="ja-JP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算出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ja-JP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平均值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lang="en-US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分别使用了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</a:t>
            </a:r>
            <a:r>
              <a:rPr lang="ja-JP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中已经在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Vizier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ja-JP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框架中实现的算法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GP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bandit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   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SMAC algorithm , the Covariance Matrix Adaption Evolution Strategy (CMA-ES) 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其中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</a:t>
            </a:r>
            <a:r>
              <a:rPr lang="ja-JP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基于概率搜索的算法使他们自己开发的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这里面的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2×Random Search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意思是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/>
              <a:t>其他的算法取一个点的时候</a:t>
            </a:r>
            <a:r>
              <a:rPr kumimoji="1" lang="zh-CN" altLang="en-US" dirty="0"/>
              <a:t>，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Random Search 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ja-JP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取两个点</a:t>
            </a:r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FCA173-1C42-4226-B669-291C410F467C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111653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/>
              <a:t>可以看到</a:t>
            </a:r>
            <a:r>
              <a:rPr lang="zh-CN" altLang="en-US" dirty="0"/>
              <a:t> </a:t>
            </a:r>
            <a:r>
              <a:rPr lang="ja-JP" altLang="en-US"/>
              <a:t>使用</a:t>
            </a:r>
            <a:r>
              <a:rPr lang="zh-CN" altLang="en-US" dirty="0"/>
              <a:t> </a:t>
            </a:r>
            <a:r>
              <a:rPr lang="en-US" sz="1200" dirty="0">
                <a:solidFill>
                  <a:srgbClr val="595959"/>
                </a:solidFill>
              </a:rPr>
              <a:t>Transfer</a:t>
            </a:r>
            <a:r>
              <a:rPr lang="zh-CN" altLang="en-US" sz="1200" dirty="0">
                <a:solidFill>
                  <a:srgbClr val="595959"/>
                </a:solidFill>
              </a:rPr>
              <a:t> </a:t>
            </a:r>
            <a:r>
              <a:rPr lang="en-US" altLang="zh-CN" sz="1200" dirty="0">
                <a:solidFill>
                  <a:srgbClr val="595959"/>
                </a:solidFill>
              </a:rPr>
              <a:t>Learning</a:t>
            </a:r>
            <a:r>
              <a:rPr lang="zh-CN" altLang="en-US" dirty="0"/>
              <a:t>，</a:t>
            </a:r>
            <a:r>
              <a:rPr lang="ja-JP" altLang="en-US"/>
              <a:t>每次</a:t>
            </a:r>
            <a:r>
              <a:rPr lang="zh-CN" altLang="en-US" dirty="0"/>
              <a:t> </a:t>
            </a:r>
            <a:r>
              <a:rPr lang="en-US" altLang="zh-CN" dirty="0"/>
              <a:t>study</a:t>
            </a:r>
            <a:r>
              <a:rPr lang="zh-CN" altLang="en-US" dirty="0"/>
              <a:t> </a:t>
            </a:r>
            <a:r>
              <a:rPr lang="ja-JP" altLang="en-US"/>
              <a:t>都会下降</a:t>
            </a:r>
            <a:r>
              <a:rPr lang="zh-CN" altLang="en-US" dirty="0"/>
              <a:t>，其最终</a:t>
            </a:r>
            <a:r>
              <a:rPr lang="ja-JP" altLang="en-US"/>
              <a:t>的</a:t>
            </a:r>
            <a:r>
              <a:rPr lang="zh-CN" altLang="en-US" dirty="0"/>
              <a:t> 最优性差距  </a:t>
            </a:r>
            <a:r>
              <a:rPr lang="ja-JP" altLang="en-US"/>
              <a:t>相比于</a:t>
            </a:r>
            <a:r>
              <a:rPr lang="zh-CN" altLang="en-US" dirty="0"/>
              <a:t> </a:t>
            </a:r>
            <a:r>
              <a:rPr lang="en-US" sz="1200" dirty="0">
                <a:solidFill>
                  <a:srgbClr val="595959"/>
                </a:solidFill>
              </a:rPr>
              <a:t>Random</a:t>
            </a:r>
            <a:r>
              <a:rPr lang="zh-CN" altLang="en-US" sz="1200" dirty="0">
                <a:solidFill>
                  <a:srgbClr val="595959"/>
                </a:solidFill>
              </a:rPr>
              <a:t> </a:t>
            </a:r>
            <a:r>
              <a:rPr lang="en-US" altLang="zh-CN" sz="1200" dirty="0">
                <a:solidFill>
                  <a:srgbClr val="595959"/>
                </a:solidFill>
              </a:rPr>
              <a:t>search</a:t>
            </a:r>
            <a:r>
              <a:rPr lang="zh-CN" altLang="en-US" sz="1200" dirty="0">
                <a:solidFill>
                  <a:srgbClr val="595959"/>
                </a:solidFill>
              </a:rPr>
              <a:t> </a:t>
            </a:r>
            <a:r>
              <a:rPr lang="ja-JP" altLang="en-US" sz="1200">
                <a:solidFill>
                  <a:srgbClr val="595959"/>
                </a:solidFill>
              </a:rPr>
              <a:t>大概下降了</a:t>
            </a:r>
            <a:r>
              <a:rPr lang="zh-CN" altLang="en-US" sz="1200" dirty="0">
                <a:solidFill>
                  <a:srgbClr val="595959"/>
                </a:solidFill>
              </a:rPr>
              <a:t> </a:t>
            </a:r>
            <a:r>
              <a:rPr lang="en-US" altLang="zh-CN" dirty="0"/>
              <a:t>37</a:t>
            </a:r>
            <a:r>
              <a:rPr lang="zh-CN" altLang="en-US" dirty="0"/>
              <a:t>％。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/>
              <a:t>而使用</a:t>
            </a:r>
            <a:r>
              <a:rPr lang="zh-CN" altLang="en-US" dirty="0"/>
              <a:t> </a:t>
            </a:r>
            <a:r>
              <a:rPr lang="en-US" sz="1200" dirty="0">
                <a:solidFill>
                  <a:srgbClr val="595959"/>
                </a:solidFill>
              </a:rPr>
              <a:t>Random</a:t>
            </a:r>
            <a:r>
              <a:rPr lang="zh-CN" altLang="en-US" sz="1200" dirty="0">
                <a:solidFill>
                  <a:srgbClr val="595959"/>
                </a:solidFill>
              </a:rPr>
              <a:t> </a:t>
            </a:r>
            <a:r>
              <a:rPr lang="en-US" altLang="zh-CN" sz="1200" dirty="0">
                <a:solidFill>
                  <a:srgbClr val="595959"/>
                </a:solidFill>
              </a:rPr>
              <a:t>search</a:t>
            </a:r>
            <a:r>
              <a:rPr lang="zh-CN" altLang="en-US" sz="1200" dirty="0">
                <a:solidFill>
                  <a:srgbClr val="595959"/>
                </a:solidFill>
              </a:rPr>
              <a:t> </a:t>
            </a:r>
            <a:r>
              <a:rPr lang="ja-JP" altLang="en-US" sz="1200">
                <a:solidFill>
                  <a:srgbClr val="595959"/>
                </a:solidFill>
              </a:rPr>
              <a:t>这个</a:t>
            </a:r>
            <a:r>
              <a:rPr lang="zh-CN" altLang="en-US" dirty="0"/>
              <a:t>最优性差距，</a:t>
            </a:r>
            <a:r>
              <a:rPr lang="ja-JP" altLang="en-US"/>
              <a:t>并</a:t>
            </a:r>
            <a:r>
              <a:rPr lang="zh-CN" altLang="en-US" dirty="0"/>
              <a:t>没有系统性的改善。 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FCA173-1C42-4226-B669-291C410F467C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014060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FCA173-1C42-4226-B669-291C410F467C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614315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FCA173-1C42-4226-B669-291C410F467C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758707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FCA173-1C42-4226-B669-291C410F467C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17409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我们现在知道黑盒是什么了</a:t>
            </a:r>
            <a:r>
              <a:rPr kumimoji="1" lang="zh-CN" altLang="en-US" dirty="0"/>
              <a:t>， </a:t>
            </a:r>
            <a:r>
              <a:rPr kumimoji="1" lang="ja-JP" altLang="en-US"/>
              <a:t>然后</a:t>
            </a:r>
            <a:r>
              <a:rPr kumimoji="1" lang="zh-CN" altLang="en-US" dirty="0"/>
              <a:t> </a:t>
            </a:r>
            <a:r>
              <a:rPr kumimoji="1" lang="ja-JP" altLang="en-US"/>
              <a:t>黑盒最优化</a:t>
            </a:r>
            <a:r>
              <a:rPr kumimoji="1" lang="zh-CN" altLang="en-US" dirty="0"/>
              <a:t>， </a:t>
            </a:r>
            <a:r>
              <a:rPr kumimoji="1" lang="ja-JP" altLang="en-US"/>
              <a:t>就是</a:t>
            </a:r>
            <a:r>
              <a:rPr kumimoji="1" lang="zh-CN" altLang="en-US" dirty="0"/>
              <a:t> 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ja-JP" altLang="en-US"/>
              <a:t>注意我们想要</a:t>
            </a:r>
            <a:r>
              <a:rPr kumimoji="1" lang="zh-CN" altLang="en-US" dirty="0"/>
              <a:t> </a:t>
            </a:r>
            <a:r>
              <a:rPr kumimoji="1" lang="ja-JP" altLang="en-US"/>
              <a:t>优化的结果是什么</a:t>
            </a:r>
            <a:r>
              <a:rPr kumimoji="1" lang="zh-CN" altLang="en-US" dirty="0"/>
              <a:t>， </a:t>
            </a:r>
            <a:r>
              <a:rPr kumimoji="1" lang="ja-JP" altLang="en-US"/>
              <a:t>是</a:t>
            </a:r>
            <a:r>
              <a:rPr kumimoji="1" lang="zh-CN" altLang="en-US" dirty="0"/>
              <a:t> </a:t>
            </a:r>
            <a:r>
              <a:rPr kumimoji="1" lang="en-US" altLang="zh-CN" dirty="0"/>
              <a:t>f</a:t>
            </a:r>
            <a:r>
              <a:rPr kumimoji="1" lang="zh-CN" altLang="en-US" dirty="0"/>
              <a:t>， </a:t>
            </a:r>
            <a:r>
              <a:rPr kumimoji="1" lang="ja-JP" altLang="en-US"/>
              <a:t>也就是</a:t>
            </a:r>
            <a:r>
              <a:rPr kumimoji="1" lang="zh-CN" altLang="en-US" dirty="0"/>
              <a:t> </a:t>
            </a:r>
            <a:r>
              <a:rPr kumimoji="1" lang="ja-JP" altLang="en-US"/>
              <a:t>黑盒</a:t>
            </a:r>
            <a:r>
              <a:rPr kumimoji="1" lang="zh-CN" altLang="en-US" dirty="0"/>
              <a:t>，</a:t>
            </a:r>
            <a:r>
              <a:rPr kumimoji="1" lang="ja-JP" altLang="en-US"/>
              <a:t>或者说是这个复杂系统</a:t>
            </a:r>
            <a:r>
              <a:rPr kumimoji="1" lang="zh-CN" altLang="en-US" dirty="0"/>
              <a:t>， </a:t>
            </a:r>
            <a:r>
              <a:rPr kumimoji="1" lang="ja-JP" altLang="en-US"/>
              <a:t>当我输入的</a:t>
            </a:r>
            <a:r>
              <a:rPr kumimoji="1" lang="zh-CN" altLang="en-US" dirty="0"/>
              <a:t> </a:t>
            </a:r>
            <a:r>
              <a:rPr kumimoji="1" lang="en-US" altLang="zh-CN" dirty="0"/>
              <a:t>x</a:t>
            </a:r>
            <a:r>
              <a:rPr kumimoji="1" lang="zh-CN" altLang="en-US" dirty="0"/>
              <a:t> </a:t>
            </a:r>
            <a:r>
              <a:rPr kumimoji="1" lang="ja-JP" altLang="en-US"/>
              <a:t>的时候</a:t>
            </a:r>
            <a:r>
              <a:rPr kumimoji="1" lang="zh-CN" altLang="en-US" dirty="0"/>
              <a:t>， </a:t>
            </a:r>
            <a:r>
              <a:rPr kumimoji="1" lang="ja-JP" altLang="en-US"/>
              <a:t>能得到我想要的输出</a:t>
            </a:r>
            <a:r>
              <a:rPr kumimoji="1" lang="zh-CN" altLang="en-US" dirty="0"/>
              <a:t>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FCA173-1C42-4226-B669-291C410F467C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91347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那什么样的系统</a:t>
            </a:r>
            <a:r>
              <a:rPr kumimoji="1" lang="zh-CN" altLang="en-US" dirty="0"/>
              <a:t> </a:t>
            </a:r>
            <a:r>
              <a:rPr kumimoji="1" lang="ja-JP" altLang="en-US"/>
              <a:t>可以来做</a:t>
            </a:r>
            <a:r>
              <a:rPr kumimoji="1" lang="zh-CN" altLang="en-US" dirty="0"/>
              <a:t> </a:t>
            </a:r>
            <a:r>
              <a:rPr kumimoji="1" lang="ja-JP" altLang="en-US"/>
              <a:t>黑盒最优化呢</a:t>
            </a:r>
            <a:r>
              <a:rPr kumimoji="1" lang="zh-CN" altLang="en-US" dirty="0"/>
              <a:t>？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ja-JP" altLang="en-US"/>
              <a:t>你可以想象这个</a:t>
            </a:r>
            <a:r>
              <a:rPr kumimoji="1" lang="zh-CN" altLang="en-US" dirty="0"/>
              <a:t> </a:t>
            </a:r>
            <a:r>
              <a:rPr kumimoji="1" lang="ja-JP" altLang="en-US"/>
              <a:t>黑盒</a:t>
            </a:r>
            <a:r>
              <a:rPr kumimoji="1" lang="zh-CN" altLang="en-US" dirty="0"/>
              <a:t> ，</a:t>
            </a:r>
            <a:r>
              <a:rPr kumimoji="1" lang="ja-JP" altLang="en-US"/>
              <a:t>外面</a:t>
            </a:r>
            <a:r>
              <a:rPr kumimoji="1" lang="zh-CN" altLang="en-US" dirty="0"/>
              <a:t> </a:t>
            </a:r>
            <a:r>
              <a:rPr kumimoji="1" lang="ja-JP" altLang="en-US"/>
              <a:t>有几个旋钮</a:t>
            </a:r>
            <a:r>
              <a:rPr kumimoji="1" lang="zh-CN" altLang="en-US" dirty="0"/>
              <a:t>， </a:t>
            </a:r>
            <a:r>
              <a:rPr kumimoji="1" lang="ja-JP" altLang="en-US"/>
              <a:t>我不知道他有什么用</a:t>
            </a:r>
            <a:r>
              <a:rPr kumimoji="1" lang="zh-CN" altLang="en-US" dirty="0"/>
              <a:t>，</a:t>
            </a:r>
            <a:r>
              <a:rPr kumimoji="1" lang="ja-JP" altLang="en-US"/>
              <a:t>但是旋转这几个旋钮</a:t>
            </a:r>
            <a:r>
              <a:rPr kumimoji="1" lang="zh-CN" altLang="en-US" dirty="0"/>
              <a:t>，</a:t>
            </a:r>
            <a:r>
              <a:rPr kumimoji="1" lang="ja-JP" altLang="en-US"/>
              <a:t>系统内部是会有变化的</a:t>
            </a:r>
            <a:r>
              <a:rPr kumimoji="1" lang="zh-CN" altLang="en-US" dirty="0"/>
              <a:t>。</a:t>
            </a:r>
            <a:r>
              <a:rPr kumimoji="1" lang="ja-JP" altLang="en-US"/>
              <a:t>对应的</a:t>
            </a:r>
            <a:r>
              <a:rPr kumimoji="1" lang="zh-CN" altLang="en-US" dirty="0"/>
              <a:t>，</a:t>
            </a:r>
            <a:r>
              <a:rPr kumimoji="1" lang="ja-JP" altLang="en-US"/>
              <a:t>就是同样的输入</a:t>
            </a:r>
            <a:r>
              <a:rPr kumimoji="1" lang="zh-CN" altLang="en-US" dirty="0"/>
              <a:t>，</a:t>
            </a:r>
            <a:r>
              <a:rPr kumimoji="1" lang="ja-JP" altLang="en-US"/>
              <a:t>那它的输出就变化了</a:t>
            </a:r>
            <a:r>
              <a:rPr kumimoji="1" lang="zh-CN" altLang="en-US" dirty="0"/>
              <a:t>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FCA173-1C42-4226-B669-291C410F467C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88696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Vizier</a:t>
            </a:r>
            <a:r>
              <a:rPr kumimoji="1" lang="zh-CN" altLang="en-US" dirty="0"/>
              <a:t> </a:t>
            </a:r>
            <a:r>
              <a:rPr kumimoji="1" lang="ja-JP" altLang="en-US"/>
              <a:t>系统是怎么做</a:t>
            </a:r>
            <a:r>
              <a:rPr kumimoji="1" lang="zh-CN" altLang="en-US" dirty="0"/>
              <a:t> </a:t>
            </a:r>
            <a:r>
              <a:rPr kumimoji="1" lang="ja-JP" altLang="en-US"/>
              <a:t>黑箱优化的呢</a:t>
            </a:r>
            <a:r>
              <a:rPr kumimoji="1" lang="zh-CN" altLang="en-US" dirty="0"/>
              <a:t>？ </a:t>
            </a:r>
            <a:r>
              <a:rPr kumimoji="1" lang="ja-JP" altLang="en-US"/>
              <a:t>其实就是</a:t>
            </a:r>
            <a:r>
              <a:rPr kumimoji="1" lang="zh-CN" altLang="en-US" dirty="0"/>
              <a:t> </a:t>
            </a:r>
            <a:r>
              <a:rPr kumimoji="1" lang="ja-JP" altLang="en-US"/>
              <a:t>改参数</a:t>
            </a:r>
            <a:r>
              <a:rPr kumimoji="1" lang="zh-CN" altLang="en-US" dirty="0"/>
              <a:t>，</a:t>
            </a:r>
            <a:r>
              <a:rPr kumimoji="1" lang="ja-JP" altLang="en-US"/>
              <a:t>试一试</a:t>
            </a:r>
            <a:r>
              <a:rPr kumimoji="1" lang="zh-CN" altLang="en-US" dirty="0"/>
              <a:t>，</a:t>
            </a:r>
            <a:r>
              <a:rPr kumimoji="1" lang="ja-JP" altLang="en-US"/>
              <a:t>再改参数</a:t>
            </a:r>
            <a:r>
              <a:rPr kumimoji="1" lang="zh-CN" altLang="en-US" dirty="0"/>
              <a:t>，</a:t>
            </a:r>
            <a:r>
              <a:rPr kumimoji="1" lang="ja-JP" altLang="en-US"/>
              <a:t>在试一试</a:t>
            </a:r>
            <a:r>
              <a:rPr kumimoji="1" lang="zh-CN" altLang="en-US" dirty="0"/>
              <a:t>。  </a:t>
            </a:r>
            <a:endParaRPr kumimoji="1" lang="en-US" altLang="ja-JP" dirty="0"/>
          </a:p>
          <a:p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ja-JP" altLang="en-US"/>
              <a:t>为此呢</a:t>
            </a:r>
            <a:r>
              <a:rPr kumimoji="1" lang="zh-CN" altLang="en-US" dirty="0"/>
              <a:t>，</a:t>
            </a:r>
            <a:r>
              <a:rPr kumimoji="1" lang="en-US" altLang="ja-JP" dirty="0"/>
              <a:t>Vizier</a:t>
            </a:r>
            <a:r>
              <a:rPr kumimoji="1" lang="zh-CN" altLang="en-US" dirty="0"/>
              <a:t> </a:t>
            </a:r>
            <a:r>
              <a:rPr kumimoji="1" lang="ja-JP" altLang="en-US"/>
              <a:t>系统首先定义了这样几个概念</a:t>
            </a:r>
            <a:r>
              <a:rPr kumimoji="1" lang="zh-CN" altLang="en-US" dirty="0"/>
              <a:t>，</a:t>
            </a:r>
            <a:r>
              <a:rPr kumimoji="1" lang="en-US" altLang="zh-CN" dirty="0"/>
              <a:t>Trail</a:t>
            </a:r>
            <a:r>
              <a:rPr kumimoji="1" lang="zh-CN" altLang="en-US" dirty="0"/>
              <a:t>    </a:t>
            </a:r>
            <a:r>
              <a:rPr kumimoji="1" lang="en-US" altLang="zh-CN" dirty="0"/>
              <a:t>study</a:t>
            </a:r>
            <a:r>
              <a:rPr kumimoji="1" lang="zh-CN" altLang="en-US" dirty="0"/>
              <a:t>  </a:t>
            </a:r>
            <a:r>
              <a:rPr kumimoji="1" lang="ja-JP" altLang="en-US"/>
              <a:t>和</a:t>
            </a:r>
            <a:r>
              <a:rPr kumimoji="1" lang="zh-CN" altLang="en-US" dirty="0"/>
              <a:t>  </a:t>
            </a:r>
            <a:r>
              <a:rPr kumimoji="1" lang="en-US" altLang="zh-CN" dirty="0"/>
              <a:t>worker</a:t>
            </a:r>
            <a:r>
              <a:rPr kumimoji="1" lang="zh-CN" altLang="en-US" dirty="0"/>
              <a:t>， </a:t>
            </a:r>
            <a:r>
              <a:rPr lang="en-US" altLang="zh-CN" sz="1200" dirty="0">
                <a:solidFill>
                  <a:srgbClr val="595959"/>
                </a:solidFill>
              </a:rPr>
              <a:t>Suggestion</a:t>
            </a:r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FCA173-1C42-4226-B669-291C410F467C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78914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傻瓜也能用</a:t>
            </a:r>
            <a:endParaRPr kumimoji="1" lang="en-US" altLang="ja-JP" dirty="0"/>
          </a:p>
          <a:p>
            <a:r>
              <a:rPr kumimoji="1" lang="ja-JP" altLang="en-US"/>
              <a:t>有最先进的算法</a:t>
            </a:r>
            <a:endParaRPr kumimoji="1" lang="en-US" altLang="ja-JP" dirty="0"/>
          </a:p>
          <a:p>
            <a:r>
              <a:rPr kumimoji="1" lang="ja-JP" altLang="en-US"/>
              <a:t>能在非常大的</a:t>
            </a:r>
            <a:r>
              <a:rPr kumimoji="1" lang="en-US" altLang="ja-JP" dirty="0"/>
              <a:t> study</a:t>
            </a:r>
            <a:r>
              <a:rPr kumimoji="1" lang="zh-CN" altLang="en-US" dirty="0"/>
              <a:t> </a:t>
            </a:r>
            <a:r>
              <a:rPr kumimoji="1" lang="ja-JP" altLang="en-US"/>
              <a:t>上使用</a:t>
            </a:r>
            <a:endParaRPr kumimoji="1" lang="en-US" altLang="ja-JP" dirty="0"/>
          </a:p>
          <a:p>
            <a:r>
              <a:rPr kumimoji="1" lang="ja-JP" altLang="en-US"/>
              <a:t>能自定义一些新的</a:t>
            </a:r>
            <a:r>
              <a:rPr kumimoji="1" lang="en-US" altLang="ja-JP" dirty="0"/>
              <a:t>suggestion</a:t>
            </a:r>
            <a:r>
              <a:rPr kumimoji="1" lang="zh-CN" altLang="en-US" dirty="0"/>
              <a:t> </a:t>
            </a:r>
            <a:r>
              <a:rPr kumimoji="1" lang="ja-JP" altLang="en-US"/>
              <a:t>的算法</a:t>
            </a:r>
            <a:endParaRPr kumimoji="1" lang="en-US" altLang="ja-JP" dirty="0"/>
          </a:p>
          <a:p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ja-JP" altLang="en-US"/>
              <a:t>简单来说就是</a:t>
            </a:r>
            <a:r>
              <a:rPr kumimoji="1" lang="zh-CN" altLang="en-US" dirty="0"/>
              <a:t>  </a:t>
            </a:r>
            <a:r>
              <a:rPr kumimoji="1" lang="ja-JP" altLang="en-US"/>
              <a:t>好用又傻瓜</a:t>
            </a:r>
            <a:endParaRPr kumimoji="1" lang="en-US" altLang="ja-JP" dirty="0"/>
          </a:p>
          <a:p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ja-JP" altLang="en-US"/>
              <a:t>默认配置保证绝大多数的用户无需考虑底层的优化算法</a:t>
            </a:r>
            <a:r>
              <a:rPr kumimoji="1" lang="zh-CN" altLang="en-US" dirty="0"/>
              <a:t>。</a:t>
            </a:r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FCA173-1C42-4226-B669-291C410F467C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95036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Vizier</a:t>
            </a:r>
            <a:r>
              <a:rPr kumimoji="1" lang="zh-CN" altLang="en-US" dirty="0"/>
              <a:t> </a:t>
            </a:r>
            <a:r>
              <a:rPr kumimoji="1" lang="ja-JP" altLang="en-US"/>
              <a:t>也是一个模块化的系统</a:t>
            </a:r>
            <a:r>
              <a:rPr kumimoji="1" lang="zh-CN" altLang="en-US" dirty="0"/>
              <a:t>，</a:t>
            </a:r>
            <a:endParaRPr kumimoji="1" lang="en-US" altLang="zh-CN" dirty="0"/>
          </a:p>
          <a:p>
            <a:endParaRPr kumimoji="1" lang="en-US" altLang="zh-CN" dirty="0"/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Both"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Work finder (</a:t>
            </a:r>
            <a:r>
              <a:rPr lang="ja-JP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重启出问题的</a:t>
            </a:r>
            <a:r>
              <a:rPr lang="en-US" altLang="ja-JP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worker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Both"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Persistent Database </a:t>
            </a:r>
            <a:r>
              <a:rPr lang="ja-JP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保存所有</a:t>
            </a:r>
            <a:r>
              <a:rPr lang="en-US" altLang="ja-JP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study </a:t>
            </a:r>
            <a:r>
              <a:rPr lang="ja-JP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的目前的状态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Both"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Suggestion Service (</a:t>
            </a:r>
            <a:r>
              <a:rPr lang="ja-JP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创建新的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trail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),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Both"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Early Stopping Service (</a:t>
            </a:r>
            <a:r>
              <a:rPr lang="ja-JP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帮助提前终止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trail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Both"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Vizier API (JSON, </a:t>
            </a:r>
            <a:r>
              <a:rPr lang="ja-JP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验证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ja-JP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传输的功能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Both"/>
              <a:tabLst/>
              <a:defRPr/>
            </a:pP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Evaluation workers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ja-JP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用户提供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). </a:t>
            </a:r>
            <a:endParaRPr lang="en-US" dirty="0"/>
          </a:p>
          <a:p>
            <a:endParaRPr kumimoji="1"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FCA173-1C42-4226-B669-291C410F467C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86112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FCA173-1C42-4226-B669-291C410F467C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90959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noProof="1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E337AA5-012B-44E7-8575-150AE8DC52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96EC1F9-23AE-46C2-9F9A-EB678431C4E9}" type="datetimeFigureOut">
              <a:rPr lang="zh-CN" altLang="en-US"/>
              <a:pPr>
                <a:defRPr/>
              </a:pPr>
              <a:t>2019/4/13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7188F6A-E77B-4F78-B123-940ABADA4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379E67-3A17-438A-A38E-F8B512D1F6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FB68061-4C23-45A5-8B50-17361C9305FA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76719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>
            <a:extLst>
              <a:ext uri="{FF2B5EF4-FFF2-40B4-BE49-F238E27FC236}">
                <a16:creationId xmlns:a16="http://schemas.microsoft.com/office/drawing/2014/main" id="{A7080A9F-FDCA-40A8-B195-7CF800FD74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2206DFD-FF14-4E71-B6B1-F326971755E6}" type="datetimeFigureOut">
              <a:rPr lang="zh-CN" altLang="en-US"/>
              <a:pPr>
                <a:defRPr/>
              </a:pPr>
              <a:t>2019/4/13</a:t>
            </a:fld>
            <a:endParaRPr lang="zh-CN" altLang="en-US"/>
          </a:p>
        </p:txBody>
      </p:sp>
      <p:sp>
        <p:nvSpPr>
          <p:cNvPr id="3" name="页脚占位符 4">
            <a:extLst>
              <a:ext uri="{FF2B5EF4-FFF2-40B4-BE49-F238E27FC236}">
                <a16:creationId xmlns:a16="http://schemas.microsoft.com/office/drawing/2014/main" id="{648EF1B9-F6E2-4982-A50B-89BBD4758B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>
            <a:extLst>
              <a:ext uri="{FF2B5EF4-FFF2-40B4-BE49-F238E27FC236}">
                <a16:creationId xmlns:a16="http://schemas.microsoft.com/office/drawing/2014/main" id="{E9170386-EEB9-4C8C-B61B-031119471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C5220C9-5398-427F-A013-579C55CC2E9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81710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>
            <a:extLst>
              <a:ext uri="{FF2B5EF4-FFF2-40B4-BE49-F238E27FC236}">
                <a16:creationId xmlns:a16="http://schemas.microsoft.com/office/drawing/2014/main" id="{A34ADD6B-8C02-4ECE-B5CE-22A596E24D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AAE50F9-2A0E-49BA-8A1C-835C098BFE7B}" type="datetimeFigureOut">
              <a:rPr lang="zh-CN" altLang="en-US"/>
              <a:pPr>
                <a:defRPr/>
              </a:pPr>
              <a:t>2019/4/13</a:t>
            </a:fld>
            <a:endParaRPr lang="zh-CN" altLang="en-US"/>
          </a:p>
        </p:txBody>
      </p:sp>
      <p:sp>
        <p:nvSpPr>
          <p:cNvPr id="3" name="页脚占位符 4">
            <a:extLst>
              <a:ext uri="{FF2B5EF4-FFF2-40B4-BE49-F238E27FC236}">
                <a16:creationId xmlns:a16="http://schemas.microsoft.com/office/drawing/2014/main" id="{8847BC2D-F6B4-40C6-ABC7-CC30592CA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>
            <a:extLst>
              <a:ext uri="{FF2B5EF4-FFF2-40B4-BE49-F238E27FC236}">
                <a16:creationId xmlns:a16="http://schemas.microsoft.com/office/drawing/2014/main" id="{F8F1E621-6DD6-4741-898D-FD0EBEE30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539BC37-D643-4620-903A-0D018C61960A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96598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80A1E08-E625-40D8-8DA7-460526028600}" type="datetimeFigureOut">
              <a:rPr lang="zh-CN" altLang="en-US" smtClean="0"/>
              <a:t>2019/4/13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2CC8A3F-753C-4E62-94DD-6E7A2EE97D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2040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80A1E08-E625-40D8-8DA7-460526028600}" type="datetimeFigureOut">
              <a:rPr lang="zh-CN" altLang="en-US" smtClean="0"/>
              <a:t>2019/4/13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2CC8A3F-753C-4E62-94DD-6E7A2EE97D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33561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80A1E08-E625-40D8-8DA7-460526028600}" type="datetimeFigureOut">
              <a:rPr lang="zh-CN" altLang="en-US" smtClean="0"/>
              <a:t>2019/4/13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2CC8A3F-753C-4E62-94DD-6E7A2EE97D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02249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80A1E08-E625-40D8-8DA7-460526028600}" type="datetimeFigureOut">
              <a:rPr lang="zh-CN" altLang="en-US" smtClean="0"/>
              <a:t>2019/4/13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2CC8A3F-753C-4E62-94DD-6E7A2EE97D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00857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80A1E08-E625-40D8-8DA7-460526028600}" type="datetimeFigureOut">
              <a:rPr lang="zh-CN" altLang="en-US" smtClean="0"/>
              <a:t>2019/4/13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2CC8A3F-753C-4E62-94DD-6E7A2EE97D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46415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80A1E08-E625-40D8-8DA7-460526028600}" type="datetimeFigureOut">
              <a:rPr lang="zh-CN" altLang="en-US" smtClean="0"/>
              <a:t>2019/4/13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2CC8A3F-753C-4E62-94DD-6E7A2EE97D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45609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80A1E08-E625-40D8-8DA7-460526028600}" type="datetimeFigureOut">
              <a:rPr lang="zh-CN" altLang="en-US" smtClean="0"/>
              <a:t>2019/4/13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2CC8A3F-753C-4E62-94DD-6E7A2EE97D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494936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80A1E08-E625-40D8-8DA7-460526028600}" type="datetimeFigureOut">
              <a:rPr lang="zh-CN" altLang="en-US" smtClean="0"/>
              <a:t>2019/4/13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2CC8A3F-753C-4E62-94DD-6E7A2EE97D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97601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A1BF856-C8E3-4482-AEF3-518F32BBDB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1A4365A-F0CB-4D46-8A01-6D126008A2D6}" type="datetimeFigureOut">
              <a:rPr lang="zh-CN" altLang="en-US"/>
              <a:pPr>
                <a:defRPr/>
              </a:pPr>
              <a:t>2019/4/13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6E9559E-AF9C-4F93-9019-98D834E456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BD02425-476B-4AFC-B60D-03D2F7C0AC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BA9615E-16E4-4680-8014-51B3946DD45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557144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80A1E08-E625-40D8-8DA7-460526028600}" type="datetimeFigureOut">
              <a:rPr lang="zh-CN" altLang="en-US" smtClean="0"/>
              <a:t>2019/4/13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2CC8A3F-753C-4E62-94DD-6E7A2EE97D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011438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80A1E08-E625-40D8-8DA7-460526028600}" type="datetimeFigureOut">
              <a:rPr lang="zh-CN" altLang="en-US" smtClean="0"/>
              <a:t>2019/4/13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2CC8A3F-753C-4E62-94DD-6E7A2EE97D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26746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80A1E08-E625-40D8-8DA7-460526028600}" type="datetimeFigureOut">
              <a:rPr lang="zh-CN" altLang="en-US" smtClean="0"/>
              <a:t>2019/4/13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2CC8A3F-753C-4E62-94DD-6E7A2EE97D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250144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E6E560-ADEC-41E6-854E-DAC06D5AFEC8}" type="datetimeFigureOut">
              <a:rPr lang="zh-CN" altLang="en-US" smtClean="0"/>
              <a:t>2019/4/13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4D1AA-1B48-4F17-8DC6-3D113FDD2CC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7109873"/>
      </p:ext>
    </p:extLst>
  </p:cSld>
  <p:clrMapOvr>
    <a:masterClrMapping/>
  </p:clrMapOvr>
  <p:transition advTm="2000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E6E560-ADEC-41E6-854E-DAC06D5AFEC8}" type="datetimeFigureOut">
              <a:rPr lang="zh-CN" altLang="en-US" smtClean="0"/>
              <a:t>2019/4/13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4D1AA-1B48-4F17-8DC6-3D113FDD2CC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4471170"/>
      </p:ext>
    </p:extLst>
  </p:cSld>
  <p:clrMapOvr>
    <a:masterClrMapping/>
  </p:clrMapOvr>
  <p:transition advTm="2000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E6E560-ADEC-41E6-854E-DAC06D5AFEC8}" type="datetimeFigureOut">
              <a:rPr lang="zh-CN" altLang="en-US" smtClean="0"/>
              <a:t>2019/4/13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4D1AA-1B48-4F17-8DC6-3D113FDD2CC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9490262"/>
      </p:ext>
    </p:extLst>
  </p:cSld>
  <p:clrMapOvr>
    <a:masterClrMapping/>
  </p:clrMapOvr>
  <p:transition advTm="2000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E6E560-ADEC-41E6-854E-DAC06D5AFEC8}" type="datetimeFigureOut">
              <a:rPr lang="zh-CN" altLang="en-US" smtClean="0"/>
              <a:t>2019/4/13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4D1AA-1B48-4F17-8DC6-3D113FDD2CC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3021590"/>
      </p:ext>
    </p:extLst>
  </p:cSld>
  <p:clrMapOvr>
    <a:masterClrMapping/>
  </p:clrMapOvr>
  <p:transition advTm="2000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E6E560-ADEC-41E6-854E-DAC06D5AFEC8}" type="datetimeFigureOut">
              <a:rPr lang="zh-CN" altLang="en-US" smtClean="0"/>
              <a:t>2019/4/13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4D1AA-1B48-4F17-8DC6-3D113FDD2CC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0757463"/>
      </p:ext>
    </p:extLst>
  </p:cSld>
  <p:clrMapOvr>
    <a:masterClrMapping/>
  </p:clrMapOvr>
  <p:transition advTm="2000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E6E560-ADEC-41E6-854E-DAC06D5AFEC8}" type="datetimeFigureOut">
              <a:rPr lang="zh-CN" altLang="en-US" smtClean="0"/>
              <a:t>2019/4/13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4D1AA-1B48-4F17-8DC6-3D113FDD2CC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4972610"/>
      </p:ext>
    </p:extLst>
  </p:cSld>
  <p:clrMapOvr>
    <a:masterClrMapping/>
  </p:clrMapOvr>
  <p:transition advTm="2000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E6E560-ADEC-41E6-854E-DAC06D5AFEC8}" type="datetimeFigureOut">
              <a:rPr lang="zh-CN" altLang="en-US" smtClean="0"/>
              <a:t>2019/4/13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4D1AA-1B48-4F17-8DC6-3D113FDD2CC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3057869"/>
      </p:ext>
    </p:extLst>
  </p:cSld>
  <p:clrMapOvr>
    <a:masterClrMapping/>
  </p:clrMapOvr>
  <p:transition advTm="2000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532DBC6-11F1-4FCE-BA44-BF8CB0D52A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853EE98-342B-4370-8BAE-BB21091FA911}" type="datetimeFigureOut">
              <a:rPr lang="zh-CN" altLang="en-US"/>
              <a:pPr>
                <a:defRPr/>
              </a:pPr>
              <a:t>2019/4/13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EA764B4-ECBA-42D2-AB18-BF79AD09E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8DCBAC9-B03E-4988-BDE0-3F630C192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E10049C-5E59-424C-94EE-5C1C2C0F458C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538278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E6E560-ADEC-41E6-854E-DAC06D5AFEC8}" type="datetimeFigureOut">
              <a:rPr lang="zh-CN" altLang="en-US" smtClean="0"/>
              <a:t>2019/4/13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4D1AA-1B48-4F17-8DC6-3D113FDD2CC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29560"/>
      </p:ext>
    </p:extLst>
  </p:cSld>
  <p:clrMapOvr>
    <a:masterClrMapping/>
  </p:clrMapOvr>
  <p:transition advTm="2000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E6E560-ADEC-41E6-854E-DAC06D5AFEC8}" type="datetimeFigureOut">
              <a:rPr lang="zh-CN" altLang="en-US" smtClean="0"/>
              <a:t>2019/4/13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4D1AA-1B48-4F17-8DC6-3D113FDD2CC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079955"/>
      </p:ext>
    </p:extLst>
  </p:cSld>
  <p:clrMapOvr>
    <a:masterClrMapping/>
  </p:clrMapOvr>
  <p:transition advTm="2000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E6E560-ADEC-41E6-854E-DAC06D5AFEC8}" type="datetimeFigureOut">
              <a:rPr lang="zh-CN" altLang="en-US" smtClean="0"/>
              <a:t>2019/4/13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4D1AA-1B48-4F17-8DC6-3D113FDD2CC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9339933"/>
      </p:ext>
    </p:extLst>
  </p:cSld>
  <p:clrMapOvr>
    <a:masterClrMapping/>
  </p:clrMapOvr>
  <p:transition advTm="2000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E6E560-ADEC-41E6-854E-DAC06D5AFEC8}" type="datetimeFigureOut">
              <a:rPr lang="zh-CN" altLang="en-US" smtClean="0"/>
              <a:t>2019/4/13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4D1AA-1B48-4F17-8DC6-3D113FDD2CC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4531153"/>
      </p:ext>
    </p:extLst>
  </p:cSld>
  <p:clrMapOvr>
    <a:masterClrMapping/>
  </p:clrMapOvr>
  <p:transition advTm="2000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DA2C498-F5FE-4DC2-B3E4-F42A363E694B}" type="datetimeFigureOut">
              <a:rPr lang="zh-CN" altLang="en-US" smtClean="0"/>
              <a:t>2019/4/13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70CE69-2AFC-471F-895A-454C52B9095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41946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DA2C498-F5FE-4DC2-B3E4-F42A363E694B}" type="datetimeFigureOut">
              <a:rPr lang="zh-CN" altLang="en-US" smtClean="0"/>
              <a:t>2019/4/13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70CE69-2AFC-471F-895A-454C52B9095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189994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DA2C498-F5FE-4DC2-B3E4-F42A363E694B}" type="datetimeFigureOut">
              <a:rPr lang="zh-CN" altLang="en-US" smtClean="0"/>
              <a:t>2019/4/13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70CE69-2AFC-471F-895A-454C52B9095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027731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DA2C498-F5FE-4DC2-B3E4-F42A363E694B}" type="datetimeFigureOut">
              <a:rPr lang="zh-CN" altLang="en-US" smtClean="0"/>
              <a:t>2019/4/13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70CE69-2AFC-471F-895A-454C52B9095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528561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DA2C498-F5FE-4DC2-B3E4-F42A363E694B}" type="datetimeFigureOut">
              <a:rPr lang="zh-CN" altLang="en-US" smtClean="0"/>
              <a:t>2019/4/13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70CE69-2AFC-471F-895A-454C52B9095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926500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DA2C498-F5FE-4DC2-B3E4-F42A363E694B}" type="datetimeFigureOut">
              <a:rPr lang="zh-CN" altLang="en-US" smtClean="0"/>
              <a:t>2019/4/13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70CE69-2AFC-471F-895A-454C52B9095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90938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日期占位符 3">
            <a:extLst>
              <a:ext uri="{FF2B5EF4-FFF2-40B4-BE49-F238E27FC236}">
                <a16:creationId xmlns:a16="http://schemas.microsoft.com/office/drawing/2014/main" id="{B8C4AA40-E426-44CD-87F3-5B8126C93E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1396011-453D-4BE7-9436-1188581E2634}" type="datetimeFigureOut">
              <a:rPr lang="zh-CN" altLang="en-US"/>
              <a:pPr>
                <a:defRPr/>
              </a:pPr>
              <a:t>2019/4/13</a:t>
            </a:fld>
            <a:endParaRPr lang="zh-CN" altLang="en-US"/>
          </a:p>
        </p:txBody>
      </p:sp>
      <p:sp>
        <p:nvSpPr>
          <p:cNvPr id="6" name="页脚占位符 4">
            <a:extLst>
              <a:ext uri="{FF2B5EF4-FFF2-40B4-BE49-F238E27FC236}">
                <a16:creationId xmlns:a16="http://schemas.microsoft.com/office/drawing/2014/main" id="{DD5BC875-DAD6-4908-B4DC-31DBCF1D41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02F35910-5CFC-4AA4-8F3D-B5401E1CF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2EAA43E-4E42-41FD-95EB-1864143DCD8C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669824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DA2C498-F5FE-4DC2-B3E4-F42A363E694B}" type="datetimeFigureOut">
              <a:rPr lang="zh-CN" altLang="en-US" smtClean="0"/>
              <a:t>2019/4/13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70CE69-2AFC-471F-895A-454C52B9095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646753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DA2C498-F5FE-4DC2-B3E4-F42A363E694B}" type="datetimeFigureOut">
              <a:rPr lang="zh-CN" altLang="en-US" smtClean="0"/>
              <a:t>2019/4/13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70CE69-2AFC-471F-895A-454C52B9095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595848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DA2C498-F5FE-4DC2-B3E4-F42A363E694B}" type="datetimeFigureOut">
              <a:rPr lang="zh-CN" altLang="en-US" smtClean="0"/>
              <a:t>2019/4/13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70CE69-2AFC-471F-895A-454C52B9095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687647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DA2C498-F5FE-4DC2-B3E4-F42A363E694B}" type="datetimeFigureOut">
              <a:rPr lang="zh-CN" altLang="en-US" smtClean="0"/>
              <a:t>2019/4/13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70CE69-2AFC-471F-895A-454C52B9095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562640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DA2C498-F5FE-4DC2-B3E4-F42A363E694B}" type="datetimeFigureOut">
              <a:rPr lang="zh-CN" altLang="en-US" smtClean="0"/>
              <a:t>2019/4/13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70CE69-2AFC-471F-895A-454C52B9095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47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7" name="日期占位符 3">
            <a:extLst>
              <a:ext uri="{FF2B5EF4-FFF2-40B4-BE49-F238E27FC236}">
                <a16:creationId xmlns:a16="http://schemas.microsoft.com/office/drawing/2014/main" id="{A9584C3A-53FA-4E72-8590-DFE0CED0F6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DB1EC62-347D-4A98-921E-5479D47C56BC}" type="datetimeFigureOut">
              <a:rPr lang="zh-CN" altLang="en-US"/>
              <a:pPr>
                <a:defRPr/>
              </a:pPr>
              <a:t>2019/4/13</a:t>
            </a:fld>
            <a:endParaRPr lang="zh-CN" altLang="en-US"/>
          </a:p>
        </p:txBody>
      </p:sp>
      <p:sp>
        <p:nvSpPr>
          <p:cNvPr id="8" name="页脚占位符 4">
            <a:extLst>
              <a:ext uri="{FF2B5EF4-FFF2-40B4-BE49-F238E27FC236}">
                <a16:creationId xmlns:a16="http://schemas.microsoft.com/office/drawing/2014/main" id="{7CAB477E-6A3E-4E13-9E6B-4A9818E2D7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>
            <a:extLst>
              <a:ext uri="{FF2B5EF4-FFF2-40B4-BE49-F238E27FC236}">
                <a16:creationId xmlns:a16="http://schemas.microsoft.com/office/drawing/2014/main" id="{7BF56E63-652D-4973-AAD9-E7EDE4330E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C6C5647-07D8-4AFC-B347-73DA68F3AAD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20658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日期占位符 3">
            <a:extLst>
              <a:ext uri="{FF2B5EF4-FFF2-40B4-BE49-F238E27FC236}">
                <a16:creationId xmlns:a16="http://schemas.microsoft.com/office/drawing/2014/main" id="{7AA686C4-323C-45C1-A8AF-4F3CD4E6F0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5EBAAC5-2BFE-4A0C-9A02-E5E659A03C10}" type="datetimeFigureOut">
              <a:rPr lang="zh-CN" altLang="en-US"/>
              <a:pPr>
                <a:defRPr/>
              </a:pPr>
              <a:t>2019/4/13</a:t>
            </a:fld>
            <a:endParaRPr lang="zh-CN" altLang="en-US"/>
          </a:p>
        </p:txBody>
      </p:sp>
      <p:sp>
        <p:nvSpPr>
          <p:cNvPr id="4" name="页脚占位符 4">
            <a:extLst>
              <a:ext uri="{FF2B5EF4-FFF2-40B4-BE49-F238E27FC236}">
                <a16:creationId xmlns:a16="http://schemas.microsoft.com/office/drawing/2014/main" id="{5793467F-B963-4B8D-BC58-3C705BEAC4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6A414C2B-BBBB-45DF-8603-FCD86CEC7E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E887F6-2C8B-4822-A827-641DC9AD62B5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28634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>
            <a:extLst>
              <a:ext uri="{FF2B5EF4-FFF2-40B4-BE49-F238E27FC236}">
                <a16:creationId xmlns:a16="http://schemas.microsoft.com/office/drawing/2014/main" id="{0BBDD63D-AB4C-46A5-97E0-3D1AD8FB19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69A6973-B181-4F3B-82E4-3F8DC806D93F}" type="datetimeFigureOut">
              <a:rPr lang="zh-CN" altLang="en-US"/>
              <a:pPr>
                <a:defRPr/>
              </a:pPr>
              <a:t>2019/4/13</a:t>
            </a:fld>
            <a:endParaRPr lang="zh-CN" altLang="en-US"/>
          </a:p>
        </p:txBody>
      </p:sp>
      <p:sp>
        <p:nvSpPr>
          <p:cNvPr id="3" name="页脚占位符 4">
            <a:extLst>
              <a:ext uri="{FF2B5EF4-FFF2-40B4-BE49-F238E27FC236}">
                <a16:creationId xmlns:a16="http://schemas.microsoft.com/office/drawing/2014/main" id="{F21B5375-8F0D-4433-B5D7-3CEC4A4BB4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>
            <a:extLst>
              <a:ext uri="{FF2B5EF4-FFF2-40B4-BE49-F238E27FC236}">
                <a16:creationId xmlns:a16="http://schemas.microsoft.com/office/drawing/2014/main" id="{3BDC694D-4698-47BF-B224-FA4BAA846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068435F-9FE8-418C-990F-B94AB6383485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73670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>
            <a:extLst>
              <a:ext uri="{FF2B5EF4-FFF2-40B4-BE49-F238E27FC236}">
                <a16:creationId xmlns:a16="http://schemas.microsoft.com/office/drawing/2014/main" id="{9735D9E8-E0F0-4EB1-AAE4-5CD6C32411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7C6611-C4CB-4BA6-B035-A55273F25979}" type="datetimeFigureOut">
              <a:rPr lang="zh-CN" altLang="en-US"/>
              <a:pPr>
                <a:defRPr/>
              </a:pPr>
              <a:t>2019/4/13</a:t>
            </a:fld>
            <a:endParaRPr lang="zh-CN" altLang="en-US"/>
          </a:p>
        </p:txBody>
      </p:sp>
      <p:sp>
        <p:nvSpPr>
          <p:cNvPr id="3" name="页脚占位符 4">
            <a:extLst>
              <a:ext uri="{FF2B5EF4-FFF2-40B4-BE49-F238E27FC236}">
                <a16:creationId xmlns:a16="http://schemas.microsoft.com/office/drawing/2014/main" id="{0C352B22-210C-45B4-BB61-C7744802D3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>
            <a:extLst>
              <a:ext uri="{FF2B5EF4-FFF2-40B4-BE49-F238E27FC236}">
                <a16:creationId xmlns:a16="http://schemas.microsoft.com/office/drawing/2014/main" id="{42CBF046-B4F4-444E-97E1-60C7ED358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ED60EC5-1F68-43A4-8033-85A1E47CD70C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81447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>
            <a:extLst>
              <a:ext uri="{FF2B5EF4-FFF2-40B4-BE49-F238E27FC236}">
                <a16:creationId xmlns:a16="http://schemas.microsoft.com/office/drawing/2014/main" id="{E033C0E7-C2D0-4514-ACC1-BFBD181E42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91152E-3773-4828-A481-3BBADD8182E6}" type="datetimeFigureOut">
              <a:rPr lang="zh-CN" altLang="en-US"/>
              <a:pPr>
                <a:defRPr/>
              </a:pPr>
              <a:t>2019/4/13</a:t>
            </a:fld>
            <a:endParaRPr lang="zh-CN" altLang="en-US"/>
          </a:p>
        </p:txBody>
      </p:sp>
      <p:sp>
        <p:nvSpPr>
          <p:cNvPr id="3" name="页脚占位符 4">
            <a:extLst>
              <a:ext uri="{FF2B5EF4-FFF2-40B4-BE49-F238E27FC236}">
                <a16:creationId xmlns:a16="http://schemas.microsoft.com/office/drawing/2014/main" id="{0966F2D8-210D-439F-92F1-EEB1856E54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>
            <a:extLst>
              <a:ext uri="{FF2B5EF4-FFF2-40B4-BE49-F238E27FC236}">
                <a16:creationId xmlns:a16="http://schemas.microsoft.com/office/drawing/2014/main" id="{72772863-E515-4AE9-9C02-34A88FA6CB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8252C27-6C02-449A-826C-B06AD7EC37CC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45530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hyperlink" Target="https://wenku.baidu.com/p/cir201?from=wenku" TargetMode="Externa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hyperlink" Target="http://gzccidtr.yanj.cn/" TargetMode="Externa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17" Type="http://schemas.openxmlformats.org/officeDocument/2006/relationships/image" Target="../media/image4.jpg"/><Relationship Id="rId2" Type="http://schemas.openxmlformats.org/officeDocument/2006/relationships/slideLayout" Target="../slideLayouts/slideLayout24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hyperlink" Target="https://wenku.baidu.com/p/cir201?from=wenku" TargetMode="Externa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hyperlink" Target="http://gzccidtr.yanj.cn/" TargetMode="Externa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image" Target="../media/image5.png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17" Type="http://schemas.openxmlformats.org/officeDocument/2006/relationships/image" Target="../media/image4.jpg"/><Relationship Id="rId2" Type="http://schemas.openxmlformats.org/officeDocument/2006/relationships/slideLayout" Target="../slideLayouts/slideLayout35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5" Type="http://schemas.openxmlformats.org/officeDocument/2006/relationships/hyperlink" Target="https://wenku.baidu.com/p/cir201?from=wenku" TargetMode="Externa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14" Type="http://schemas.openxmlformats.org/officeDocument/2006/relationships/hyperlink" Target="http://gzccidtr.yanj.cn/" TargetMode="Externa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>
            <a:extLst>
              <a:ext uri="{FF2B5EF4-FFF2-40B4-BE49-F238E27FC236}">
                <a16:creationId xmlns:a16="http://schemas.microsoft.com/office/drawing/2014/main" id="{D153501F-CA3E-47DB-9106-540AA3E21881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>
            <a:extLst>
              <a:ext uri="{FF2B5EF4-FFF2-40B4-BE49-F238E27FC236}">
                <a16:creationId xmlns:a16="http://schemas.microsoft.com/office/drawing/2014/main" id="{05736078-2EC3-4E4F-B626-371642E322DF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DA06860-A6B7-4CE9-8CB1-6AD95E21A4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defRPr sz="1200" noProof="1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F156C3B3-7730-416A-AF19-5920DD2A8F31}" type="datetimeFigureOut">
              <a:rPr lang="zh-CN" altLang="en-US"/>
              <a:pPr>
                <a:defRPr/>
              </a:pPr>
              <a:t>2019/4/13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C7EFAB1-BDFA-4503-A421-ED46BD3C96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defRPr sz="1200" noProof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382242A-247C-40EF-8CF0-896B794F30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defRPr sz="1200" noProof="1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79DBD48E-45EE-414C-B22A-618849C4E76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1" r:id="rId1"/>
    <p:sldLayoutId id="2147483762" r:id="rId2"/>
    <p:sldLayoutId id="2147483763" r:id="rId3"/>
    <p:sldLayoutId id="2147483764" r:id="rId4"/>
    <p:sldLayoutId id="2147483765" r:id="rId5"/>
    <p:sldLayoutId id="2147483766" r:id="rId6"/>
    <p:sldLayoutId id="2147483767" r:id="rId7"/>
    <p:sldLayoutId id="2147483768" r:id="rId8"/>
    <p:sldLayoutId id="2147483769" r:id="rId9"/>
    <p:sldLayoutId id="2147483770" r:id="rId10"/>
    <p:sldLayoutId id="2147483771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BE5DE4F-9B67-4806-B3E3-17D940047812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138"/>
            <a:ext cx="12192000" cy="6858000"/>
          </a:xfrm>
          <a:prstGeom prst="rect">
            <a:avLst/>
          </a:prstGeom>
        </p:spPr>
      </p:pic>
      <p:sp>
        <p:nvSpPr>
          <p:cNvPr id="27" name="Rectangle 4">
            <a:extLst>
              <a:ext uri="{FF2B5EF4-FFF2-40B4-BE49-F238E27FC236}">
                <a16:creationId xmlns:a16="http://schemas.microsoft.com/office/drawing/2014/main" id="{85F99949-5A5A-48EB-A99B-7FE0EC2D9893}"/>
              </a:ext>
            </a:extLst>
          </p:cNvPr>
          <p:cNvSpPr/>
          <p:nvPr userDrawn="1"/>
        </p:nvSpPr>
        <p:spPr>
          <a:xfrm>
            <a:off x="16591" y="4869160"/>
            <a:ext cx="12175410" cy="104625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</a:rPr>
              <a:t>更多共享课件与模板资源下载地址如下，也可以扫描右侧二维码下载。</a:t>
            </a:r>
            <a:endParaRPr lang="en-US" altLang="zh-CN" sz="2400" dirty="0">
              <a:solidFill>
                <a:schemeClr val="tx1"/>
              </a:solidFill>
            </a:endParaRPr>
          </a:p>
          <a:p>
            <a:pPr algn="ctr"/>
            <a:r>
              <a:rPr lang="en-US" altLang="zh-CN" sz="2400" dirty="0">
                <a:solidFill>
                  <a:schemeClr val="tx1"/>
                </a:solidFill>
                <a:hlinkClick r:id="rId14"/>
              </a:rPr>
              <a:t>http://gzccidtr.yanj.cn/</a:t>
            </a:r>
            <a:r>
              <a:rPr lang="en-US" altLang="zh-CN" sz="2400" dirty="0">
                <a:solidFill>
                  <a:schemeClr val="tx1"/>
                </a:solidFill>
              </a:rPr>
              <a:t>   </a:t>
            </a:r>
            <a:r>
              <a:rPr lang="en-US" altLang="zh-CN" sz="2400" dirty="0">
                <a:solidFill>
                  <a:schemeClr val="tx1"/>
                </a:solidFill>
                <a:hlinkClick r:id="rId15"/>
              </a:rPr>
              <a:t>https://wenku.baidu.com/p/cir201?from=wenku</a:t>
            </a:r>
            <a:endParaRPr lang="zh-CN" alt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18455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3" r:id="rId1"/>
    <p:sldLayoutId id="2147483774" r:id="rId2"/>
    <p:sldLayoutId id="2147483775" r:id="rId3"/>
    <p:sldLayoutId id="2147483776" r:id="rId4"/>
    <p:sldLayoutId id="2147483777" r:id="rId5"/>
    <p:sldLayoutId id="2147483778" r:id="rId6"/>
    <p:sldLayoutId id="2147483779" r:id="rId7"/>
    <p:sldLayoutId id="2147483780" r:id="rId8"/>
    <p:sldLayoutId id="2147483781" r:id="rId9"/>
    <p:sldLayoutId id="2147483782" r:id="rId10"/>
    <p:sldLayoutId id="21474837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E6E560-ADEC-41E6-854E-DAC06D5AFEC8}" type="datetimeFigureOut">
              <a:rPr lang="zh-CN" altLang="en-US" smtClean="0"/>
              <a:t>2019/4/13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D4D1AA-1B48-4F17-8DC6-3D113FDD2CC1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0" name="图片 9" descr="图片包含 地图, 文字&#10;&#10;已生成极高可信度的说明">
            <a:extLst>
              <a:ext uri="{FF2B5EF4-FFF2-40B4-BE49-F238E27FC236}">
                <a16:creationId xmlns:a16="http://schemas.microsoft.com/office/drawing/2014/main" id="{A7C9D9C3-639B-428A-B344-F8EDE6252184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90" y="0"/>
            <a:ext cx="12216660" cy="6137413"/>
          </a:xfrm>
          <a:prstGeom prst="rect">
            <a:avLst/>
          </a:prstGeom>
        </p:spPr>
      </p:pic>
      <p:sp>
        <p:nvSpPr>
          <p:cNvPr id="11" name="Rectangle 4">
            <a:extLst>
              <a:ext uri="{FF2B5EF4-FFF2-40B4-BE49-F238E27FC236}">
                <a16:creationId xmlns:a16="http://schemas.microsoft.com/office/drawing/2014/main" id="{7E467637-0C2B-424B-AB21-09B930DE044A}"/>
              </a:ext>
            </a:extLst>
          </p:cNvPr>
          <p:cNvSpPr/>
          <p:nvPr userDrawn="1"/>
        </p:nvSpPr>
        <p:spPr>
          <a:xfrm>
            <a:off x="16591" y="5805264"/>
            <a:ext cx="12175410" cy="104625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</a:rPr>
              <a:t>更多共享课件与模板资源下载地址如下，也可以扫描右侧二维码下载。</a:t>
            </a:r>
            <a:endParaRPr lang="en-US" altLang="zh-CN" sz="2400" dirty="0">
              <a:solidFill>
                <a:schemeClr val="tx1"/>
              </a:solidFill>
            </a:endParaRPr>
          </a:p>
          <a:p>
            <a:pPr algn="ctr"/>
            <a:r>
              <a:rPr lang="en-US" altLang="zh-CN" sz="2400" dirty="0">
                <a:solidFill>
                  <a:schemeClr val="tx1"/>
                </a:solidFill>
                <a:hlinkClick r:id="rId14"/>
              </a:rPr>
              <a:t>http://gzccidtr.yanj.cn/</a:t>
            </a:r>
            <a:r>
              <a:rPr lang="en-US" altLang="zh-CN" sz="2400" dirty="0">
                <a:solidFill>
                  <a:schemeClr val="tx1"/>
                </a:solidFill>
              </a:rPr>
              <a:t>   </a:t>
            </a:r>
            <a:r>
              <a:rPr lang="en-US" altLang="zh-CN" sz="2400" dirty="0">
                <a:solidFill>
                  <a:schemeClr val="tx1"/>
                </a:solidFill>
                <a:hlinkClick r:id="rId15"/>
              </a:rPr>
              <a:t>https://wenku.baidu.com/p/cir201?from=wenku</a:t>
            </a:r>
            <a:endParaRPr lang="zh-CN" altLang="en-US" sz="2400" dirty="0">
              <a:solidFill>
                <a:schemeClr val="tx1"/>
              </a:solidFill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E5AFA694-6785-4633-8470-12BA3E71F180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3912" y="331914"/>
            <a:ext cx="1358774" cy="1358774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397DB0E8-32A8-4CAB-90D5-A1D55080A5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7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604" t="79479" r="-399" b="199"/>
          <a:stretch/>
        </p:blipFill>
        <p:spPr>
          <a:xfrm>
            <a:off x="5303912" y="4081762"/>
            <a:ext cx="1728192" cy="1588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0639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5" r:id="rId1"/>
    <p:sldLayoutId id="2147483786" r:id="rId2"/>
    <p:sldLayoutId id="2147483787" r:id="rId3"/>
    <p:sldLayoutId id="2147483788" r:id="rId4"/>
    <p:sldLayoutId id="2147483789" r:id="rId5"/>
    <p:sldLayoutId id="2147483790" r:id="rId6"/>
    <p:sldLayoutId id="2147483791" r:id="rId7"/>
    <p:sldLayoutId id="2147483792" r:id="rId8"/>
    <p:sldLayoutId id="2147483793" r:id="rId9"/>
    <p:sldLayoutId id="2147483794" r:id="rId10"/>
    <p:sldLayoutId id="2147483795" r:id="rId11"/>
  </p:sldLayoutIdLst>
  <p:transition advTm="2000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 22" descr="图片包含 文字, 屏幕截图&#10;&#10;已生成高可信度的说明">
            <a:extLst>
              <a:ext uri="{FF2B5EF4-FFF2-40B4-BE49-F238E27FC236}">
                <a16:creationId xmlns:a16="http://schemas.microsoft.com/office/drawing/2014/main" id="{2FD2FDE6-3952-4790-A588-AB4A52DCFBA5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07609" cy="6858000"/>
          </a:xfrm>
          <a:prstGeom prst="rect">
            <a:avLst/>
          </a:prstGeom>
        </p:spPr>
      </p:pic>
      <p:sp>
        <p:nvSpPr>
          <p:cNvPr id="24" name="Rectangle 4">
            <a:extLst>
              <a:ext uri="{FF2B5EF4-FFF2-40B4-BE49-F238E27FC236}">
                <a16:creationId xmlns:a16="http://schemas.microsoft.com/office/drawing/2014/main" id="{CAD54E5E-15FF-4E0E-9110-193CC2BF8CE9}"/>
              </a:ext>
            </a:extLst>
          </p:cNvPr>
          <p:cNvSpPr/>
          <p:nvPr userDrawn="1"/>
        </p:nvSpPr>
        <p:spPr>
          <a:xfrm>
            <a:off x="16591" y="6165304"/>
            <a:ext cx="12175410" cy="68621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</a:rPr>
              <a:t>更多共享课件与模板资源下载地址如下，也可以扫描右侧二维码下载。</a:t>
            </a:r>
            <a:endParaRPr lang="en-US" altLang="zh-CN" sz="2400" dirty="0">
              <a:solidFill>
                <a:schemeClr val="tx1"/>
              </a:solidFill>
            </a:endParaRPr>
          </a:p>
          <a:p>
            <a:pPr algn="ctr"/>
            <a:r>
              <a:rPr lang="en-US" altLang="zh-CN" sz="2400" dirty="0">
                <a:solidFill>
                  <a:schemeClr val="tx1"/>
                </a:solidFill>
                <a:hlinkClick r:id="rId14"/>
              </a:rPr>
              <a:t>http://gzccidtr.yanj.cn/</a:t>
            </a:r>
            <a:r>
              <a:rPr lang="en-US" altLang="zh-CN" sz="2400" dirty="0">
                <a:solidFill>
                  <a:schemeClr val="tx1"/>
                </a:solidFill>
              </a:rPr>
              <a:t>         </a:t>
            </a:r>
            <a:r>
              <a:rPr lang="en-US" altLang="zh-CN" sz="2400" dirty="0">
                <a:solidFill>
                  <a:schemeClr val="tx1"/>
                </a:solidFill>
                <a:hlinkClick r:id="rId15"/>
              </a:rPr>
              <a:t>https://wenku.baidu.com/p/cir201?from=wenku</a:t>
            </a:r>
            <a:endParaRPr lang="zh-CN" altLang="en-US" sz="2400" dirty="0">
              <a:solidFill>
                <a:schemeClr val="tx1"/>
              </a:solidFill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08B5CDB4-464F-4748-99FB-0BBAEB7F5AB8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3810" y="4522887"/>
            <a:ext cx="1358774" cy="1358774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9E9B77B7-4875-451A-BA9C-4EBD2360CD1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7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604" t="79479" r="-399" b="199"/>
          <a:stretch/>
        </p:blipFill>
        <p:spPr>
          <a:xfrm>
            <a:off x="7977586" y="4425476"/>
            <a:ext cx="1584176" cy="1456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3743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7" r:id="rId1"/>
    <p:sldLayoutId id="2147483798" r:id="rId2"/>
    <p:sldLayoutId id="2147483799" r:id="rId3"/>
    <p:sldLayoutId id="2147483800" r:id="rId4"/>
    <p:sldLayoutId id="2147483801" r:id="rId5"/>
    <p:sldLayoutId id="2147483802" r:id="rId6"/>
    <p:sldLayoutId id="2147483803" r:id="rId7"/>
    <p:sldLayoutId id="2147483804" r:id="rId8"/>
    <p:sldLayoutId id="2147483805" r:id="rId9"/>
    <p:sldLayoutId id="2147483806" r:id="rId10"/>
    <p:sldLayoutId id="21474838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tif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tif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tif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tif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jpeg"/><Relationship Id="rId4" Type="http://schemas.openxmlformats.org/officeDocument/2006/relationships/image" Target="../media/image18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6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6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图片 6">
            <a:extLst>
              <a:ext uri="{FF2B5EF4-FFF2-40B4-BE49-F238E27FC236}">
                <a16:creationId xmlns:a16="http://schemas.microsoft.com/office/drawing/2014/main" id="{E53122B0-A61B-4B07-A4B2-5757934ACE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6188" y="5200650"/>
            <a:ext cx="5865812" cy="165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30" name="文本框 62">
            <a:extLst>
              <a:ext uri="{FF2B5EF4-FFF2-40B4-BE49-F238E27FC236}">
                <a16:creationId xmlns:a16="http://schemas.microsoft.com/office/drawing/2014/main" id="{ADDEA167-56BD-4511-BF87-6987091B62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0520" y="2390894"/>
            <a:ext cx="13474772" cy="144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4400" b="1" dirty="0">
                <a:solidFill>
                  <a:srgbClr val="4B649F"/>
                </a:solidFill>
              </a:rPr>
              <a:t>Google Vizier: A Service for 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4400" b="1" dirty="0">
                <a:solidFill>
                  <a:srgbClr val="4B649F"/>
                </a:solidFill>
              </a:rPr>
              <a:t>Black-Box Optimization </a:t>
            </a:r>
          </a:p>
        </p:txBody>
      </p:sp>
      <p:grpSp>
        <p:nvGrpSpPr>
          <p:cNvPr id="26631" name="组合 1026">
            <a:extLst>
              <a:ext uri="{FF2B5EF4-FFF2-40B4-BE49-F238E27FC236}">
                <a16:creationId xmlns:a16="http://schemas.microsoft.com/office/drawing/2014/main" id="{712A554A-7D16-4898-96E8-0F8C796F052E}"/>
              </a:ext>
            </a:extLst>
          </p:cNvPr>
          <p:cNvGrpSpPr>
            <a:grpSpLocks/>
          </p:cNvGrpSpPr>
          <p:nvPr/>
        </p:nvGrpSpPr>
        <p:grpSpPr bwMode="auto">
          <a:xfrm>
            <a:off x="2585356" y="4201806"/>
            <a:ext cx="315913" cy="317500"/>
            <a:chOff x="2724480" y="3856218"/>
            <a:chExt cx="317004" cy="317004"/>
          </a:xfrm>
        </p:grpSpPr>
        <p:sp>
          <p:nvSpPr>
            <p:cNvPr id="1024" name="椭圆 1023">
              <a:extLst>
                <a:ext uri="{FF2B5EF4-FFF2-40B4-BE49-F238E27FC236}">
                  <a16:creationId xmlns:a16="http://schemas.microsoft.com/office/drawing/2014/main" id="{74DA71F5-1759-4760-A88B-2BAF9B111C00}"/>
                </a:ext>
              </a:extLst>
            </p:cNvPr>
            <p:cNvSpPr/>
            <p:nvPr/>
          </p:nvSpPr>
          <p:spPr>
            <a:xfrm>
              <a:off x="2724480" y="3856218"/>
              <a:ext cx="317004" cy="317004"/>
            </a:xfrm>
            <a:prstGeom prst="ellipse">
              <a:avLst/>
            </a:prstGeom>
            <a:solidFill>
              <a:srgbClr val="4B64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103" name="KSO_Shape">
              <a:extLst>
                <a:ext uri="{FF2B5EF4-FFF2-40B4-BE49-F238E27FC236}">
                  <a16:creationId xmlns:a16="http://schemas.microsoft.com/office/drawing/2014/main" id="{B1530B21-583B-4794-B3BC-7B90D9CF030D}"/>
                </a:ext>
              </a:extLst>
            </p:cNvPr>
            <p:cNvSpPr/>
            <p:nvPr/>
          </p:nvSpPr>
          <p:spPr bwMode="auto">
            <a:xfrm>
              <a:off x="2799351" y="3908524"/>
              <a:ext cx="167263" cy="212393"/>
            </a:xfrm>
            <a:custGeom>
              <a:avLst/>
              <a:gdLst>
                <a:gd name="T0" fmla="*/ 646796 w 5367"/>
                <a:gd name="T1" fmla="*/ 843536 h 6897"/>
                <a:gd name="T2" fmla="*/ 520861 w 5367"/>
                <a:gd name="T3" fmla="*/ 880824 h 6897"/>
                <a:gd name="T4" fmla="*/ 403764 w 5367"/>
                <a:gd name="T5" fmla="*/ 946285 h 6897"/>
                <a:gd name="T6" fmla="*/ 297714 w 5367"/>
                <a:gd name="T7" fmla="*/ 1036605 h 6897"/>
                <a:gd name="T8" fmla="*/ 204644 w 5367"/>
                <a:gd name="T9" fmla="*/ 1149850 h 6897"/>
                <a:gd name="T10" fmla="*/ 126487 w 5367"/>
                <a:gd name="T11" fmla="*/ 1282429 h 6897"/>
                <a:gd name="T12" fmla="*/ 65729 w 5367"/>
                <a:gd name="T13" fmla="*/ 1432134 h 6897"/>
                <a:gd name="T14" fmla="*/ 23475 w 5367"/>
                <a:gd name="T15" fmla="*/ 1595648 h 6897"/>
                <a:gd name="T16" fmla="*/ 2209 w 5367"/>
                <a:gd name="T17" fmla="*/ 1771316 h 6897"/>
                <a:gd name="T18" fmla="*/ 1481389 w 5367"/>
                <a:gd name="T19" fmla="*/ 1905000 h 6897"/>
                <a:gd name="T20" fmla="*/ 1480009 w 5367"/>
                <a:gd name="T21" fmla="*/ 1771316 h 6897"/>
                <a:gd name="T22" fmla="*/ 1459020 w 5367"/>
                <a:gd name="T23" fmla="*/ 1595648 h 6897"/>
                <a:gd name="T24" fmla="*/ 1417041 w 5367"/>
                <a:gd name="T25" fmla="*/ 1432134 h 6897"/>
                <a:gd name="T26" fmla="*/ 1355731 w 5367"/>
                <a:gd name="T27" fmla="*/ 1282429 h 6897"/>
                <a:gd name="T28" fmla="*/ 1277850 w 5367"/>
                <a:gd name="T29" fmla="*/ 1149850 h 6897"/>
                <a:gd name="T30" fmla="*/ 1184780 w 5367"/>
                <a:gd name="T31" fmla="*/ 1036605 h 6897"/>
                <a:gd name="T32" fmla="*/ 1078730 w 5367"/>
                <a:gd name="T33" fmla="*/ 946285 h 6897"/>
                <a:gd name="T34" fmla="*/ 961633 w 5367"/>
                <a:gd name="T35" fmla="*/ 880824 h 6897"/>
                <a:gd name="T36" fmla="*/ 835422 w 5367"/>
                <a:gd name="T37" fmla="*/ 843536 h 6897"/>
                <a:gd name="T38" fmla="*/ 747875 w 5367"/>
                <a:gd name="T39" fmla="*/ 731120 h 6897"/>
                <a:gd name="T40" fmla="*/ 805043 w 5367"/>
                <a:gd name="T41" fmla="*/ 726701 h 6897"/>
                <a:gd name="T42" fmla="*/ 868286 w 5367"/>
                <a:gd name="T43" fmla="*/ 711786 h 6897"/>
                <a:gd name="T44" fmla="*/ 926559 w 5367"/>
                <a:gd name="T45" fmla="*/ 686927 h 6897"/>
                <a:gd name="T46" fmla="*/ 979032 w 5367"/>
                <a:gd name="T47" fmla="*/ 653230 h 6897"/>
                <a:gd name="T48" fmla="*/ 1024876 w 5367"/>
                <a:gd name="T49" fmla="*/ 611246 h 6897"/>
                <a:gd name="T50" fmla="*/ 1063264 w 5367"/>
                <a:gd name="T51" fmla="*/ 562358 h 6897"/>
                <a:gd name="T52" fmla="*/ 1092815 w 5367"/>
                <a:gd name="T53" fmla="*/ 507945 h 6897"/>
                <a:gd name="T54" fmla="*/ 1112699 w 5367"/>
                <a:gd name="T55" fmla="*/ 448008 h 6897"/>
                <a:gd name="T56" fmla="*/ 1121813 w 5367"/>
                <a:gd name="T57" fmla="*/ 384204 h 6897"/>
                <a:gd name="T58" fmla="*/ 1120432 w 5367"/>
                <a:gd name="T59" fmla="*/ 328134 h 6897"/>
                <a:gd name="T60" fmla="*/ 1108004 w 5367"/>
                <a:gd name="T61" fmla="*/ 265711 h 6897"/>
                <a:gd name="T62" fmla="*/ 1085358 w 5367"/>
                <a:gd name="T63" fmla="*/ 207155 h 6897"/>
                <a:gd name="T64" fmla="*/ 1053322 w 5367"/>
                <a:gd name="T65" fmla="*/ 153847 h 6897"/>
                <a:gd name="T66" fmla="*/ 1012725 w 5367"/>
                <a:gd name="T67" fmla="*/ 107168 h 6897"/>
                <a:gd name="T68" fmla="*/ 964671 w 5367"/>
                <a:gd name="T69" fmla="*/ 67395 h 6897"/>
                <a:gd name="T70" fmla="*/ 910541 w 5367"/>
                <a:gd name="T71" fmla="*/ 36183 h 6897"/>
                <a:gd name="T72" fmla="*/ 850335 w 5367"/>
                <a:gd name="T73" fmla="*/ 14087 h 6897"/>
                <a:gd name="T74" fmla="*/ 786263 w 5367"/>
                <a:gd name="T75" fmla="*/ 1933 h 6897"/>
                <a:gd name="T76" fmla="*/ 728819 w 5367"/>
                <a:gd name="T77" fmla="*/ 276 h 6897"/>
                <a:gd name="T78" fmla="*/ 663366 w 5367"/>
                <a:gd name="T79" fmla="*/ 9391 h 6897"/>
                <a:gd name="T80" fmla="*/ 602332 w 5367"/>
                <a:gd name="T81" fmla="*/ 28726 h 6897"/>
                <a:gd name="T82" fmla="*/ 546545 w 5367"/>
                <a:gd name="T83" fmla="*/ 57451 h 6897"/>
                <a:gd name="T84" fmla="*/ 496282 w 5367"/>
                <a:gd name="T85" fmla="*/ 95015 h 6897"/>
                <a:gd name="T86" fmla="*/ 453751 w 5367"/>
                <a:gd name="T87" fmla="*/ 139761 h 6897"/>
                <a:gd name="T88" fmla="*/ 418954 w 5367"/>
                <a:gd name="T89" fmla="*/ 191411 h 6897"/>
                <a:gd name="T90" fmla="*/ 393546 w 5367"/>
                <a:gd name="T91" fmla="*/ 248310 h 6897"/>
                <a:gd name="T92" fmla="*/ 378356 w 5367"/>
                <a:gd name="T93" fmla="*/ 309628 h 6897"/>
                <a:gd name="T94" fmla="*/ 373938 w 5367"/>
                <a:gd name="T95" fmla="*/ 365698 h 6897"/>
                <a:gd name="T96" fmla="*/ 380013 w 5367"/>
                <a:gd name="T97" fmla="*/ 430054 h 6897"/>
                <a:gd name="T98" fmla="*/ 396584 w 5367"/>
                <a:gd name="T99" fmla="*/ 491096 h 6897"/>
                <a:gd name="T100" fmla="*/ 423372 w 5367"/>
                <a:gd name="T101" fmla="*/ 547719 h 6897"/>
                <a:gd name="T102" fmla="*/ 459551 w 5367"/>
                <a:gd name="T103" fmla="*/ 597988 h 6897"/>
                <a:gd name="T104" fmla="*/ 503186 w 5367"/>
                <a:gd name="T105" fmla="*/ 641905 h 6897"/>
                <a:gd name="T106" fmla="*/ 554278 w 5367"/>
                <a:gd name="T107" fmla="*/ 678088 h 6897"/>
                <a:gd name="T108" fmla="*/ 610894 w 5367"/>
                <a:gd name="T109" fmla="*/ 705709 h 6897"/>
                <a:gd name="T110" fmla="*/ 672756 w 5367"/>
                <a:gd name="T111" fmla="*/ 723662 h 6897"/>
                <a:gd name="T112" fmla="*/ 738209 w 5367"/>
                <a:gd name="T113" fmla="*/ 730844 h 6897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5367" h="6897">
                  <a:moveTo>
                    <a:pt x="2684" y="3025"/>
                  </a:moveTo>
                  <a:lnTo>
                    <a:pt x="2684" y="3025"/>
                  </a:lnTo>
                  <a:lnTo>
                    <a:pt x="2615" y="3026"/>
                  </a:lnTo>
                  <a:lnTo>
                    <a:pt x="2545" y="3029"/>
                  </a:lnTo>
                  <a:lnTo>
                    <a:pt x="2478" y="3035"/>
                  </a:lnTo>
                  <a:lnTo>
                    <a:pt x="2409" y="3043"/>
                  </a:lnTo>
                  <a:lnTo>
                    <a:pt x="2342" y="3054"/>
                  </a:lnTo>
                  <a:lnTo>
                    <a:pt x="2275" y="3066"/>
                  </a:lnTo>
                  <a:lnTo>
                    <a:pt x="2209" y="3081"/>
                  </a:lnTo>
                  <a:lnTo>
                    <a:pt x="2143" y="3099"/>
                  </a:lnTo>
                  <a:lnTo>
                    <a:pt x="2077" y="3118"/>
                  </a:lnTo>
                  <a:lnTo>
                    <a:pt x="2013" y="3140"/>
                  </a:lnTo>
                  <a:lnTo>
                    <a:pt x="1949" y="3163"/>
                  </a:lnTo>
                  <a:lnTo>
                    <a:pt x="1886" y="3189"/>
                  </a:lnTo>
                  <a:lnTo>
                    <a:pt x="1823" y="3217"/>
                  </a:lnTo>
                  <a:lnTo>
                    <a:pt x="1761" y="3247"/>
                  </a:lnTo>
                  <a:lnTo>
                    <a:pt x="1700" y="3279"/>
                  </a:lnTo>
                  <a:lnTo>
                    <a:pt x="1639" y="3313"/>
                  </a:lnTo>
                  <a:lnTo>
                    <a:pt x="1579" y="3349"/>
                  </a:lnTo>
                  <a:lnTo>
                    <a:pt x="1521" y="3386"/>
                  </a:lnTo>
                  <a:lnTo>
                    <a:pt x="1462" y="3426"/>
                  </a:lnTo>
                  <a:lnTo>
                    <a:pt x="1405" y="3468"/>
                  </a:lnTo>
                  <a:lnTo>
                    <a:pt x="1348" y="3511"/>
                  </a:lnTo>
                  <a:lnTo>
                    <a:pt x="1293" y="3556"/>
                  </a:lnTo>
                  <a:lnTo>
                    <a:pt x="1237" y="3603"/>
                  </a:lnTo>
                  <a:lnTo>
                    <a:pt x="1183" y="3651"/>
                  </a:lnTo>
                  <a:lnTo>
                    <a:pt x="1131" y="3702"/>
                  </a:lnTo>
                  <a:lnTo>
                    <a:pt x="1078" y="3753"/>
                  </a:lnTo>
                  <a:lnTo>
                    <a:pt x="1027" y="3807"/>
                  </a:lnTo>
                  <a:lnTo>
                    <a:pt x="976" y="3863"/>
                  </a:lnTo>
                  <a:lnTo>
                    <a:pt x="927" y="3920"/>
                  </a:lnTo>
                  <a:lnTo>
                    <a:pt x="880" y="3978"/>
                  </a:lnTo>
                  <a:lnTo>
                    <a:pt x="833" y="4038"/>
                  </a:lnTo>
                  <a:lnTo>
                    <a:pt x="786" y="4100"/>
                  </a:lnTo>
                  <a:lnTo>
                    <a:pt x="741" y="4163"/>
                  </a:lnTo>
                  <a:lnTo>
                    <a:pt x="698" y="4227"/>
                  </a:lnTo>
                  <a:lnTo>
                    <a:pt x="655" y="4293"/>
                  </a:lnTo>
                  <a:lnTo>
                    <a:pt x="613" y="4361"/>
                  </a:lnTo>
                  <a:lnTo>
                    <a:pt x="573" y="4429"/>
                  </a:lnTo>
                  <a:lnTo>
                    <a:pt x="533" y="4499"/>
                  </a:lnTo>
                  <a:lnTo>
                    <a:pt x="495" y="4570"/>
                  </a:lnTo>
                  <a:lnTo>
                    <a:pt x="458" y="4643"/>
                  </a:lnTo>
                  <a:lnTo>
                    <a:pt x="423" y="4717"/>
                  </a:lnTo>
                  <a:lnTo>
                    <a:pt x="388" y="4791"/>
                  </a:lnTo>
                  <a:lnTo>
                    <a:pt x="356" y="4868"/>
                  </a:lnTo>
                  <a:lnTo>
                    <a:pt x="324" y="4945"/>
                  </a:lnTo>
                  <a:lnTo>
                    <a:pt x="294" y="5024"/>
                  </a:lnTo>
                  <a:lnTo>
                    <a:pt x="265" y="5104"/>
                  </a:lnTo>
                  <a:lnTo>
                    <a:pt x="238" y="5185"/>
                  </a:lnTo>
                  <a:lnTo>
                    <a:pt x="211" y="5266"/>
                  </a:lnTo>
                  <a:lnTo>
                    <a:pt x="186" y="5349"/>
                  </a:lnTo>
                  <a:lnTo>
                    <a:pt x="163" y="5433"/>
                  </a:lnTo>
                  <a:lnTo>
                    <a:pt x="141" y="5518"/>
                  </a:lnTo>
                  <a:lnTo>
                    <a:pt x="121" y="5603"/>
                  </a:lnTo>
                  <a:lnTo>
                    <a:pt x="102" y="5690"/>
                  </a:lnTo>
                  <a:lnTo>
                    <a:pt x="85" y="5777"/>
                  </a:lnTo>
                  <a:lnTo>
                    <a:pt x="69" y="5866"/>
                  </a:lnTo>
                  <a:lnTo>
                    <a:pt x="54" y="5955"/>
                  </a:lnTo>
                  <a:lnTo>
                    <a:pt x="42" y="6045"/>
                  </a:lnTo>
                  <a:lnTo>
                    <a:pt x="31" y="6136"/>
                  </a:lnTo>
                  <a:lnTo>
                    <a:pt x="22" y="6227"/>
                  </a:lnTo>
                  <a:lnTo>
                    <a:pt x="14" y="6319"/>
                  </a:lnTo>
                  <a:lnTo>
                    <a:pt x="8" y="6413"/>
                  </a:lnTo>
                  <a:lnTo>
                    <a:pt x="4" y="6506"/>
                  </a:lnTo>
                  <a:lnTo>
                    <a:pt x="1" y="6600"/>
                  </a:lnTo>
                  <a:lnTo>
                    <a:pt x="0" y="6695"/>
                  </a:lnTo>
                  <a:lnTo>
                    <a:pt x="1" y="6796"/>
                  </a:lnTo>
                  <a:lnTo>
                    <a:pt x="5" y="6897"/>
                  </a:lnTo>
                  <a:lnTo>
                    <a:pt x="5364" y="6897"/>
                  </a:lnTo>
                  <a:lnTo>
                    <a:pt x="5366" y="6796"/>
                  </a:lnTo>
                  <a:lnTo>
                    <a:pt x="5367" y="6695"/>
                  </a:lnTo>
                  <a:lnTo>
                    <a:pt x="5367" y="6600"/>
                  </a:lnTo>
                  <a:lnTo>
                    <a:pt x="5364" y="6506"/>
                  </a:lnTo>
                  <a:lnTo>
                    <a:pt x="5359" y="6413"/>
                  </a:lnTo>
                  <a:lnTo>
                    <a:pt x="5353" y="6319"/>
                  </a:lnTo>
                  <a:lnTo>
                    <a:pt x="5346" y="6227"/>
                  </a:lnTo>
                  <a:lnTo>
                    <a:pt x="5337" y="6136"/>
                  </a:lnTo>
                  <a:lnTo>
                    <a:pt x="5325" y="6045"/>
                  </a:lnTo>
                  <a:lnTo>
                    <a:pt x="5313" y="5955"/>
                  </a:lnTo>
                  <a:lnTo>
                    <a:pt x="5298" y="5866"/>
                  </a:lnTo>
                  <a:lnTo>
                    <a:pt x="5283" y="5777"/>
                  </a:lnTo>
                  <a:lnTo>
                    <a:pt x="5266" y="5690"/>
                  </a:lnTo>
                  <a:lnTo>
                    <a:pt x="5247" y="5603"/>
                  </a:lnTo>
                  <a:lnTo>
                    <a:pt x="5226" y="5518"/>
                  </a:lnTo>
                  <a:lnTo>
                    <a:pt x="5205" y="5433"/>
                  </a:lnTo>
                  <a:lnTo>
                    <a:pt x="5181" y="5349"/>
                  </a:lnTo>
                  <a:lnTo>
                    <a:pt x="5157" y="5266"/>
                  </a:lnTo>
                  <a:lnTo>
                    <a:pt x="5131" y="5185"/>
                  </a:lnTo>
                  <a:lnTo>
                    <a:pt x="5103" y="5104"/>
                  </a:lnTo>
                  <a:lnTo>
                    <a:pt x="5073" y="5024"/>
                  </a:lnTo>
                  <a:lnTo>
                    <a:pt x="5043" y="4945"/>
                  </a:lnTo>
                  <a:lnTo>
                    <a:pt x="5012" y="4868"/>
                  </a:lnTo>
                  <a:lnTo>
                    <a:pt x="4979" y="4791"/>
                  </a:lnTo>
                  <a:lnTo>
                    <a:pt x="4945" y="4717"/>
                  </a:lnTo>
                  <a:lnTo>
                    <a:pt x="4909" y="4643"/>
                  </a:lnTo>
                  <a:lnTo>
                    <a:pt x="4872" y="4570"/>
                  </a:lnTo>
                  <a:lnTo>
                    <a:pt x="4834" y="4499"/>
                  </a:lnTo>
                  <a:lnTo>
                    <a:pt x="4796" y="4429"/>
                  </a:lnTo>
                  <a:lnTo>
                    <a:pt x="4755" y="4361"/>
                  </a:lnTo>
                  <a:lnTo>
                    <a:pt x="4713" y="4293"/>
                  </a:lnTo>
                  <a:lnTo>
                    <a:pt x="4671" y="4227"/>
                  </a:lnTo>
                  <a:lnTo>
                    <a:pt x="4627" y="4163"/>
                  </a:lnTo>
                  <a:lnTo>
                    <a:pt x="4582" y="4100"/>
                  </a:lnTo>
                  <a:lnTo>
                    <a:pt x="4536" y="4038"/>
                  </a:lnTo>
                  <a:lnTo>
                    <a:pt x="4489" y="3978"/>
                  </a:lnTo>
                  <a:lnTo>
                    <a:pt x="4440" y="3920"/>
                  </a:lnTo>
                  <a:lnTo>
                    <a:pt x="4391" y="3863"/>
                  </a:lnTo>
                  <a:lnTo>
                    <a:pt x="4340" y="3807"/>
                  </a:lnTo>
                  <a:lnTo>
                    <a:pt x="4290" y="3753"/>
                  </a:lnTo>
                  <a:lnTo>
                    <a:pt x="4238" y="3702"/>
                  </a:lnTo>
                  <a:lnTo>
                    <a:pt x="4184" y="3651"/>
                  </a:lnTo>
                  <a:lnTo>
                    <a:pt x="4130" y="3603"/>
                  </a:lnTo>
                  <a:lnTo>
                    <a:pt x="4076" y="3556"/>
                  </a:lnTo>
                  <a:lnTo>
                    <a:pt x="4020" y="3511"/>
                  </a:lnTo>
                  <a:lnTo>
                    <a:pt x="3963" y="3468"/>
                  </a:lnTo>
                  <a:lnTo>
                    <a:pt x="3906" y="3426"/>
                  </a:lnTo>
                  <a:lnTo>
                    <a:pt x="3848" y="3386"/>
                  </a:lnTo>
                  <a:lnTo>
                    <a:pt x="3788" y="3349"/>
                  </a:lnTo>
                  <a:lnTo>
                    <a:pt x="3728" y="3313"/>
                  </a:lnTo>
                  <a:lnTo>
                    <a:pt x="3668" y="3279"/>
                  </a:lnTo>
                  <a:lnTo>
                    <a:pt x="3607" y="3247"/>
                  </a:lnTo>
                  <a:lnTo>
                    <a:pt x="3545" y="3217"/>
                  </a:lnTo>
                  <a:lnTo>
                    <a:pt x="3482" y="3189"/>
                  </a:lnTo>
                  <a:lnTo>
                    <a:pt x="3419" y="3163"/>
                  </a:lnTo>
                  <a:lnTo>
                    <a:pt x="3355" y="3140"/>
                  </a:lnTo>
                  <a:lnTo>
                    <a:pt x="3290" y="3118"/>
                  </a:lnTo>
                  <a:lnTo>
                    <a:pt x="3225" y="3099"/>
                  </a:lnTo>
                  <a:lnTo>
                    <a:pt x="3159" y="3081"/>
                  </a:lnTo>
                  <a:lnTo>
                    <a:pt x="3093" y="3066"/>
                  </a:lnTo>
                  <a:lnTo>
                    <a:pt x="3025" y="3054"/>
                  </a:lnTo>
                  <a:lnTo>
                    <a:pt x="2958" y="3043"/>
                  </a:lnTo>
                  <a:lnTo>
                    <a:pt x="2891" y="3035"/>
                  </a:lnTo>
                  <a:lnTo>
                    <a:pt x="2822" y="3029"/>
                  </a:lnTo>
                  <a:lnTo>
                    <a:pt x="2753" y="3026"/>
                  </a:lnTo>
                  <a:lnTo>
                    <a:pt x="2684" y="3025"/>
                  </a:lnTo>
                  <a:close/>
                  <a:moveTo>
                    <a:pt x="2708" y="2647"/>
                  </a:moveTo>
                  <a:lnTo>
                    <a:pt x="2708" y="2647"/>
                  </a:lnTo>
                  <a:lnTo>
                    <a:pt x="2743" y="2646"/>
                  </a:lnTo>
                  <a:lnTo>
                    <a:pt x="2778" y="2645"/>
                  </a:lnTo>
                  <a:lnTo>
                    <a:pt x="2813" y="2643"/>
                  </a:lnTo>
                  <a:lnTo>
                    <a:pt x="2847" y="2640"/>
                  </a:lnTo>
                  <a:lnTo>
                    <a:pt x="2882" y="2636"/>
                  </a:lnTo>
                  <a:lnTo>
                    <a:pt x="2915" y="2631"/>
                  </a:lnTo>
                  <a:lnTo>
                    <a:pt x="2949" y="2626"/>
                  </a:lnTo>
                  <a:lnTo>
                    <a:pt x="2982" y="2620"/>
                  </a:lnTo>
                  <a:lnTo>
                    <a:pt x="3014" y="2613"/>
                  </a:lnTo>
                  <a:lnTo>
                    <a:pt x="3047" y="2605"/>
                  </a:lnTo>
                  <a:lnTo>
                    <a:pt x="3079" y="2596"/>
                  </a:lnTo>
                  <a:lnTo>
                    <a:pt x="3112" y="2587"/>
                  </a:lnTo>
                  <a:lnTo>
                    <a:pt x="3144" y="2577"/>
                  </a:lnTo>
                  <a:lnTo>
                    <a:pt x="3175" y="2566"/>
                  </a:lnTo>
                  <a:lnTo>
                    <a:pt x="3205" y="2555"/>
                  </a:lnTo>
                  <a:lnTo>
                    <a:pt x="3236" y="2542"/>
                  </a:lnTo>
                  <a:lnTo>
                    <a:pt x="3266" y="2530"/>
                  </a:lnTo>
                  <a:lnTo>
                    <a:pt x="3297" y="2517"/>
                  </a:lnTo>
                  <a:lnTo>
                    <a:pt x="3326" y="2502"/>
                  </a:lnTo>
                  <a:lnTo>
                    <a:pt x="3355" y="2487"/>
                  </a:lnTo>
                  <a:lnTo>
                    <a:pt x="3383" y="2472"/>
                  </a:lnTo>
                  <a:lnTo>
                    <a:pt x="3411" y="2455"/>
                  </a:lnTo>
                  <a:lnTo>
                    <a:pt x="3439" y="2438"/>
                  </a:lnTo>
                  <a:lnTo>
                    <a:pt x="3466" y="2421"/>
                  </a:lnTo>
                  <a:lnTo>
                    <a:pt x="3493" y="2403"/>
                  </a:lnTo>
                  <a:lnTo>
                    <a:pt x="3519" y="2384"/>
                  </a:lnTo>
                  <a:lnTo>
                    <a:pt x="3545" y="2365"/>
                  </a:lnTo>
                  <a:lnTo>
                    <a:pt x="3571" y="2345"/>
                  </a:lnTo>
                  <a:lnTo>
                    <a:pt x="3596" y="2324"/>
                  </a:lnTo>
                  <a:lnTo>
                    <a:pt x="3619" y="2303"/>
                  </a:lnTo>
                  <a:lnTo>
                    <a:pt x="3643" y="2282"/>
                  </a:lnTo>
                  <a:lnTo>
                    <a:pt x="3667" y="2259"/>
                  </a:lnTo>
                  <a:lnTo>
                    <a:pt x="3689" y="2237"/>
                  </a:lnTo>
                  <a:lnTo>
                    <a:pt x="3711" y="2213"/>
                  </a:lnTo>
                  <a:lnTo>
                    <a:pt x="3733" y="2189"/>
                  </a:lnTo>
                  <a:lnTo>
                    <a:pt x="3754" y="2165"/>
                  </a:lnTo>
                  <a:lnTo>
                    <a:pt x="3774" y="2140"/>
                  </a:lnTo>
                  <a:lnTo>
                    <a:pt x="3795" y="2115"/>
                  </a:lnTo>
                  <a:lnTo>
                    <a:pt x="3814" y="2089"/>
                  </a:lnTo>
                  <a:lnTo>
                    <a:pt x="3832" y="2063"/>
                  </a:lnTo>
                  <a:lnTo>
                    <a:pt x="3850" y="2036"/>
                  </a:lnTo>
                  <a:lnTo>
                    <a:pt x="3868" y="2010"/>
                  </a:lnTo>
                  <a:lnTo>
                    <a:pt x="3884" y="1983"/>
                  </a:lnTo>
                  <a:lnTo>
                    <a:pt x="3900" y="1954"/>
                  </a:lnTo>
                  <a:lnTo>
                    <a:pt x="3915" y="1925"/>
                  </a:lnTo>
                  <a:lnTo>
                    <a:pt x="3930" y="1897"/>
                  </a:lnTo>
                  <a:lnTo>
                    <a:pt x="3944" y="1868"/>
                  </a:lnTo>
                  <a:lnTo>
                    <a:pt x="3957" y="1839"/>
                  </a:lnTo>
                  <a:lnTo>
                    <a:pt x="3970" y="1808"/>
                  </a:lnTo>
                  <a:lnTo>
                    <a:pt x="3981" y="1778"/>
                  </a:lnTo>
                  <a:lnTo>
                    <a:pt x="3993" y="1748"/>
                  </a:lnTo>
                  <a:lnTo>
                    <a:pt x="4003" y="1717"/>
                  </a:lnTo>
                  <a:lnTo>
                    <a:pt x="4012" y="1686"/>
                  </a:lnTo>
                  <a:lnTo>
                    <a:pt x="4021" y="1654"/>
                  </a:lnTo>
                  <a:lnTo>
                    <a:pt x="4029" y="1622"/>
                  </a:lnTo>
                  <a:lnTo>
                    <a:pt x="4036" y="1590"/>
                  </a:lnTo>
                  <a:lnTo>
                    <a:pt x="4042" y="1557"/>
                  </a:lnTo>
                  <a:lnTo>
                    <a:pt x="4048" y="1525"/>
                  </a:lnTo>
                  <a:lnTo>
                    <a:pt x="4052" y="1492"/>
                  </a:lnTo>
                  <a:lnTo>
                    <a:pt x="4057" y="1459"/>
                  </a:lnTo>
                  <a:lnTo>
                    <a:pt x="4060" y="1425"/>
                  </a:lnTo>
                  <a:lnTo>
                    <a:pt x="4062" y="1391"/>
                  </a:lnTo>
                  <a:lnTo>
                    <a:pt x="4063" y="1357"/>
                  </a:lnTo>
                  <a:lnTo>
                    <a:pt x="4063" y="1324"/>
                  </a:lnTo>
                  <a:lnTo>
                    <a:pt x="4063" y="1289"/>
                  </a:lnTo>
                  <a:lnTo>
                    <a:pt x="4062" y="1255"/>
                  </a:lnTo>
                  <a:lnTo>
                    <a:pt x="4060" y="1221"/>
                  </a:lnTo>
                  <a:lnTo>
                    <a:pt x="4057" y="1188"/>
                  </a:lnTo>
                  <a:lnTo>
                    <a:pt x="4052" y="1155"/>
                  </a:lnTo>
                  <a:lnTo>
                    <a:pt x="4048" y="1121"/>
                  </a:lnTo>
                  <a:lnTo>
                    <a:pt x="4042" y="1089"/>
                  </a:lnTo>
                  <a:lnTo>
                    <a:pt x="4036" y="1057"/>
                  </a:lnTo>
                  <a:lnTo>
                    <a:pt x="4029" y="1025"/>
                  </a:lnTo>
                  <a:lnTo>
                    <a:pt x="4021" y="993"/>
                  </a:lnTo>
                  <a:lnTo>
                    <a:pt x="4012" y="962"/>
                  </a:lnTo>
                  <a:lnTo>
                    <a:pt x="4003" y="930"/>
                  </a:lnTo>
                  <a:lnTo>
                    <a:pt x="3993" y="899"/>
                  </a:lnTo>
                  <a:lnTo>
                    <a:pt x="3981" y="868"/>
                  </a:lnTo>
                  <a:lnTo>
                    <a:pt x="3970" y="838"/>
                  </a:lnTo>
                  <a:lnTo>
                    <a:pt x="3957" y="809"/>
                  </a:lnTo>
                  <a:lnTo>
                    <a:pt x="3944" y="778"/>
                  </a:lnTo>
                  <a:lnTo>
                    <a:pt x="3930" y="750"/>
                  </a:lnTo>
                  <a:lnTo>
                    <a:pt x="3915" y="721"/>
                  </a:lnTo>
                  <a:lnTo>
                    <a:pt x="3900" y="693"/>
                  </a:lnTo>
                  <a:lnTo>
                    <a:pt x="3884" y="665"/>
                  </a:lnTo>
                  <a:lnTo>
                    <a:pt x="3868" y="638"/>
                  </a:lnTo>
                  <a:lnTo>
                    <a:pt x="3850" y="610"/>
                  </a:lnTo>
                  <a:lnTo>
                    <a:pt x="3832" y="584"/>
                  </a:lnTo>
                  <a:lnTo>
                    <a:pt x="3814" y="557"/>
                  </a:lnTo>
                  <a:lnTo>
                    <a:pt x="3795" y="532"/>
                  </a:lnTo>
                  <a:lnTo>
                    <a:pt x="3774" y="506"/>
                  </a:lnTo>
                  <a:lnTo>
                    <a:pt x="3754" y="481"/>
                  </a:lnTo>
                  <a:lnTo>
                    <a:pt x="3733" y="458"/>
                  </a:lnTo>
                  <a:lnTo>
                    <a:pt x="3711" y="433"/>
                  </a:lnTo>
                  <a:lnTo>
                    <a:pt x="3689" y="411"/>
                  </a:lnTo>
                  <a:lnTo>
                    <a:pt x="3667" y="388"/>
                  </a:lnTo>
                  <a:lnTo>
                    <a:pt x="3643" y="366"/>
                  </a:lnTo>
                  <a:lnTo>
                    <a:pt x="3619" y="344"/>
                  </a:lnTo>
                  <a:lnTo>
                    <a:pt x="3596" y="323"/>
                  </a:lnTo>
                  <a:lnTo>
                    <a:pt x="3571" y="303"/>
                  </a:lnTo>
                  <a:lnTo>
                    <a:pt x="3545" y="282"/>
                  </a:lnTo>
                  <a:lnTo>
                    <a:pt x="3519" y="263"/>
                  </a:lnTo>
                  <a:lnTo>
                    <a:pt x="3493" y="244"/>
                  </a:lnTo>
                  <a:lnTo>
                    <a:pt x="3466" y="226"/>
                  </a:lnTo>
                  <a:lnTo>
                    <a:pt x="3439" y="208"/>
                  </a:lnTo>
                  <a:lnTo>
                    <a:pt x="3411" y="191"/>
                  </a:lnTo>
                  <a:lnTo>
                    <a:pt x="3383" y="176"/>
                  </a:lnTo>
                  <a:lnTo>
                    <a:pt x="3355" y="160"/>
                  </a:lnTo>
                  <a:lnTo>
                    <a:pt x="3326" y="145"/>
                  </a:lnTo>
                  <a:lnTo>
                    <a:pt x="3297" y="131"/>
                  </a:lnTo>
                  <a:lnTo>
                    <a:pt x="3266" y="117"/>
                  </a:lnTo>
                  <a:lnTo>
                    <a:pt x="3236" y="104"/>
                  </a:lnTo>
                  <a:lnTo>
                    <a:pt x="3205" y="92"/>
                  </a:lnTo>
                  <a:lnTo>
                    <a:pt x="3175" y="80"/>
                  </a:lnTo>
                  <a:lnTo>
                    <a:pt x="3144" y="70"/>
                  </a:lnTo>
                  <a:lnTo>
                    <a:pt x="3112" y="60"/>
                  </a:lnTo>
                  <a:lnTo>
                    <a:pt x="3079" y="51"/>
                  </a:lnTo>
                  <a:lnTo>
                    <a:pt x="3047" y="42"/>
                  </a:lnTo>
                  <a:lnTo>
                    <a:pt x="3014" y="34"/>
                  </a:lnTo>
                  <a:lnTo>
                    <a:pt x="2982" y="27"/>
                  </a:lnTo>
                  <a:lnTo>
                    <a:pt x="2949" y="20"/>
                  </a:lnTo>
                  <a:lnTo>
                    <a:pt x="2915" y="15"/>
                  </a:lnTo>
                  <a:lnTo>
                    <a:pt x="2882" y="10"/>
                  </a:lnTo>
                  <a:lnTo>
                    <a:pt x="2847" y="7"/>
                  </a:lnTo>
                  <a:lnTo>
                    <a:pt x="2813" y="4"/>
                  </a:lnTo>
                  <a:lnTo>
                    <a:pt x="2778" y="1"/>
                  </a:lnTo>
                  <a:lnTo>
                    <a:pt x="2743" y="0"/>
                  </a:lnTo>
                  <a:lnTo>
                    <a:pt x="2708" y="0"/>
                  </a:lnTo>
                  <a:lnTo>
                    <a:pt x="2673" y="0"/>
                  </a:lnTo>
                  <a:lnTo>
                    <a:pt x="2639" y="1"/>
                  </a:lnTo>
                  <a:lnTo>
                    <a:pt x="2605" y="4"/>
                  </a:lnTo>
                  <a:lnTo>
                    <a:pt x="2570" y="7"/>
                  </a:lnTo>
                  <a:lnTo>
                    <a:pt x="2536" y="10"/>
                  </a:lnTo>
                  <a:lnTo>
                    <a:pt x="2503" y="15"/>
                  </a:lnTo>
                  <a:lnTo>
                    <a:pt x="2469" y="20"/>
                  </a:lnTo>
                  <a:lnTo>
                    <a:pt x="2436" y="27"/>
                  </a:lnTo>
                  <a:lnTo>
                    <a:pt x="2402" y="34"/>
                  </a:lnTo>
                  <a:lnTo>
                    <a:pt x="2370" y="42"/>
                  </a:lnTo>
                  <a:lnTo>
                    <a:pt x="2338" y="51"/>
                  </a:lnTo>
                  <a:lnTo>
                    <a:pt x="2306" y="60"/>
                  </a:lnTo>
                  <a:lnTo>
                    <a:pt x="2274" y="70"/>
                  </a:lnTo>
                  <a:lnTo>
                    <a:pt x="2243" y="80"/>
                  </a:lnTo>
                  <a:lnTo>
                    <a:pt x="2212" y="92"/>
                  </a:lnTo>
                  <a:lnTo>
                    <a:pt x="2181" y="104"/>
                  </a:lnTo>
                  <a:lnTo>
                    <a:pt x="2152" y="117"/>
                  </a:lnTo>
                  <a:lnTo>
                    <a:pt x="2121" y="131"/>
                  </a:lnTo>
                  <a:lnTo>
                    <a:pt x="2092" y="145"/>
                  </a:lnTo>
                  <a:lnTo>
                    <a:pt x="2063" y="160"/>
                  </a:lnTo>
                  <a:lnTo>
                    <a:pt x="2035" y="176"/>
                  </a:lnTo>
                  <a:lnTo>
                    <a:pt x="2007" y="191"/>
                  </a:lnTo>
                  <a:lnTo>
                    <a:pt x="1979" y="208"/>
                  </a:lnTo>
                  <a:lnTo>
                    <a:pt x="1952" y="226"/>
                  </a:lnTo>
                  <a:lnTo>
                    <a:pt x="1925" y="244"/>
                  </a:lnTo>
                  <a:lnTo>
                    <a:pt x="1899" y="263"/>
                  </a:lnTo>
                  <a:lnTo>
                    <a:pt x="1873" y="282"/>
                  </a:lnTo>
                  <a:lnTo>
                    <a:pt x="1847" y="303"/>
                  </a:lnTo>
                  <a:lnTo>
                    <a:pt x="1822" y="323"/>
                  </a:lnTo>
                  <a:lnTo>
                    <a:pt x="1797" y="344"/>
                  </a:lnTo>
                  <a:lnTo>
                    <a:pt x="1774" y="366"/>
                  </a:lnTo>
                  <a:lnTo>
                    <a:pt x="1751" y="388"/>
                  </a:lnTo>
                  <a:lnTo>
                    <a:pt x="1728" y="411"/>
                  </a:lnTo>
                  <a:lnTo>
                    <a:pt x="1706" y="433"/>
                  </a:lnTo>
                  <a:lnTo>
                    <a:pt x="1685" y="458"/>
                  </a:lnTo>
                  <a:lnTo>
                    <a:pt x="1664" y="481"/>
                  </a:lnTo>
                  <a:lnTo>
                    <a:pt x="1643" y="506"/>
                  </a:lnTo>
                  <a:lnTo>
                    <a:pt x="1623" y="532"/>
                  </a:lnTo>
                  <a:lnTo>
                    <a:pt x="1604" y="557"/>
                  </a:lnTo>
                  <a:lnTo>
                    <a:pt x="1586" y="584"/>
                  </a:lnTo>
                  <a:lnTo>
                    <a:pt x="1568" y="610"/>
                  </a:lnTo>
                  <a:lnTo>
                    <a:pt x="1550" y="638"/>
                  </a:lnTo>
                  <a:lnTo>
                    <a:pt x="1533" y="665"/>
                  </a:lnTo>
                  <a:lnTo>
                    <a:pt x="1517" y="693"/>
                  </a:lnTo>
                  <a:lnTo>
                    <a:pt x="1503" y="721"/>
                  </a:lnTo>
                  <a:lnTo>
                    <a:pt x="1488" y="750"/>
                  </a:lnTo>
                  <a:lnTo>
                    <a:pt x="1474" y="778"/>
                  </a:lnTo>
                  <a:lnTo>
                    <a:pt x="1461" y="809"/>
                  </a:lnTo>
                  <a:lnTo>
                    <a:pt x="1448" y="838"/>
                  </a:lnTo>
                  <a:lnTo>
                    <a:pt x="1436" y="868"/>
                  </a:lnTo>
                  <a:lnTo>
                    <a:pt x="1425" y="899"/>
                  </a:lnTo>
                  <a:lnTo>
                    <a:pt x="1415" y="930"/>
                  </a:lnTo>
                  <a:lnTo>
                    <a:pt x="1406" y="962"/>
                  </a:lnTo>
                  <a:lnTo>
                    <a:pt x="1397" y="993"/>
                  </a:lnTo>
                  <a:lnTo>
                    <a:pt x="1389" y="1025"/>
                  </a:lnTo>
                  <a:lnTo>
                    <a:pt x="1381" y="1057"/>
                  </a:lnTo>
                  <a:lnTo>
                    <a:pt x="1376" y="1089"/>
                  </a:lnTo>
                  <a:lnTo>
                    <a:pt x="1370" y="1121"/>
                  </a:lnTo>
                  <a:lnTo>
                    <a:pt x="1366" y="1155"/>
                  </a:lnTo>
                  <a:lnTo>
                    <a:pt x="1361" y="1188"/>
                  </a:lnTo>
                  <a:lnTo>
                    <a:pt x="1358" y="1221"/>
                  </a:lnTo>
                  <a:lnTo>
                    <a:pt x="1355" y="1255"/>
                  </a:lnTo>
                  <a:lnTo>
                    <a:pt x="1354" y="1289"/>
                  </a:lnTo>
                  <a:lnTo>
                    <a:pt x="1354" y="1324"/>
                  </a:lnTo>
                  <a:lnTo>
                    <a:pt x="1354" y="1357"/>
                  </a:lnTo>
                  <a:lnTo>
                    <a:pt x="1355" y="1391"/>
                  </a:lnTo>
                  <a:lnTo>
                    <a:pt x="1358" y="1425"/>
                  </a:lnTo>
                  <a:lnTo>
                    <a:pt x="1361" y="1459"/>
                  </a:lnTo>
                  <a:lnTo>
                    <a:pt x="1366" y="1492"/>
                  </a:lnTo>
                  <a:lnTo>
                    <a:pt x="1370" y="1525"/>
                  </a:lnTo>
                  <a:lnTo>
                    <a:pt x="1376" y="1557"/>
                  </a:lnTo>
                  <a:lnTo>
                    <a:pt x="1381" y="1590"/>
                  </a:lnTo>
                  <a:lnTo>
                    <a:pt x="1389" y="1622"/>
                  </a:lnTo>
                  <a:lnTo>
                    <a:pt x="1397" y="1654"/>
                  </a:lnTo>
                  <a:lnTo>
                    <a:pt x="1406" y="1686"/>
                  </a:lnTo>
                  <a:lnTo>
                    <a:pt x="1415" y="1717"/>
                  </a:lnTo>
                  <a:lnTo>
                    <a:pt x="1425" y="1748"/>
                  </a:lnTo>
                  <a:lnTo>
                    <a:pt x="1436" y="1778"/>
                  </a:lnTo>
                  <a:lnTo>
                    <a:pt x="1448" y="1808"/>
                  </a:lnTo>
                  <a:lnTo>
                    <a:pt x="1461" y="1839"/>
                  </a:lnTo>
                  <a:lnTo>
                    <a:pt x="1474" y="1868"/>
                  </a:lnTo>
                  <a:lnTo>
                    <a:pt x="1488" y="1897"/>
                  </a:lnTo>
                  <a:lnTo>
                    <a:pt x="1503" y="1925"/>
                  </a:lnTo>
                  <a:lnTo>
                    <a:pt x="1517" y="1954"/>
                  </a:lnTo>
                  <a:lnTo>
                    <a:pt x="1533" y="1983"/>
                  </a:lnTo>
                  <a:lnTo>
                    <a:pt x="1550" y="2010"/>
                  </a:lnTo>
                  <a:lnTo>
                    <a:pt x="1568" y="2036"/>
                  </a:lnTo>
                  <a:lnTo>
                    <a:pt x="1586" y="2063"/>
                  </a:lnTo>
                  <a:lnTo>
                    <a:pt x="1604" y="2089"/>
                  </a:lnTo>
                  <a:lnTo>
                    <a:pt x="1623" y="2115"/>
                  </a:lnTo>
                  <a:lnTo>
                    <a:pt x="1643" y="2140"/>
                  </a:lnTo>
                  <a:lnTo>
                    <a:pt x="1664" y="2165"/>
                  </a:lnTo>
                  <a:lnTo>
                    <a:pt x="1685" y="2189"/>
                  </a:lnTo>
                  <a:lnTo>
                    <a:pt x="1706" y="2213"/>
                  </a:lnTo>
                  <a:lnTo>
                    <a:pt x="1728" y="2237"/>
                  </a:lnTo>
                  <a:lnTo>
                    <a:pt x="1751" y="2259"/>
                  </a:lnTo>
                  <a:lnTo>
                    <a:pt x="1774" y="2282"/>
                  </a:lnTo>
                  <a:lnTo>
                    <a:pt x="1797" y="2303"/>
                  </a:lnTo>
                  <a:lnTo>
                    <a:pt x="1822" y="2324"/>
                  </a:lnTo>
                  <a:lnTo>
                    <a:pt x="1847" y="2345"/>
                  </a:lnTo>
                  <a:lnTo>
                    <a:pt x="1873" y="2365"/>
                  </a:lnTo>
                  <a:lnTo>
                    <a:pt x="1899" y="2384"/>
                  </a:lnTo>
                  <a:lnTo>
                    <a:pt x="1925" y="2403"/>
                  </a:lnTo>
                  <a:lnTo>
                    <a:pt x="1952" y="2421"/>
                  </a:lnTo>
                  <a:lnTo>
                    <a:pt x="1979" y="2438"/>
                  </a:lnTo>
                  <a:lnTo>
                    <a:pt x="2007" y="2455"/>
                  </a:lnTo>
                  <a:lnTo>
                    <a:pt x="2035" y="2472"/>
                  </a:lnTo>
                  <a:lnTo>
                    <a:pt x="2063" y="2487"/>
                  </a:lnTo>
                  <a:lnTo>
                    <a:pt x="2092" y="2502"/>
                  </a:lnTo>
                  <a:lnTo>
                    <a:pt x="2121" y="2517"/>
                  </a:lnTo>
                  <a:lnTo>
                    <a:pt x="2152" y="2530"/>
                  </a:lnTo>
                  <a:lnTo>
                    <a:pt x="2181" y="2542"/>
                  </a:lnTo>
                  <a:lnTo>
                    <a:pt x="2212" y="2555"/>
                  </a:lnTo>
                  <a:lnTo>
                    <a:pt x="2243" y="2566"/>
                  </a:lnTo>
                  <a:lnTo>
                    <a:pt x="2274" y="2577"/>
                  </a:lnTo>
                  <a:lnTo>
                    <a:pt x="2306" y="2587"/>
                  </a:lnTo>
                  <a:lnTo>
                    <a:pt x="2338" y="2596"/>
                  </a:lnTo>
                  <a:lnTo>
                    <a:pt x="2370" y="2605"/>
                  </a:lnTo>
                  <a:lnTo>
                    <a:pt x="2402" y="2613"/>
                  </a:lnTo>
                  <a:lnTo>
                    <a:pt x="2436" y="2620"/>
                  </a:lnTo>
                  <a:lnTo>
                    <a:pt x="2469" y="2626"/>
                  </a:lnTo>
                  <a:lnTo>
                    <a:pt x="2503" y="2631"/>
                  </a:lnTo>
                  <a:lnTo>
                    <a:pt x="2536" y="2636"/>
                  </a:lnTo>
                  <a:lnTo>
                    <a:pt x="2570" y="2640"/>
                  </a:lnTo>
                  <a:lnTo>
                    <a:pt x="2605" y="2643"/>
                  </a:lnTo>
                  <a:lnTo>
                    <a:pt x="2639" y="2645"/>
                  </a:lnTo>
                  <a:lnTo>
                    <a:pt x="2673" y="2646"/>
                  </a:lnTo>
                  <a:lnTo>
                    <a:pt x="2708" y="264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noProof="1">
                <a:solidFill>
                  <a:srgbClr val="FFFFFF"/>
                </a:solidFill>
              </a:endParaRPr>
            </a:p>
          </p:txBody>
        </p:sp>
      </p:grpSp>
      <p:sp>
        <p:nvSpPr>
          <p:cNvPr id="26633" name="文本框 1027">
            <a:extLst>
              <a:ext uri="{FF2B5EF4-FFF2-40B4-BE49-F238E27FC236}">
                <a16:creationId xmlns:a16="http://schemas.microsoft.com/office/drawing/2014/main" id="{B1A05911-7286-4668-90FB-C267428B69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50256" y="4009800"/>
            <a:ext cx="2031325" cy="580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ja-JP" altLang="en-US" sz="2400" b="1">
                <a:solidFill>
                  <a:srgbClr val="404040"/>
                </a:solidFill>
              </a:rPr>
              <a:t>分享</a:t>
            </a:r>
            <a:r>
              <a:rPr lang="zh-CN" altLang="en-US" sz="2400" b="1" dirty="0">
                <a:solidFill>
                  <a:srgbClr val="404040"/>
                </a:solidFill>
              </a:rPr>
              <a:t>人：</a:t>
            </a:r>
            <a:r>
              <a:rPr lang="ja-JP" altLang="en-US" sz="2400" b="1">
                <a:solidFill>
                  <a:srgbClr val="404040"/>
                </a:solidFill>
              </a:rPr>
              <a:t>卢旭</a:t>
            </a:r>
            <a:endParaRPr lang="zh-CN" altLang="en-US" sz="2400" b="1" dirty="0">
              <a:solidFill>
                <a:srgbClr val="404040"/>
              </a:solidFill>
            </a:endParaRPr>
          </a:p>
        </p:txBody>
      </p:sp>
      <p:sp>
        <p:nvSpPr>
          <p:cNvPr id="1069" name="矩形 1068">
            <a:extLst>
              <a:ext uri="{FF2B5EF4-FFF2-40B4-BE49-F238E27FC236}">
                <a16:creationId xmlns:a16="http://schemas.microsoft.com/office/drawing/2014/main" id="{E5230864-CDEA-4818-B7F5-8617837C022B}"/>
              </a:ext>
            </a:extLst>
          </p:cNvPr>
          <p:cNvSpPr/>
          <p:nvPr/>
        </p:nvSpPr>
        <p:spPr>
          <a:xfrm>
            <a:off x="10906125" y="4400325"/>
            <a:ext cx="476250" cy="476250"/>
          </a:xfrm>
          <a:prstGeom prst="rect">
            <a:avLst/>
          </a:prstGeom>
          <a:solidFill>
            <a:srgbClr val="4B64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zh-CN" altLang="en-US" noProof="1"/>
          </a:p>
        </p:txBody>
      </p:sp>
      <p:sp>
        <p:nvSpPr>
          <p:cNvPr id="117" name="矩形 116">
            <a:extLst>
              <a:ext uri="{FF2B5EF4-FFF2-40B4-BE49-F238E27FC236}">
                <a16:creationId xmlns:a16="http://schemas.microsoft.com/office/drawing/2014/main" id="{74ADE4ED-DF30-4527-BCF1-333990566E41}"/>
              </a:ext>
            </a:extLst>
          </p:cNvPr>
          <p:cNvSpPr/>
          <p:nvPr/>
        </p:nvSpPr>
        <p:spPr>
          <a:xfrm>
            <a:off x="10637838" y="4171725"/>
            <a:ext cx="474662" cy="474662"/>
          </a:xfrm>
          <a:prstGeom prst="rect">
            <a:avLst/>
          </a:prstGeom>
          <a:solidFill>
            <a:srgbClr val="4B649F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zh-CN" altLang="en-US" noProof="1"/>
          </a:p>
        </p:txBody>
      </p:sp>
      <p:sp>
        <p:nvSpPr>
          <p:cNvPr id="118" name="矩形 117">
            <a:extLst>
              <a:ext uri="{FF2B5EF4-FFF2-40B4-BE49-F238E27FC236}">
                <a16:creationId xmlns:a16="http://schemas.microsoft.com/office/drawing/2014/main" id="{C997E3C0-00AE-4EFC-92B3-F77DA918533B}"/>
              </a:ext>
            </a:extLst>
          </p:cNvPr>
          <p:cNvSpPr/>
          <p:nvPr/>
        </p:nvSpPr>
        <p:spPr>
          <a:xfrm>
            <a:off x="1308100" y="1792740"/>
            <a:ext cx="474663" cy="474662"/>
          </a:xfrm>
          <a:prstGeom prst="rect">
            <a:avLst/>
          </a:prstGeom>
          <a:solidFill>
            <a:srgbClr val="4B64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zh-CN" altLang="en-US" noProof="1"/>
          </a:p>
        </p:txBody>
      </p:sp>
      <p:sp>
        <p:nvSpPr>
          <p:cNvPr id="119" name="矩形 118">
            <a:extLst>
              <a:ext uri="{FF2B5EF4-FFF2-40B4-BE49-F238E27FC236}">
                <a16:creationId xmlns:a16="http://schemas.microsoft.com/office/drawing/2014/main" id="{D4C6DB80-BA07-4BD9-9EE6-ED0AC7F54E9B}"/>
              </a:ext>
            </a:extLst>
          </p:cNvPr>
          <p:cNvSpPr/>
          <p:nvPr/>
        </p:nvSpPr>
        <p:spPr>
          <a:xfrm>
            <a:off x="1460500" y="1945140"/>
            <a:ext cx="474663" cy="474662"/>
          </a:xfrm>
          <a:prstGeom prst="rect">
            <a:avLst/>
          </a:prstGeom>
          <a:solidFill>
            <a:srgbClr val="4B649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zh-CN" altLang="en-US" noProof="1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任意多边形 10">
            <a:extLst>
              <a:ext uri="{FF2B5EF4-FFF2-40B4-BE49-F238E27FC236}">
                <a16:creationId xmlns:a16="http://schemas.microsoft.com/office/drawing/2014/main" id="{F78217A7-87B9-42C8-9AA2-56639B95E51F}"/>
              </a:ext>
            </a:extLst>
          </p:cNvPr>
          <p:cNvSpPr/>
          <p:nvPr/>
        </p:nvSpPr>
        <p:spPr>
          <a:xfrm rot="5400000">
            <a:off x="3134139" y="-2676939"/>
            <a:ext cx="914400" cy="7182678"/>
          </a:xfrm>
          <a:custGeom>
            <a:avLst/>
            <a:gdLst>
              <a:gd name="connsiteX0" fmla="*/ 0 w 990604"/>
              <a:gd name="connsiteY0" fmla="*/ 5956738 h 5956738"/>
              <a:gd name="connsiteX1" fmla="*/ 0 w 990604"/>
              <a:gd name="connsiteY1" fmla="*/ 317938 h 5956738"/>
              <a:gd name="connsiteX2" fmla="*/ 6 w 990604"/>
              <a:gd name="connsiteY2" fmla="*/ 317938 h 5956738"/>
              <a:gd name="connsiteX3" fmla="*/ 495305 w 990604"/>
              <a:gd name="connsiteY3" fmla="*/ 0 h 5956738"/>
              <a:gd name="connsiteX4" fmla="*/ 990604 w 990604"/>
              <a:gd name="connsiteY4" fmla="*/ 317938 h 5956738"/>
              <a:gd name="connsiteX5" fmla="*/ 990601 w 990604"/>
              <a:gd name="connsiteY5" fmla="*/ 317938 h 5956738"/>
              <a:gd name="connsiteX6" fmla="*/ 990601 w 990604"/>
              <a:gd name="connsiteY6" fmla="*/ 5956738 h 5956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0604" h="5956738">
                <a:moveTo>
                  <a:pt x="0" y="5956738"/>
                </a:moveTo>
                <a:lnTo>
                  <a:pt x="0" y="317938"/>
                </a:lnTo>
                <a:lnTo>
                  <a:pt x="6" y="317938"/>
                </a:lnTo>
                <a:lnTo>
                  <a:pt x="495305" y="0"/>
                </a:lnTo>
                <a:lnTo>
                  <a:pt x="990604" y="317938"/>
                </a:lnTo>
                <a:lnTo>
                  <a:pt x="990601" y="317938"/>
                </a:lnTo>
                <a:lnTo>
                  <a:pt x="990601" y="5956738"/>
                </a:lnTo>
                <a:close/>
              </a:path>
            </a:pathLst>
          </a:custGeom>
          <a:solidFill>
            <a:srgbClr val="4B64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zh-CN" altLang="en-US" noProof="1"/>
          </a:p>
        </p:txBody>
      </p:sp>
      <p:sp>
        <p:nvSpPr>
          <p:cNvPr id="2" name="椭圆 1">
            <a:extLst>
              <a:ext uri="{FF2B5EF4-FFF2-40B4-BE49-F238E27FC236}">
                <a16:creationId xmlns:a16="http://schemas.microsoft.com/office/drawing/2014/main" id="{989F1B2B-D069-4E1D-ABB9-F2C6C8EF9ED8}"/>
              </a:ext>
            </a:extLst>
          </p:cNvPr>
          <p:cNvSpPr/>
          <p:nvPr/>
        </p:nvSpPr>
        <p:spPr>
          <a:xfrm>
            <a:off x="323850" y="247650"/>
            <a:ext cx="1333500" cy="1333500"/>
          </a:xfrm>
          <a:prstGeom prst="ellipse">
            <a:avLst/>
          </a:prstGeom>
          <a:solidFill>
            <a:schemeClr val="bg1"/>
          </a:solidFill>
          <a:ln w="38100">
            <a:solidFill>
              <a:srgbClr val="4B64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zh-CN" altLang="en-US" noProof="1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EB01D4AC-4383-4216-A68F-045301757739}"/>
              </a:ext>
            </a:extLst>
          </p:cNvPr>
          <p:cNvGrpSpPr/>
          <p:nvPr/>
        </p:nvGrpSpPr>
        <p:grpSpPr>
          <a:xfrm>
            <a:off x="475624" y="571426"/>
            <a:ext cx="1029952" cy="685949"/>
            <a:chOff x="5302250" y="2903538"/>
            <a:chExt cx="1587500" cy="1057276"/>
          </a:xfrm>
          <a:solidFill>
            <a:srgbClr val="4B649F"/>
          </a:solidFill>
        </p:grpSpPr>
        <p:sp>
          <p:nvSpPr>
            <p:cNvPr id="4" name="Freeform 84">
              <a:extLst>
                <a:ext uri="{FF2B5EF4-FFF2-40B4-BE49-F238E27FC236}">
                  <a16:creationId xmlns:a16="http://schemas.microsoft.com/office/drawing/2014/main" id="{31146644-E136-4958-B5BF-A9B632D430C5}"/>
                </a:ext>
              </a:extLst>
            </p:cNvPr>
            <p:cNvSpPr/>
            <p:nvPr/>
          </p:nvSpPr>
          <p:spPr bwMode="auto">
            <a:xfrm>
              <a:off x="5362575" y="3040063"/>
              <a:ext cx="706438" cy="614363"/>
            </a:xfrm>
            <a:custGeom>
              <a:avLst/>
              <a:gdLst>
                <a:gd name="T0" fmla="*/ 181 w 187"/>
                <a:gd name="T1" fmla="*/ 49 h 162"/>
                <a:gd name="T2" fmla="*/ 187 w 187"/>
                <a:gd name="T3" fmla="*/ 66 h 162"/>
                <a:gd name="T4" fmla="*/ 187 w 187"/>
                <a:gd name="T5" fmla="*/ 162 h 162"/>
                <a:gd name="T6" fmla="*/ 176 w 187"/>
                <a:gd name="T7" fmla="*/ 153 h 162"/>
                <a:gd name="T8" fmla="*/ 92 w 187"/>
                <a:gd name="T9" fmla="*/ 115 h 162"/>
                <a:gd name="T10" fmla="*/ 73 w 187"/>
                <a:gd name="T11" fmla="*/ 114 h 162"/>
                <a:gd name="T12" fmla="*/ 8 w 187"/>
                <a:gd name="T13" fmla="*/ 131 h 162"/>
                <a:gd name="T14" fmla="*/ 1 w 187"/>
                <a:gd name="T15" fmla="*/ 131 h 162"/>
                <a:gd name="T16" fmla="*/ 2 w 187"/>
                <a:gd name="T17" fmla="*/ 126 h 162"/>
                <a:gd name="T18" fmla="*/ 26 w 187"/>
                <a:gd name="T19" fmla="*/ 70 h 162"/>
                <a:gd name="T20" fmla="*/ 48 w 187"/>
                <a:gd name="T21" fmla="*/ 20 h 162"/>
                <a:gd name="T22" fmla="*/ 53 w 187"/>
                <a:gd name="T23" fmla="*/ 13 h 162"/>
                <a:gd name="T24" fmla="*/ 62 w 187"/>
                <a:gd name="T25" fmla="*/ 9 h 162"/>
                <a:gd name="T26" fmla="*/ 130 w 187"/>
                <a:gd name="T27" fmla="*/ 11 h 162"/>
                <a:gd name="T28" fmla="*/ 181 w 187"/>
                <a:gd name="T29" fmla="*/ 49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7" h="162">
                  <a:moveTo>
                    <a:pt x="181" y="49"/>
                  </a:moveTo>
                  <a:cubicBezTo>
                    <a:pt x="184" y="54"/>
                    <a:pt x="187" y="60"/>
                    <a:pt x="187" y="66"/>
                  </a:cubicBezTo>
                  <a:cubicBezTo>
                    <a:pt x="187" y="162"/>
                    <a:pt x="187" y="162"/>
                    <a:pt x="187" y="162"/>
                  </a:cubicBezTo>
                  <a:cubicBezTo>
                    <a:pt x="187" y="162"/>
                    <a:pt x="178" y="154"/>
                    <a:pt x="176" y="153"/>
                  </a:cubicBezTo>
                  <a:cubicBezTo>
                    <a:pt x="168" y="148"/>
                    <a:pt x="133" y="120"/>
                    <a:pt x="92" y="115"/>
                  </a:cubicBezTo>
                  <a:cubicBezTo>
                    <a:pt x="86" y="114"/>
                    <a:pt x="79" y="114"/>
                    <a:pt x="73" y="114"/>
                  </a:cubicBezTo>
                  <a:cubicBezTo>
                    <a:pt x="32" y="114"/>
                    <a:pt x="8" y="131"/>
                    <a:pt x="8" y="131"/>
                  </a:cubicBezTo>
                  <a:cubicBezTo>
                    <a:pt x="5" y="133"/>
                    <a:pt x="2" y="133"/>
                    <a:pt x="1" y="131"/>
                  </a:cubicBezTo>
                  <a:cubicBezTo>
                    <a:pt x="0" y="130"/>
                    <a:pt x="1" y="128"/>
                    <a:pt x="2" y="126"/>
                  </a:cubicBezTo>
                  <a:cubicBezTo>
                    <a:pt x="26" y="70"/>
                    <a:pt x="26" y="70"/>
                    <a:pt x="26" y="70"/>
                  </a:cubicBezTo>
                  <a:cubicBezTo>
                    <a:pt x="48" y="20"/>
                    <a:pt x="48" y="20"/>
                    <a:pt x="48" y="20"/>
                  </a:cubicBezTo>
                  <a:cubicBezTo>
                    <a:pt x="49" y="18"/>
                    <a:pt x="51" y="15"/>
                    <a:pt x="53" y="13"/>
                  </a:cubicBezTo>
                  <a:cubicBezTo>
                    <a:pt x="55" y="11"/>
                    <a:pt x="59" y="10"/>
                    <a:pt x="62" y="9"/>
                  </a:cubicBezTo>
                  <a:cubicBezTo>
                    <a:pt x="65" y="9"/>
                    <a:pt x="98" y="0"/>
                    <a:pt x="130" y="11"/>
                  </a:cubicBezTo>
                  <a:cubicBezTo>
                    <a:pt x="163" y="22"/>
                    <a:pt x="179" y="45"/>
                    <a:pt x="181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5" name="Freeform 85">
              <a:extLst>
                <a:ext uri="{FF2B5EF4-FFF2-40B4-BE49-F238E27FC236}">
                  <a16:creationId xmlns:a16="http://schemas.microsoft.com/office/drawing/2014/main" id="{15DA8FD2-48AA-4963-8E7E-85AB57E553CB}"/>
                </a:ext>
              </a:extLst>
            </p:cNvPr>
            <p:cNvSpPr/>
            <p:nvPr/>
          </p:nvSpPr>
          <p:spPr bwMode="auto">
            <a:xfrm>
              <a:off x="6115050" y="2903538"/>
              <a:ext cx="400050" cy="747713"/>
            </a:xfrm>
            <a:custGeom>
              <a:avLst/>
              <a:gdLst>
                <a:gd name="T0" fmla="*/ 44 w 106"/>
                <a:gd name="T1" fmla="*/ 119 h 197"/>
                <a:gd name="T2" fmla="*/ 3 w 106"/>
                <a:gd name="T3" fmla="*/ 187 h 197"/>
                <a:gd name="T4" fmla="*/ 0 w 106"/>
                <a:gd name="T5" fmla="*/ 197 h 197"/>
                <a:gd name="T6" fmla="*/ 0 w 106"/>
                <a:gd name="T7" fmla="*/ 83 h 197"/>
                <a:gd name="T8" fmla="*/ 1 w 106"/>
                <a:gd name="T9" fmla="*/ 64 h 197"/>
                <a:gd name="T10" fmla="*/ 16 w 106"/>
                <a:gd name="T11" fmla="*/ 29 h 197"/>
                <a:gd name="T12" fmla="*/ 49 w 106"/>
                <a:gd name="T13" fmla="*/ 1 h 197"/>
                <a:gd name="T14" fmla="*/ 54 w 106"/>
                <a:gd name="T15" fmla="*/ 0 h 197"/>
                <a:gd name="T16" fmla="*/ 64 w 106"/>
                <a:gd name="T17" fmla="*/ 6 h 197"/>
                <a:gd name="T18" fmla="*/ 85 w 106"/>
                <a:gd name="T19" fmla="*/ 42 h 197"/>
                <a:gd name="T20" fmla="*/ 86 w 106"/>
                <a:gd name="T21" fmla="*/ 42 h 197"/>
                <a:gd name="T22" fmla="*/ 104 w 106"/>
                <a:gd name="T23" fmla="*/ 74 h 197"/>
                <a:gd name="T24" fmla="*/ 105 w 106"/>
                <a:gd name="T25" fmla="*/ 82 h 197"/>
                <a:gd name="T26" fmla="*/ 99 w 106"/>
                <a:gd name="T27" fmla="*/ 87 h 197"/>
                <a:gd name="T28" fmla="*/ 44 w 106"/>
                <a:gd name="T29" fmla="*/ 119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6" h="197">
                  <a:moveTo>
                    <a:pt x="44" y="119"/>
                  </a:moveTo>
                  <a:cubicBezTo>
                    <a:pt x="25" y="137"/>
                    <a:pt x="12" y="156"/>
                    <a:pt x="3" y="187"/>
                  </a:cubicBezTo>
                  <a:cubicBezTo>
                    <a:pt x="0" y="197"/>
                    <a:pt x="0" y="197"/>
                    <a:pt x="0" y="197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77"/>
                    <a:pt x="0" y="69"/>
                    <a:pt x="1" y="64"/>
                  </a:cubicBezTo>
                  <a:cubicBezTo>
                    <a:pt x="1" y="63"/>
                    <a:pt x="3" y="47"/>
                    <a:pt x="16" y="29"/>
                  </a:cubicBezTo>
                  <a:cubicBezTo>
                    <a:pt x="30" y="11"/>
                    <a:pt x="48" y="1"/>
                    <a:pt x="49" y="1"/>
                  </a:cubicBezTo>
                  <a:cubicBezTo>
                    <a:pt x="51" y="0"/>
                    <a:pt x="52" y="0"/>
                    <a:pt x="54" y="0"/>
                  </a:cubicBezTo>
                  <a:cubicBezTo>
                    <a:pt x="58" y="0"/>
                    <a:pt x="62" y="2"/>
                    <a:pt x="64" y="6"/>
                  </a:cubicBezTo>
                  <a:cubicBezTo>
                    <a:pt x="85" y="42"/>
                    <a:pt x="85" y="42"/>
                    <a:pt x="85" y="42"/>
                  </a:cubicBezTo>
                  <a:cubicBezTo>
                    <a:pt x="86" y="42"/>
                    <a:pt x="86" y="42"/>
                    <a:pt x="86" y="42"/>
                  </a:cubicBezTo>
                  <a:cubicBezTo>
                    <a:pt x="104" y="74"/>
                    <a:pt x="104" y="74"/>
                    <a:pt x="104" y="74"/>
                  </a:cubicBezTo>
                  <a:cubicBezTo>
                    <a:pt x="106" y="76"/>
                    <a:pt x="106" y="79"/>
                    <a:pt x="105" y="82"/>
                  </a:cubicBezTo>
                  <a:cubicBezTo>
                    <a:pt x="104" y="84"/>
                    <a:pt x="102" y="86"/>
                    <a:pt x="99" y="87"/>
                  </a:cubicBezTo>
                  <a:cubicBezTo>
                    <a:pt x="99" y="87"/>
                    <a:pt x="66" y="99"/>
                    <a:pt x="44" y="1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6" name="Freeform 86">
              <a:extLst>
                <a:ext uri="{FF2B5EF4-FFF2-40B4-BE49-F238E27FC236}">
                  <a16:creationId xmlns:a16="http://schemas.microsoft.com/office/drawing/2014/main" id="{D734BADA-8DF3-43AB-AF1D-D1882A0044FC}"/>
                </a:ext>
              </a:extLst>
            </p:cNvPr>
            <p:cNvSpPr/>
            <p:nvPr/>
          </p:nvSpPr>
          <p:spPr bwMode="auto">
            <a:xfrm>
              <a:off x="6194425" y="3529013"/>
              <a:ext cx="642938" cy="160338"/>
            </a:xfrm>
            <a:custGeom>
              <a:avLst/>
              <a:gdLst>
                <a:gd name="T0" fmla="*/ 155 w 170"/>
                <a:gd name="T1" fmla="*/ 11 h 42"/>
                <a:gd name="T2" fmla="*/ 154 w 170"/>
                <a:gd name="T3" fmla="*/ 10 h 42"/>
                <a:gd name="T4" fmla="*/ 153 w 170"/>
                <a:gd name="T5" fmla="*/ 10 h 42"/>
                <a:gd name="T6" fmla="*/ 108 w 170"/>
                <a:gd name="T7" fmla="*/ 0 h 42"/>
                <a:gd name="T8" fmla="*/ 85 w 170"/>
                <a:gd name="T9" fmla="*/ 3 h 42"/>
                <a:gd name="T10" fmla="*/ 11 w 170"/>
                <a:gd name="T11" fmla="*/ 35 h 42"/>
                <a:gd name="T12" fmla="*/ 11 w 170"/>
                <a:gd name="T13" fmla="*/ 36 h 42"/>
                <a:gd name="T14" fmla="*/ 7 w 170"/>
                <a:gd name="T15" fmla="*/ 38 h 42"/>
                <a:gd name="T16" fmla="*/ 3 w 170"/>
                <a:gd name="T17" fmla="*/ 40 h 42"/>
                <a:gd name="T18" fmla="*/ 1 w 170"/>
                <a:gd name="T19" fmla="*/ 42 h 42"/>
                <a:gd name="T20" fmla="*/ 0 w 170"/>
                <a:gd name="T21" fmla="*/ 42 h 42"/>
                <a:gd name="T22" fmla="*/ 161 w 170"/>
                <a:gd name="T23" fmla="*/ 42 h 42"/>
                <a:gd name="T24" fmla="*/ 169 w 170"/>
                <a:gd name="T25" fmla="*/ 38 h 42"/>
                <a:gd name="T26" fmla="*/ 167 w 170"/>
                <a:gd name="T27" fmla="*/ 28 h 42"/>
                <a:gd name="T28" fmla="*/ 155 w 170"/>
                <a:gd name="T29" fmla="*/ 11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70" h="42">
                  <a:moveTo>
                    <a:pt x="155" y="11"/>
                  </a:moveTo>
                  <a:cubicBezTo>
                    <a:pt x="155" y="11"/>
                    <a:pt x="154" y="10"/>
                    <a:pt x="154" y="10"/>
                  </a:cubicBezTo>
                  <a:cubicBezTo>
                    <a:pt x="153" y="10"/>
                    <a:pt x="153" y="10"/>
                    <a:pt x="153" y="10"/>
                  </a:cubicBezTo>
                  <a:cubicBezTo>
                    <a:pt x="152" y="9"/>
                    <a:pt x="132" y="0"/>
                    <a:pt x="108" y="0"/>
                  </a:cubicBezTo>
                  <a:cubicBezTo>
                    <a:pt x="100" y="0"/>
                    <a:pt x="92" y="1"/>
                    <a:pt x="85" y="3"/>
                  </a:cubicBezTo>
                  <a:cubicBezTo>
                    <a:pt x="46" y="15"/>
                    <a:pt x="15" y="33"/>
                    <a:pt x="11" y="35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10" y="36"/>
                    <a:pt x="9" y="37"/>
                    <a:pt x="7" y="38"/>
                  </a:cubicBezTo>
                  <a:cubicBezTo>
                    <a:pt x="6" y="39"/>
                    <a:pt x="4" y="40"/>
                    <a:pt x="3" y="40"/>
                  </a:cubicBezTo>
                  <a:cubicBezTo>
                    <a:pt x="2" y="41"/>
                    <a:pt x="2" y="41"/>
                    <a:pt x="1" y="42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161" y="42"/>
                    <a:pt x="161" y="42"/>
                    <a:pt x="161" y="42"/>
                  </a:cubicBezTo>
                  <a:cubicBezTo>
                    <a:pt x="165" y="42"/>
                    <a:pt x="167" y="41"/>
                    <a:pt x="169" y="38"/>
                  </a:cubicBezTo>
                  <a:cubicBezTo>
                    <a:pt x="170" y="35"/>
                    <a:pt x="169" y="32"/>
                    <a:pt x="167" y="28"/>
                  </a:cubicBezTo>
                  <a:cubicBezTo>
                    <a:pt x="167" y="28"/>
                    <a:pt x="162" y="20"/>
                    <a:pt x="155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7" name="Freeform 87">
              <a:extLst>
                <a:ext uri="{FF2B5EF4-FFF2-40B4-BE49-F238E27FC236}">
                  <a16:creationId xmlns:a16="http://schemas.microsoft.com/office/drawing/2014/main" id="{8C32EF48-F3AF-4683-9EBA-C2E0FA0202B0}"/>
                </a:ext>
              </a:extLst>
            </p:cNvPr>
            <p:cNvSpPr/>
            <p:nvPr/>
          </p:nvSpPr>
          <p:spPr bwMode="auto">
            <a:xfrm>
              <a:off x="5335588" y="3771901"/>
              <a:ext cx="1520825" cy="155575"/>
            </a:xfrm>
            <a:custGeom>
              <a:avLst/>
              <a:gdLst>
                <a:gd name="T0" fmla="*/ 402 w 402"/>
                <a:gd name="T1" fmla="*/ 24 h 41"/>
                <a:gd name="T2" fmla="*/ 385 w 402"/>
                <a:gd name="T3" fmla="*/ 41 h 41"/>
                <a:gd name="T4" fmla="*/ 382 w 402"/>
                <a:gd name="T5" fmla="*/ 41 h 41"/>
                <a:gd name="T6" fmla="*/ 232 w 402"/>
                <a:gd name="T7" fmla="*/ 28 h 41"/>
                <a:gd name="T8" fmla="*/ 217 w 402"/>
                <a:gd name="T9" fmla="*/ 34 h 41"/>
                <a:gd name="T10" fmla="*/ 216 w 402"/>
                <a:gd name="T11" fmla="*/ 35 h 41"/>
                <a:gd name="T12" fmla="*/ 201 w 402"/>
                <a:gd name="T13" fmla="*/ 40 h 41"/>
                <a:gd name="T14" fmla="*/ 201 w 402"/>
                <a:gd name="T15" fmla="*/ 40 h 41"/>
                <a:gd name="T16" fmla="*/ 186 w 402"/>
                <a:gd name="T17" fmla="*/ 35 h 41"/>
                <a:gd name="T18" fmla="*/ 185 w 402"/>
                <a:gd name="T19" fmla="*/ 34 h 41"/>
                <a:gd name="T20" fmla="*/ 170 w 402"/>
                <a:gd name="T21" fmla="*/ 28 h 41"/>
                <a:gd name="T22" fmla="*/ 20 w 402"/>
                <a:gd name="T23" fmla="*/ 41 h 41"/>
                <a:gd name="T24" fmla="*/ 17 w 402"/>
                <a:gd name="T25" fmla="*/ 41 h 41"/>
                <a:gd name="T26" fmla="*/ 0 w 402"/>
                <a:gd name="T27" fmla="*/ 24 h 41"/>
                <a:gd name="T28" fmla="*/ 16 w 402"/>
                <a:gd name="T29" fmla="*/ 7 h 41"/>
                <a:gd name="T30" fmla="*/ 17 w 402"/>
                <a:gd name="T31" fmla="*/ 7 h 41"/>
                <a:gd name="T32" fmla="*/ 164 w 402"/>
                <a:gd name="T33" fmla="*/ 0 h 41"/>
                <a:gd name="T34" fmla="*/ 177 w 402"/>
                <a:gd name="T35" fmla="*/ 6 h 41"/>
                <a:gd name="T36" fmla="*/ 182 w 402"/>
                <a:gd name="T37" fmla="*/ 6 h 41"/>
                <a:gd name="T38" fmla="*/ 194 w 402"/>
                <a:gd name="T39" fmla="*/ 0 h 41"/>
                <a:gd name="T40" fmla="*/ 208 w 402"/>
                <a:gd name="T41" fmla="*/ 0 h 41"/>
                <a:gd name="T42" fmla="*/ 220 w 402"/>
                <a:gd name="T43" fmla="*/ 6 h 41"/>
                <a:gd name="T44" fmla="*/ 225 w 402"/>
                <a:gd name="T45" fmla="*/ 6 h 41"/>
                <a:gd name="T46" fmla="*/ 238 w 402"/>
                <a:gd name="T47" fmla="*/ 0 h 41"/>
                <a:gd name="T48" fmla="*/ 385 w 402"/>
                <a:gd name="T49" fmla="*/ 7 h 41"/>
                <a:gd name="T50" fmla="*/ 386 w 402"/>
                <a:gd name="T51" fmla="*/ 7 h 41"/>
                <a:gd name="T52" fmla="*/ 402 w 402"/>
                <a:gd name="T53" fmla="*/ 2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02" h="41">
                  <a:moveTo>
                    <a:pt x="402" y="24"/>
                  </a:moveTo>
                  <a:cubicBezTo>
                    <a:pt x="402" y="33"/>
                    <a:pt x="394" y="41"/>
                    <a:pt x="385" y="41"/>
                  </a:cubicBezTo>
                  <a:cubicBezTo>
                    <a:pt x="384" y="41"/>
                    <a:pt x="383" y="41"/>
                    <a:pt x="382" y="41"/>
                  </a:cubicBezTo>
                  <a:cubicBezTo>
                    <a:pt x="232" y="28"/>
                    <a:pt x="232" y="28"/>
                    <a:pt x="232" y="28"/>
                  </a:cubicBezTo>
                  <a:cubicBezTo>
                    <a:pt x="227" y="28"/>
                    <a:pt x="220" y="31"/>
                    <a:pt x="217" y="34"/>
                  </a:cubicBezTo>
                  <a:cubicBezTo>
                    <a:pt x="217" y="34"/>
                    <a:pt x="217" y="34"/>
                    <a:pt x="216" y="35"/>
                  </a:cubicBezTo>
                  <a:cubicBezTo>
                    <a:pt x="214" y="38"/>
                    <a:pt x="208" y="40"/>
                    <a:pt x="201" y="40"/>
                  </a:cubicBezTo>
                  <a:cubicBezTo>
                    <a:pt x="201" y="40"/>
                    <a:pt x="201" y="40"/>
                    <a:pt x="201" y="40"/>
                  </a:cubicBezTo>
                  <a:cubicBezTo>
                    <a:pt x="194" y="40"/>
                    <a:pt x="188" y="38"/>
                    <a:pt x="186" y="35"/>
                  </a:cubicBezTo>
                  <a:cubicBezTo>
                    <a:pt x="185" y="34"/>
                    <a:pt x="185" y="34"/>
                    <a:pt x="185" y="34"/>
                  </a:cubicBezTo>
                  <a:cubicBezTo>
                    <a:pt x="182" y="31"/>
                    <a:pt x="175" y="28"/>
                    <a:pt x="170" y="28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19" y="41"/>
                    <a:pt x="18" y="41"/>
                    <a:pt x="17" y="41"/>
                  </a:cubicBezTo>
                  <a:cubicBezTo>
                    <a:pt x="8" y="41"/>
                    <a:pt x="0" y="33"/>
                    <a:pt x="0" y="24"/>
                  </a:cubicBezTo>
                  <a:cubicBezTo>
                    <a:pt x="0" y="15"/>
                    <a:pt x="7" y="8"/>
                    <a:pt x="16" y="7"/>
                  </a:cubicBezTo>
                  <a:cubicBezTo>
                    <a:pt x="16" y="7"/>
                    <a:pt x="16" y="7"/>
                    <a:pt x="17" y="7"/>
                  </a:cubicBezTo>
                  <a:cubicBezTo>
                    <a:pt x="164" y="0"/>
                    <a:pt x="164" y="0"/>
                    <a:pt x="164" y="0"/>
                  </a:cubicBezTo>
                  <a:cubicBezTo>
                    <a:pt x="169" y="0"/>
                    <a:pt x="175" y="2"/>
                    <a:pt x="177" y="6"/>
                  </a:cubicBezTo>
                  <a:cubicBezTo>
                    <a:pt x="178" y="10"/>
                    <a:pt x="181" y="10"/>
                    <a:pt x="182" y="6"/>
                  </a:cubicBezTo>
                  <a:cubicBezTo>
                    <a:pt x="183" y="2"/>
                    <a:pt x="189" y="0"/>
                    <a:pt x="194" y="0"/>
                  </a:cubicBezTo>
                  <a:cubicBezTo>
                    <a:pt x="208" y="0"/>
                    <a:pt x="208" y="0"/>
                    <a:pt x="208" y="0"/>
                  </a:cubicBezTo>
                  <a:cubicBezTo>
                    <a:pt x="213" y="0"/>
                    <a:pt x="219" y="2"/>
                    <a:pt x="220" y="6"/>
                  </a:cubicBezTo>
                  <a:cubicBezTo>
                    <a:pt x="221" y="10"/>
                    <a:pt x="224" y="10"/>
                    <a:pt x="225" y="6"/>
                  </a:cubicBezTo>
                  <a:cubicBezTo>
                    <a:pt x="227" y="2"/>
                    <a:pt x="233" y="0"/>
                    <a:pt x="238" y="0"/>
                  </a:cubicBezTo>
                  <a:cubicBezTo>
                    <a:pt x="385" y="7"/>
                    <a:pt x="385" y="7"/>
                    <a:pt x="385" y="7"/>
                  </a:cubicBezTo>
                  <a:cubicBezTo>
                    <a:pt x="386" y="7"/>
                    <a:pt x="386" y="7"/>
                    <a:pt x="386" y="7"/>
                  </a:cubicBezTo>
                  <a:cubicBezTo>
                    <a:pt x="395" y="8"/>
                    <a:pt x="402" y="15"/>
                    <a:pt x="402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8" name="Freeform 88">
              <a:extLst>
                <a:ext uri="{FF2B5EF4-FFF2-40B4-BE49-F238E27FC236}">
                  <a16:creationId xmlns:a16="http://schemas.microsoft.com/office/drawing/2014/main" id="{4B3D1034-A172-47FD-BB41-0875EF5575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02250" y="3733801"/>
              <a:ext cx="1587500" cy="227013"/>
            </a:xfrm>
            <a:custGeom>
              <a:avLst/>
              <a:gdLst>
                <a:gd name="T0" fmla="*/ 394 w 420"/>
                <a:gd name="T1" fmla="*/ 60 h 60"/>
                <a:gd name="T2" fmla="*/ 394 w 420"/>
                <a:gd name="T3" fmla="*/ 60 h 60"/>
                <a:gd name="T4" fmla="*/ 391 w 420"/>
                <a:gd name="T5" fmla="*/ 60 h 60"/>
                <a:gd name="T6" fmla="*/ 390 w 420"/>
                <a:gd name="T7" fmla="*/ 60 h 60"/>
                <a:gd name="T8" fmla="*/ 240 w 420"/>
                <a:gd name="T9" fmla="*/ 47 h 60"/>
                <a:gd name="T10" fmla="*/ 240 w 420"/>
                <a:gd name="T11" fmla="*/ 47 h 60"/>
                <a:gd name="T12" fmla="*/ 235 w 420"/>
                <a:gd name="T13" fmla="*/ 49 h 60"/>
                <a:gd name="T14" fmla="*/ 235 w 420"/>
                <a:gd name="T15" fmla="*/ 52 h 60"/>
                <a:gd name="T16" fmla="*/ 230 w 420"/>
                <a:gd name="T17" fmla="*/ 53 h 60"/>
                <a:gd name="T18" fmla="*/ 210 w 420"/>
                <a:gd name="T19" fmla="*/ 59 h 60"/>
                <a:gd name="T20" fmla="*/ 210 w 420"/>
                <a:gd name="T21" fmla="*/ 59 h 60"/>
                <a:gd name="T22" fmla="*/ 190 w 420"/>
                <a:gd name="T23" fmla="*/ 53 h 60"/>
                <a:gd name="T24" fmla="*/ 186 w 420"/>
                <a:gd name="T25" fmla="*/ 52 h 60"/>
                <a:gd name="T26" fmla="*/ 185 w 420"/>
                <a:gd name="T27" fmla="*/ 49 h 60"/>
                <a:gd name="T28" fmla="*/ 180 w 420"/>
                <a:gd name="T29" fmla="*/ 47 h 60"/>
                <a:gd name="T30" fmla="*/ 29 w 420"/>
                <a:gd name="T31" fmla="*/ 60 h 60"/>
                <a:gd name="T32" fmla="*/ 26 w 420"/>
                <a:gd name="T33" fmla="*/ 60 h 60"/>
                <a:gd name="T34" fmla="*/ 0 w 420"/>
                <a:gd name="T35" fmla="*/ 34 h 60"/>
                <a:gd name="T36" fmla="*/ 25 w 420"/>
                <a:gd name="T37" fmla="*/ 8 h 60"/>
                <a:gd name="T38" fmla="*/ 25 w 420"/>
                <a:gd name="T39" fmla="*/ 8 h 60"/>
                <a:gd name="T40" fmla="*/ 173 w 420"/>
                <a:gd name="T41" fmla="*/ 1 h 60"/>
                <a:gd name="T42" fmla="*/ 188 w 420"/>
                <a:gd name="T43" fmla="*/ 5 h 60"/>
                <a:gd name="T44" fmla="*/ 203 w 420"/>
                <a:gd name="T45" fmla="*/ 0 h 60"/>
                <a:gd name="T46" fmla="*/ 217 w 420"/>
                <a:gd name="T47" fmla="*/ 0 h 60"/>
                <a:gd name="T48" fmla="*/ 232 w 420"/>
                <a:gd name="T49" fmla="*/ 5 h 60"/>
                <a:gd name="T50" fmla="*/ 247 w 420"/>
                <a:gd name="T51" fmla="*/ 1 h 60"/>
                <a:gd name="T52" fmla="*/ 395 w 420"/>
                <a:gd name="T53" fmla="*/ 8 h 60"/>
                <a:gd name="T54" fmla="*/ 420 w 420"/>
                <a:gd name="T55" fmla="*/ 34 h 60"/>
                <a:gd name="T56" fmla="*/ 394 w 420"/>
                <a:gd name="T57" fmla="*/ 60 h 60"/>
                <a:gd name="T58" fmla="*/ 26 w 420"/>
                <a:gd name="T59" fmla="*/ 26 h 60"/>
                <a:gd name="T60" fmla="*/ 18 w 420"/>
                <a:gd name="T61" fmla="*/ 34 h 60"/>
                <a:gd name="T62" fmla="*/ 26 w 420"/>
                <a:gd name="T63" fmla="*/ 42 h 60"/>
                <a:gd name="T64" fmla="*/ 26 w 420"/>
                <a:gd name="T65" fmla="*/ 42 h 60"/>
                <a:gd name="T66" fmla="*/ 28 w 420"/>
                <a:gd name="T67" fmla="*/ 42 h 60"/>
                <a:gd name="T68" fmla="*/ 178 w 420"/>
                <a:gd name="T69" fmla="*/ 29 h 60"/>
                <a:gd name="T70" fmla="*/ 180 w 420"/>
                <a:gd name="T71" fmla="*/ 29 h 60"/>
                <a:gd name="T72" fmla="*/ 199 w 420"/>
                <a:gd name="T73" fmla="*/ 36 h 60"/>
                <a:gd name="T74" fmla="*/ 200 w 420"/>
                <a:gd name="T75" fmla="*/ 36 h 60"/>
                <a:gd name="T76" fmla="*/ 202 w 420"/>
                <a:gd name="T77" fmla="*/ 39 h 60"/>
                <a:gd name="T78" fmla="*/ 210 w 420"/>
                <a:gd name="T79" fmla="*/ 41 h 60"/>
                <a:gd name="T80" fmla="*/ 210 w 420"/>
                <a:gd name="T81" fmla="*/ 41 h 60"/>
                <a:gd name="T82" fmla="*/ 218 w 420"/>
                <a:gd name="T83" fmla="*/ 39 h 60"/>
                <a:gd name="T84" fmla="*/ 220 w 420"/>
                <a:gd name="T85" fmla="*/ 36 h 60"/>
                <a:gd name="T86" fmla="*/ 221 w 420"/>
                <a:gd name="T87" fmla="*/ 36 h 60"/>
                <a:gd name="T88" fmla="*/ 242 w 420"/>
                <a:gd name="T89" fmla="*/ 29 h 60"/>
                <a:gd name="T90" fmla="*/ 392 w 420"/>
                <a:gd name="T91" fmla="*/ 42 h 60"/>
                <a:gd name="T92" fmla="*/ 394 w 420"/>
                <a:gd name="T93" fmla="*/ 42 h 60"/>
                <a:gd name="T94" fmla="*/ 402 w 420"/>
                <a:gd name="T95" fmla="*/ 34 h 60"/>
                <a:gd name="T96" fmla="*/ 395 w 420"/>
                <a:gd name="T97" fmla="*/ 26 h 60"/>
                <a:gd name="T98" fmla="*/ 394 w 420"/>
                <a:gd name="T99" fmla="*/ 26 h 60"/>
                <a:gd name="T100" fmla="*/ 246 w 420"/>
                <a:gd name="T101" fmla="*/ 19 h 60"/>
                <a:gd name="T102" fmla="*/ 246 w 420"/>
                <a:gd name="T103" fmla="*/ 19 h 60"/>
                <a:gd name="T104" fmla="*/ 242 w 420"/>
                <a:gd name="T105" fmla="*/ 20 h 60"/>
                <a:gd name="T106" fmla="*/ 231 w 420"/>
                <a:gd name="T107" fmla="*/ 28 h 60"/>
                <a:gd name="T108" fmla="*/ 221 w 420"/>
                <a:gd name="T109" fmla="*/ 20 h 60"/>
                <a:gd name="T110" fmla="*/ 217 w 420"/>
                <a:gd name="T111" fmla="*/ 19 h 60"/>
                <a:gd name="T112" fmla="*/ 203 w 420"/>
                <a:gd name="T113" fmla="*/ 19 h 60"/>
                <a:gd name="T114" fmla="*/ 199 w 420"/>
                <a:gd name="T115" fmla="*/ 20 h 60"/>
                <a:gd name="T116" fmla="*/ 189 w 420"/>
                <a:gd name="T117" fmla="*/ 28 h 60"/>
                <a:gd name="T118" fmla="*/ 178 w 420"/>
                <a:gd name="T119" fmla="*/ 20 h 60"/>
                <a:gd name="T120" fmla="*/ 174 w 420"/>
                <a:gd name="T121" fmla="*/ 19 h 60"/>
                <a:gd name="T122" fmla="*/ 26 w 420"/>
                <a:gd name="T123" fmla="*/ 26 h 60"/>
                <a:gd name="T124" fmla="*/ 26 w 420"/>
                <a:gd name="T125" fmla="*/ 26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20" h="60">
                  <a:moveTo>
                    <a:pt x="394" y="60"/>
                  </a:moveTo>
                  <a:cubicBezTo>
                    <a:pt x="394" y="60"/>
                    <a:pt x="394" y="60"/>
                    <a:pt x="394" y="60"/>
                  </a:cubicBezTo>
                  <a:cubicBezTo>
                    <a:pt x="393" y="60"/>
                    <a:pt x="392" y="60"/>
                    <a:pt x="391" y="60"/>
                  </a:cubicBezTo>
                  <a:cubicBezTo>
                    <a:pt x="390" y="60"/>
                    <a:pt x="390" y="60"/>
                    <a:pt x="390" y="60"/>
                  </a:cubicBezTo>
                  <a:cubicBezTo>
                    <a:pt x="240" y="47"/>
                    <a:pt x="240" y="47"/>
                    <a:pt x="240" y="47"/>
                  </a:cubicBezTo>
                  <a:cubicBezTo>
                    <a:pt x="240" y="47"/>
                    <a:pt x="240" y="47"/>
                    <a:pt x="240" y="47"/>
                  </a:cubicBezTo>
                  <a:cubicBezTo>
                    <a:pt x="238" y="47"/>
                    <a:pt x="236" y="48"/>
                    <a:pt x="235" y="49"/>
                  </a:cubicBezTo>
                  <a:cubicBezTo>
                    <a:pt x="235" y="52"/>
                    <a:pt x="235" y="52"/>
                    <a:pt x="235" y="52"/>
                  </a:cubicBezTo>
                  <a:cubicBezTo>
                    <a:pt x="230" y="53"/>
                    <a:pt x="230" y="53"/>
                    <a:pt x="230" y="53"/>
                  </a:cubicBezTo>
                  <a:cubicBezTo>
                    <a:pt x="225" y="57"/>
                    <a:pt x="218" y="59"/>
                    <a:pt x="210" y="59"/>
                  </a:cubicBezTo>
                  <a:cubicBezTo>
                    <a:pt x="210" y="59"/>
                    <a:pt x="210" y="59"/>
                    <a:pt x="210" y="59"/>
                  </a:cubicBezTo>
                  <a:cubicBezTo>
                    <a:pt x="202" y="59"/>
                    <a:pt x="195" y="57"/>
                    <a:pt x="190" y="53"/>
                  </a:cubicBezTo>
                  <a:cubicBezTo>
                    <a:pt x="186" y="52"/>
                    <a:pt x="186" y="52"/>
                    <a:pt x="186" y="52"/>
                  </a:cubicBezTo>
                  <a:cubicBezTo>
                    <a:pt x="185" y="49"/>
                    <a:pt x="185" y="49"/>
                    <a:pt x="185" y="49"/>
                  </a:cubicBezTo>
                  <a:cubicBezTo>
                    <a:pt x="184" y="48"/>
                    <a:pt x="182" y="47"/>
                    <a:pt x="180" y="47"/>
                  </a:cubicBezTo>
                  <a:cubicBezTo>
                    <a:pt x="29" y="60"/>
                    <a:pt x="29" y="60"/>
                    <a:pt x="29" y="60"/>
                  </a:cubicBezTo>
                  <a:cubicBezTo>
                    <a:pt x="28" y="60"/>
                    <a:pt x="27" y="60"/>
                    <a:pt x="26" y="60"/>
                  </a:cubicBezTo>
                  <a:cubicBezTo>
                    <a:pt x="12" y="60"/>
                    <a:pt x="0" y="48"/>
                    <a:pt x="0" y="34"/>
                  </a:cubicBezTo>
                  <a:cubicBezTo>
                    <a:pt x="0" y="20"/>
                    <a:pt x="11" y="9"/>
                    <a:pt x="25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173" y="1"/>
                    <a:pt x="173" y="1"/>
                    <a:pt x="173" y="1"/>
                  </a:cubicBezTo>
                  <a:cubicBezTo>
                    <a:pt x="178" y="1"/>
                    <a:pt x="184" y="2"/>
                    <a:pt x="188" y="5"/>
                  </a:cubicBezTo>
                  <a:cubicBezTo>
                    <a:pt x="192" y="2"/>
                    <a:pt x="197" y="0"/>
                    <a:pt x="203" y="0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23" y="0"/>
                    <a:pt x="228" y="2"/>
                    <a:pt x="232" y="5"/>
                  </a:cubicBezTo>
                  <a:cubicBezTo>
                    <a:pt x="236" y="2"/>
                    <a:pt x="242" y="1"/>
                    <a:pt x="247" y="1"/>
                  </a:cubicBezTo>
                  <a:cubicBezTo>
                    <a:pt x="395" y="8"/>
                    <a:pt x="395" y="8"/>
                    <a:pt x="395" y="8"/>
                  </a:cubicBezTo>
                  <a:cubicBezTo>
                    <a:pt x="409" y="9"/>
                    <a:pt x="420" y="20"/>
                    <a:pt x="420" y="34"/>
                  </a:cubicBezTo>
                  <a:cubicBezTo>
                    <a:pt x="420" y="48"/>
                    <a:pt x="408" y="60"/>
                    <a:pt x="394" y="60"/>
                  </a:cubicBezTo>
                  <a:close/>
                  <a:moveTo>
                    <a:pt x="26" y="26"/>
                  </a:moveTo>
                  <a:cubicBezTo>
                    <a:pt x="21" y="26"/>
                    <a:pt x="18" y="30"/>
                    <a:pt x="18" y="34"/>
                  </a:cubicBezTo>
                  <a:cubicBezTo>
                    <a:pt x="18" y="38"/>
                    <a:pt x="22" y="42"/>
                    <a:pt x="26" y="42"/>
                  </a:cubicBezTo>
                  <a:cubicBezTo>
                    <a:pt x="26" y="42"/>
                    <a:pt x="26" y="42"/>
                    <a:pt x="26" y="42"/>
                  </a:cubicBezTo>
                  <a:cubicBezTo>
                    <a:pt x="27" y="42"/>
                    <a:pt x="28" y="42"/>
                    <a:pt x="28" y="42"/>
                  </a:cubicBezTo>
                  <a:cubicBezTo>
                    <a:pt x="178" y="29"/>
                    <a:pt x="178" y="29"/>
                    <a:pt x="178" y="29"/>
                  </a:cubicBezTo>
                  <a:cubicBezTo>
                    <a:pt x="179" y="29"/>
                    <a:pt x="179" y="29"/>
                    <a:pt x="180" y="29"/>
                  </a:cubicBezTo>
                  <a:cubicBezTo>
                    <a:pt x="187" y="29"/>
                    <a:pt x="194" y="32"/>
                    <a:pt x="199" y="36"/>
                  </a:cubicBezTo>
                  <a:cubicBezTo>
                    <a:pt x="200" y="36"/>
                    <a:pt x="200" y="36"/>
                    <a:pt x="200" y="36"/>
                  </a:cubicBezTo>
                  <a:cubicBezTo>
                    <a:pt x="202" y="39"/>
                    <a:pt x="202" y="39"/>
                    <a:pt x="202" y="39"/>
                  </a:cubicBezTo>
                  <a:cubicBezTo>
                    <a:pt x="202" y="40"/>
                    <a:pt x="205" y="41"/>
                    <a:pt x="210" y="41"/>
                  </a:cubicBezTo>
                  <a:cubicBezTo>
                    <a:pt x="210" y="41"/>
                    <a:pt x="210" y="41"/>
                    <a:pt x="210" y="41"/>
                  </a:cubicBezTo>
                  <a:cubicBezTo>
                    <a:pt x="215" y="41"/>
                    <a:pt x="218" y="40"/>
                    <a:pt x="218" y="39"/>
                  </a:cubicBezTo>
                  <a:cubicBezTo>
                    <a:pt x="220" y="36"/>
                    <a:pt x="220" y="36"/>
                    <a:pt x="220" y="36"/>
                  </a:cubicBezTo>
                  <a:cubicBezTo>
                    <a:pt x="221" y="36"/>
                    <a:pt x="221" y="36"/>
                    <a:pt x="221" y="36"/>
                  </a:cubicBezTo>
                  <a:cubicBezTo>
                    <a:pt x="227" y="32"/>
                    <a:pt x="235" y="29"/>
                    <a:pt x="242" y="29"/>
                  </a:cubicBezTo>
                  <a:cubicBezTo>
                    <a:pt x="392" y="42"/>
                    <a:pt x="392" y="42"/>
                    <a:pt x="392" y="42"/>
                  </a:cubicBezTo>
                  <a:cubicBezTo>
                    <a:pt x="392" y="42"/>
                    <a:pt x="393" y="42"/>
                    <a:pt x="394" y="42"/>
                  </a:cubicBezTo>
                  <a:cubicBezTo>
                    <a:pt x="398" y="42"/>
                    <a:pt x="402" y="38"/>
                    <a:pt x="402" y="34"/>
                  </a:cubicBezTo>
                  <a:cubicBezTo>
                    <a:pt x="402" y="30"/>
                    <a:pt x="399" y="26"/>
                    <a:pt x="395" y="26"/>
                  </a:cubicBezTo>
                  <a:cubicBezTo>
                    <a:pt x="394" y="26"/>
                    <a:pt x="394" y="26"/>
                    <a:pt x="394" y="26"/>
                  </a:cubicBezTo>
                  <a:cubicBezTo>
                    <a:pt x="246" y="19"/>
                    <a:pt x="246" y="19"/>
                    <a:pt x="246" y="19"/>
                  </a:cubicBezTo>
                  <a:cubicBezTo>
                    <a:pt x="246" y="19"/>
                    <a:pt x="246" y="19"/>
                    <a:pt x="246" y="19"/>
                  </a:cubicBezTo>
                  <a:cubicBezTo>
                    <a:pt x="244" y="19"/>
                    <a:pt x="243" y="20"/>
                    <a:pt x="242" y="20"/>
                  </a:cubicBezTo>
                  <a:cubicBezTo>
                    <a:pt x="239" y="27"/>
                    <a:pt x="234" y="28"/>
                    <a:pt x="231" y="28"/>
                  </a:cubicBezTo>
                  <a:cubicBezTo>
                    <a:pt x="227" y="28"/>
                    <a:pt x="223" y="25"/>
                    <a:pt x="221" y="20"/>
                  </a:cubicBezTo>
                  <a:cubicBezTo>
                    <a:pt x="220" y="19"/>
                    <a:pt x="219" y="19"/>
                    <a:pt x="217" y="19"/>
                  </a:cubicBezTo>
                  <a:cubicBezTo>
                    <a:pt x="203" y="19"/>
                    <a:pt x="203" y="19"/>
                    <a:pt x="203" y="19"/>
                  </a:cubicBezTo>
                  <a:cubicBezTo>
                    <a:pt x="201" y="19"/>
                    <a:pt x="200" y="19"/>
                    <a:pt x="199" y="20"/>
                  </a:cubicBezTo>
                  <a:cubicBezTo>
                    <a:pt x="197" y="25"/>
                    <a:pt x="193" y="28"/>
                    <a:pt x="189" y="28"/>
                  </a:cubicBezTo>
                  <a:cubicBezTo>
                    <a:pt x="186" y="28"/>
                    <a:pt x="181" y="27"/>
                    <a:pt x="178" y="20"/>
                  </a:cubicBezTo>
                  <a:cubicBezTo>
                    <a:pt x="177" y="20"/>
                    <a:pt x="176" y="19"/>
                    <a:pt x="174" y="19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6" y="26"/>
                    <a:pt x="26" y="26"/>
                    <a:pt x="26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9" name="Freeform 89">
              <a:extLst>
                <a:ext uri="{FF2B5EF4-FFF2-40B4-BE49-F238E27FC236}">
                  <a16:creationId xmlns:a16="http://schemas.microsoft.com/office/drawing/2014/main" id="{B158FFF0-B7BE-4A61-BED7-743AF0F41E76}"/>
                </a:ext>
              </a:extLst>
            </p:cNvPr>
            <p:cNvSpPr/>
            <p:nvPr/>
          </p:nvSpPr>
          <p:spPr bwMode="auto">
            <a:xfrm>
              <a:off x="5354638" y="3525838"/>
              <a:ext cx="669925" cy="163513"/>
            </a:xfrm>
            <a:custGeom>
              <a:avLst/>
              <a:gdLst>
                <a:gd name="T0" fmla="*/ 169 w 177"/>
                <a:gd name="T1" fmla="*/ 37 h 43"/>
                <a:gd name="T2" fmla="*/ 168 w 177"/>
                <a:gd name="T3" fmla="*/ 36 h 43"/>
                <a:gd name="T4" fmla="*/ 92 w 177"/>
                <a:gd name="T5" fmla="*/ 1 h 43"/>
                <a:gd name="T6" fmla="*/ 75 w 177"/>
                <a:gd name="T7" fmla="*/ 0 h 43"/>
                <a:gd name="T8" fmla="*/ 18 w 177"/>
                <a:gd name="T9" fmla="*/ 15 h 43"/>
                <a:gd name="T10" fmla="*/ 3 w 177"/>
                <a:gd name="T11" fmla="*/ 29 h 43"/>
                <a:gd name="T12" fmla="*/ 1 w 177"/>
                <a:gd name="T13" fmla="*/ 39 h 43"/>
                <a:gd name="T14" fmla="*/ 9 w 177"/>
                <a:gd name="T15" fmla="*/ 43 h 43"/>
                <a:gd name="T16" fmla="*/ 177 w 177"/>
                <a:gd name="T17" fmla="*/ 43 h 43"/>
                <a:gd name="T18" fmla="*/ 169 w 177"/>
                <a:gd name="T19" fmla="*/ 37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7" h="43">
                  <a:moveTo>
                    <a:pt x="169" y="37"/>
                  </a:moveTo>
                  <a:cubicBezTo>
                    <a:pt x="168" y="36"/>
                    <a:pt x="168" y="36"/>
                    <a:pt x="168" y="36"/>
                  </a:cubicBezTo>
                  <a:cubicBezTo>
                    <a:pt x="141" y="16"/>
                    <a:pt x="115" y="5"/>
                    <a:pt x="92" y="1"/>
                  </a:cubicBezTo>
                  <a:cubicBezTo>
                    <a:pt x="87" y="1"/>
                    <a:pt x="81" y="0"/>
                    <a:pt x="75" y="0"/>
                  </a:cubicBezTo>
                  <a:cubicBezTo>
                    <a:pt x="40" y="0"/>
                    <a:pt x="18" y="15"/>
                    <a:pt x="18" y="15"/>
                  </a:cubicBezTo>
                  <a:cubicBezTo>
                    <a:pt x="16" y="16"/>
                    <a:pt x="6" y="23"/>
                    <a:pt x="3" y="29"/>
                  </a:cubicBezTo>
                  <a:cubicBezTo>
                    <a:pt x="1" y="33"/>
                    <a:pt x="0" y="36"/>
                    <a:pt x="1" y="39"/>
                  </a:cubicBezTo>
                  <a:cubicBezTo>
                    <a:pt x="3" y="42"/>
                    <a:pt x="5" y="43"/>
                    <a:pt x="9" y="43"/>
                  </a:cubicBezTo>
                  <a:cubicBezTo>
                    <a:pt x="177" y="43"/>
                    <a:pt x="177" y="43"/>
                    <a:pt x="177" y="43"/>
                  </a:cubicBezTo>
                  <a:cubicBezTo>
                    <a:pt x="174" y="40"/>
                    <a:pt x="170" y="37"/>
                    <a:pt x="169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10" name="Freeform 90">
              <a:extLst>
                <a:ext uri="{FF2B5EF4-FFF2-40B4-BE49-F238E27FC236}">
                  <a16:creationId xmlns:a16="http://schemas.microsoft.com/office/drawing/2014/main" id="{03AE4986-48C0-402A-9374-5000E238EE61}"/>
                </a:ext>
              </a:extLst>
            </p:cNvPr>
            <p:cNvSpPr/>
            <p:nvPr/>
          </p:nvSpPr>
          <p:spPr bwMode="auto">
            <a:xfrm>
              <a:off x="6175375" y="3063876"/>
              <a:ext cx="654050" cy="571500"/>
            </a:xfrm>
            <a:custGeom>
              <a:avLst/>
              <a:gdLst>
                <a:gd name="T0" fmla="*/ 171 w 173"/>
                <a:gd name="T1" fmla="*/ 114 h 151"/>
                <a:gd name="T2" fmla="*/ 157 w 173"/>
                <a:gd name="T3" fmla="*/ 87 h 151"/>
                <a:gd name="T4" fmla="*/ 157 w 173"/>
                <a:gd name="T5" fmla="*/ 86 h 151"/>
                <a:gd name="T6" fmla="*/ 123 w 173"/>
                <a:gd name="T7" fmla="*/ 21 h 151"/>
                <a:gd name="T8" fmla="*/ 116 w 173"/>
                <a:gd name="T9" fmla="*/ 8 h 151"/>
                <a:gd name="T10" fmla="*/ 115 w 173"/>
                <a:gd name="T11" fmla="*/ 7 h 151"/>
                <a:gd name="T12" fmla="*/ 87 w 173"/>
                <a:gd name="T13" fmla="*/ 0 h 151"/>
                <a:gd name="T14" fmla="*/ 101 w 173"/>
                <a:gd name="T15" fmla="*/ 24 h 151"/>
                <a:gd name="T16" fmla="*/ 103 w 173"/>
                <a:gd name="T17" fmla="*/ 45 h 151"/>
                <a:gd name="T18" fmla="*/ 88 w 173"/>
                <a:gd name="T19" fmla="*/ 59 h 151"/>
                <a:gd name="T20" fmla="*/ 38 w 173"/>
                <a:gd name="T21" fmla="*/ 87 h 151"/>
                <a:gd name="T22" fmla="*/ 1 w 173"/>
                <a:gd name="T23" fmla="*/ 149 h 151"/>
                <a:gd name="T24" fmla="*/ 0 w 173"/>
                <a:gd name="T25" fmla="*/ 151 h 151"/>
                <a:gd name="T26" fmla="*/ 1 w 173"/>
                <a:gd name="T27" fmla="*/ 151 h 151"/>
                <a:gd name="T28" fmla="*/ 9 w 173"/>
                <a:gd name="T29" fmla="*/ 146 h 151"/>
                <a:gd name="T30" fmla="*/ 86 w 173"/>
                <a:gd name="T31" fmla="*/ 112 h 151"/>
                <a:gd name="T32" fmla="*/ 113 w 173"/>
                <a:gd name="T33" fmla="*/ 109 h 151"/>
                <a:gd name="T34" fmla="*/ 165 w 173"/>
                <a:gd name="T35" fmla="*/ 120 h 151"/>
                <a:gd name="T36" fmla="*/ 169 w 173"/>
                <a:gd name="T37" fmla="*/ 121 h 151"/>
                <a:gd name="T38" fmla="*/ 172 w 173"/>
                <a:gd name="T39" fmla="*/ 120 h 151"/>
                <a:gd name="T40" fmla="*/ 171 w 173"/>
                <a:gd name="T41" fmla="*/ 114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73" h="151">
                  <a:moveTo>
                    <a:pt x="171" y="114"/>
                  </a:moveTo>
                  <a:cubicBezTo>
                    <a:pt x="157" y="87"/>
                    <a:pt x="157" y="87"/>
                    <a:pt x="157" y="87"/>
                  </a:cubicBezTo>
                  <a:cubicBezTo>
                    <a:pt x="157" y="86"/>
                    <a:pt x="157" y="86"/>
                    <a:pt x="157" y="86"/>
                  </a:cubicBezTo>
                  <a:cubicBezTo>
                    <a:pt x="123" y="21"/>
                    <a:pt x="123" y="21"/>
                    <a:pt x="123" y="21"/>
                  </a:cubicBezTo>
                  <a:cubicBezTo>
                    <a:pt x="120" y="17"/>
                    <a:pt x="117" y="11"/>
                    <a:pt x="116" y="8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5" y="7"/>
                    <a:pt x="101" y="0"/>
                    <a:pt x="87" y="0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5" y="31"/>
                    <a:pt x="105" y="38"/>
                    <a:pt x="103" y="45"/>
                  </a:cubicBezTo>
                  <a:cubicBezTo>
                    <a:pt x="100" y="51"/>
                    <a:pt x="95" y="56"/>
                    <a:pt x="88" y="59"/>
                  </a:cubicBezTo>
                  <a:cubicBezTo>
                    <a:pt x="85" y="60"/>
                    <a:pt x="56" y="71"/>
                    <a:pt x="38" y="87"/>
                  </a:cubicBezTo>
                  <a:cubicBezTo>
                    <a:pt x="19" y="105"/>
                    <a:pt x="8" y="123"/>
                    <a:pt x="1" y="149"/>
                  </a:cubicBezTo>
                  <a:cubicBezTo>
                    <a:pt x="0" y="151"/>
                    <a:pt x="0" y="151"/>
                    <a:pt x="0" y="151"/>
                  </a:cubicBezTo>
                  <a:cubicBezTo>
                    <a:pt x="0" y="151"/>
                    <a:pt x="1" y="151"/>
                    <a:pt x="1" y="151"/>
                  </a:cubicBezTo>
                  <a:cubicBezTo>
                    <a:pt x="3" y="149"/>
                    <a:pt x="6" y="147"/>
                    <a:pt x="9" y="146"/>
                  </a:cubicBezTo>
                  <a:cubicBezTo>
                    <a:pt x="9" y="146"/>
                    <a:pt x="42" y="125"/>
                    <a:pt x="86" y="112"/>
                  </a:cubicBezTo>
                  <a:cubicBezTo>
                    <a:pt x="95" y="110"/>
                    <a:pt x="104" y="109"/>
                    <a:pt x="113" y="109"/>
                  </a:cubicBezTo>
                  <a:cubicBezTo>
                    <a:pt x="141" y="109"/>
                    <a:pt x="165" y="120"/>
                    <a:pt x="165" y="120"/>
                  </a:cubicBezTo>
                  <a:cubicBezTo>
                    <a:pt x="167" y="121"/>
                    <a:pt x="168" y="121"/>
                    <a:pt x="169" y="121"/>
                  </a:cubicBezTo>
                  <a:cubicBezTo>
                    <a:pt x="171" y="121"/>
                    <a:pt x="172" y="120"/>
                    <a:pt x="172" y="120"/>
                  </a:cubicBezTo>
                  <a:cubicBezTo>
                    <a:pt x="173" y="118"/>
                    <a:pt x="172" y="116"/>
                    <a:pt x="171" y="1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/>
            </a:p>
          </p:txBody>
        </p:sp>
      </p:grpSp>
      <p:sp>
        <p:nvSpPr>
          <p:cNvPr id="28678" name="文本框 11">
            <a:extLst>
              <a:ext uri="{FF2B5EF4-FFF2-40B4-BE49-F238E27FC236}">
                <a16:creationId xmlns:a16="http://schemas.microsoft.com/office/drawing/2014/main" id="{2D74EA7C-AE82-4A7C-BE5B-6A6D0FDA28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38313" y="552450"/>
            <a:ext cx="5152051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ja-JP" sz="3600" dirty="0">
                <a:solidFill>
                  <a:schemeClr val="bg1"/>
                </a:solidFill>
              </a:rPr>
              <a:t>Vizier </a:t>
            </a:r>
            <a:r>
              <a:rPr lang="ja-JP" altLang="en-US" sz="3600">
                <a:solidFill>
                  <a:schemeClr val="bg1"/>
                </a:solidFill>
              </a:rPr>
              <a:t>系统及其一些概念</a:t>
            </a:r>
            <a:endParaRPr lang="zh-CN" altLang="en-US" sz="3600" dirty="0">
              <a:solidFill>
                <a:schemeClr val="bg1"/>
              </a:solidFill>
            </a:endParaRPr>
          </a:p>
        </p:txBody>
      </p:sp>
      <p:pic>
        <p:nvPicPr>
          <p:cNvPr id="28679" name="图片 12">
            <a:extLst>
              <a:ext uri="{FF2B5EF4-FFF2-40B4-BE49-F238E27FC236}">
                <a16:creationId xmlns:a16="http://schemas.microsoft.com/office/drawing/2014/main" id="{EA21A789-CAFE-4DCE-9356-4BD8695A86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6188" y="5200650"/>
            <a:ext cx="5865812" cy="165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文本框 44">
            <a:extLst>
              <a:ext uri="{FF2B5EF4-FFF2-40B4-BE49-F238E27FC236}">
                <a16:creationId xmlns:a16="http://schemas.microsoft.com/office/drawing/2014/main" id="{76977715-A95E-3645-9826-AB95DFD1C9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38313" y="1999884"/>
            <a:ext cx="7581881" cy="31976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marL="342900" indent="-342900" algn="just" eaLnBrk="1" hangingPunct="1">
              <a:lnSpc>
                <a:spcPct val="120000"/>
              </a:lnSpc>
              <a:spcBef>
                <a:spcPct val="0"/>
              </a:spcBef>
            </a:pPr>
            <a:r>
              <a:rPr lang="en-US" altLang="zh-CN" sz="2000" dirty="0">
                <a:solidFill>
                  <a:srgbClr val="595959"/>
                </a:solidFill>
              </a:rPr>
              <a:t>Trail:</a:t>
            </a:r>
            <a:r>
              <a:rPr lang="zh-CN" altLang="en-US" sz="2000" dirty="0">
                <a:solidFill>
                  <a:srgbClr val="595959"/>
                </a:solidFill>
              </a:rPr>
              <a:t> </a:t>
            </a:r>
            <a:r>
              <a:rPr lang="ja-JP" altLang="en-US" sz="2000">
                <a:solidFill>
                  <a:srgbClr val="595959"/>
                </a:solidFill>
              </a:rPr>
              <a:t>一组参数</a:t>
            </a:r>
            <a:r>
              <a:rPr lang="zh-CN" altLang="en-US" sz="2000" dirty="0">
                <a:solidFill>
                  <a:srgbClr val="595959"/>
                </a:solidFill>
              </a:rPr>
              <a:t>，</a:t>
            </a:r>
            <a:r>
              <a:rPr lang="ja-JP" altLang="en-US" sz="2000">
                <a:solidFill>
                  <a:srgbClr val="595959"/>
                </a:solidFill>
              </a:rPr>
              <a:t>基于这组参数</a:t>
            </a:r>
            <a:r>
              <a:rPr lang="zh-CN" altLang="en-US" sz="2000" dirty="0">
                <a:solidFill>
                  <a:srgbClr val="595959"/>
                </a:solidFill>
              </a:rPr>
              <a:t>，</a:t>
            </a:r>
            <a:r>
              <a:rPr lang="ja-JP" altLang="en-US" sz="2000">
                <a:solidFill>
                  <a:srgbClr val="595959"/>
                </a:solidFill>
              </a:rPr>
              <a:t>对</a:t>
            </a:r>
            <a:r>
              <a:rPr lang="ja-JP" altLang="en-US" sz="2000" b="1">
                <a:solidFill>
                  <a:srgbClr val="808080"/>
                </a:solidFill>
              </a:rPr>
              <a:t>目标函数</a:t>
            </a:r>
            <a:r>
              <a:rPr lang="zh-CN" altLang="en-US" sz="2000" b="1" dirty="0">
                <a:solidFill>
                  <a:srgbClr val="808080"/>
                </a:solidFill>
              </a:rPr>
              <a:t> </a:t>
            </a:r>
            <a:r>
              <a:rPr lang="en-US" sz="2000" b="1" dirty="0">
                <a:solidFill>
                  <a:srgbClr val="808080"/>
                </a:solidFill>
              </a:rPr>
              <a:t>f</a:t>
            </a:r>
            <a:r>
              <a:rPr lang="zh-CN" altLang="en-US" sz="2000" b="1" dirty="0">
                <a:solidFill>
                  <a:srgbClr val="808080"/>
                </a:solidFill>
              </a:rPr>
              <a:t> </a:t>
            </a:r>
            <a:r>
              <a:rPr lang="ja-JP" altLang="en-US" sz="2000">
                <a:solidFill>
                  <a:srgbClr val="595959"/>
                </a:solidFill>
              </a:rPr>
              <a:t>进行一次评估</a:t>
            </a:r>
            <a:r>
              <a:rPr lang="zh-CN" altLang="en-US" sz="2000" dirty="0">
                <a:solidFill>
                  <a:srgbClr val="595959"/>
                </a:solidFill>
              </a:rPr>
              <a:t>。</a:t>
            </a:r>
            <a:r>
              <a:rPr lang="ja-JP" altLang="en-US" sz="2000">
                <a:solidFill>
                  <a:srgbClr val="595959"/>
                </a:solidFill>
              </a:rPr>
              <a:t>可以是</a:t>
            </a:r>
            <a:r>
              <a:rPr lang="en-US" altLang="ja-JP" sz="2000" dirty="0">
                <a:solidFill>
                  <a:srgbClr val="595959"/>
                </a:solidFill>
              </a:rPr>
              <a:t>“Completed” </a:t>
            </a:r>
            <a:r>
              <a:rPr lang="ja-JP" altLang="en-US" sz="2000">
                <a:solidFill>
                  <a:srgbClr val="595959"/>
                </a:solidFill>
              </a:rPr>
              <a:t>或者</a:t>
            </a:r>
            <a:r>
              <a:rPr lang="en-US" sz="1200" dirty="0">
                <a:solidFill>
                  <a:srgbClr val="595959"/>
                </a:solidFill>
              </a:rPr>
              <a:t> </a:t>
            </a:r>
            <a:r>
              <a:rPr lang="en-US" sz="2000" dirty="0">
                <a:solidFill>
                  <a:srgbClr val="595959"/>
                </a:solidFill>
              </a:rPr>
              <a:t>“Pending” </a:t>
            </a:r>
            <a:r>
              <a:rPr lang="zh-CN" altLang="en-US" sz="2000" dirty="0">
                <a:solidFill>
                  <a:srgbClr val="595959"/>
                </a:solidFill>
              </a:rPr>
              <a:t>。</a:t>
            </a:r>
            <a:endParaRPr lang="en-US" altLang="zh-CN" sz="2000" dirty="0">
              <a:solidFill>
                <a:srgbClr val="595959"/>
              </a:solidFill>
            </a:endParaRPr>
          </a:p>
          <a:p>
            <a:pPr marL="342900" indent="-342900" eaLnBrk="1" hangingPunct="1">
              <a:lnSpc>
                <a:spcPct val="150000"/>
              </a:lnSpc>
              <a:spcBef>
                <a:spcPct val="0"/>
              </a:spcBef>
            </a:pPr>
            <a:endParaRPr lang="en-US" altLang="zh-CN" sz="2000" dirty="0">
              <a:solidFill>
                <a:srgbClr val="595959"/>
              </a:solidFill>
            </a:endParaRPr>
          </a:p>
          <a:p>
            <a:pPr marL="342900" indent="-342900" algn="just" eaLnBrk="1" hangingPunct="1">
              <a:lnSpc>
                <a:spcPct val="120000"/>
              </a:lnSpc>
              <a:spcBef>
                <a:spcPct val="0"/>
              </a:spcBef>
            </a:pPr>
            <a:r>
              <a:rPr lang="en-US" altLang="zh-CN" sz="2000" dirty="0">
                <a:solidFill>
                  <a:srgbClr val="595959"/>
                </a:solidFill>
              </a:rPr>
              <a:t>Study:</a:t>
            </a:r>
            <a:r>
              <a:rPr lang="zh-CN" altLang="en-US" sz="2000" dirty="0">
                <a:solidFill>
                  <a:srgbClr val="595959"/>
                </a:solidFill>
              </a:rPr>
              <a:t> </a:t>
            </a:r>
            <a:r>
              <a:rPr lang="ja-JP" altLang="en-US" sz="2000">
                <a:solidFill>
                  <a:srgbClr val="595959"/>
                </a:solidFill>
              </a:rPr>
              <a:t>由</a:t>
            </a:r>
            <a:r>
              <a:rPr lang="zh-CN" altLang="en-US" sz="2000" dirty="0">
                <a:solidFill>
                  <a:srgbClr val="595959"/>
                </a:solidFill>
              </a:rPr>
              <a:t> </a:t>
            </a:r>
            <a:r>
              <a:rPr lang="en-US" altLang="zh-CN" sz="2000" dirty="0">
                <a:solidFill>
                  <a:srgbClr val="595959"/>
                </a:solidFill>
              </a:rPr>
              <a:t>Trail</a:t>
            </a:r>
            <a:r>
              <a:rPr lang="zh-CN" altLang="en-US" sz="2000" dirty="0">
                <a:solidFill>
                  <a:srgbClr val="595959"/>
                </a:solidFill>
              </a:rPr>
              <a:t> </a:t>
            </a:r>
            <a:r>
              <a:rPr lang="ja-JP" altLang="en-US" sz="2000">
                <a:solidFill>
                  <a:srgbClr val="595959"/>
                </a:solidFill>
              </a:rPr>
              <a:t>组成</a:t>
            </a:r>
            <a:r>
              <a:rPr lang="zh-CN" altLang="en-US" sz="2000" dirty="0">
                <a:solidFill>
                  <a:srgbClr val="595959"/>
                </a:solidFill>
              </a:rPr>
              <a:t>，</a:t>
            </a:r>
            <a:r>
              <a:rPr lang="ja-JP" altLang="en-US" sz="2000">
                <a:solidFill>
                  <a:srgbClr val="595959"/>
                </a:solidFill>
              </a:rPr>
              <a:t>并且</a:t>
            </a:r>
            <a:r>
              <a:rPr lang="ja-JP" altLang="en-US" sz="2000" b="1">
                <a:solidFill>
                  <a:srgbClr val="808080"/>
                </a:solidFill>
              </a:rPr>
              <a:t>目标函数</a:t>
            </a:r>
            <a:r>
              <a:rPr lang="zh-CN" altLang="en-US" sz="2000" b="1" dirty="0">
                <a:solidFill>
                  <a:srgbClr val="808080"/>
                </a:solidFill>
              </a:rPr>
              <a:t> </a:t>
            </a:r>
            <a:r>
              <a:rPr lang="en-US" sz="2000" b="1" dirty="0">
                <a:solidFill>
                  <a:srgbClr val="808080"/>
                </a:solidFill>
              </a:rPr>
              <a:t>f</a:t>
            </a:r>
            <a:r>
              <a:rPr lang="zh-CN" altLang="en-US" sz="2000" b="1" dirty="0">
                <a:solidFill>
                  <a:srgbClr val="808080"/>
                </a:solidFill>
              </a:rPr>
              <a:t> </a:t>
            </a:r>
            <a:r>
              <a:rPr lang="ja-JP" altLang="en-US" sz="2000">
                <a:solidFill>
                  <a:srgbClr val="595959"/>
                </a:solidFill>
              </a:rPr>
              <a:t>在一个</a:t>
            </a:r>
            <a:r>
              <a:rPr lang="en-US" altLang="ja-JP" sz="2000" dirty="0">
                <a:solidFill>
                  <a:srgbClr val="595959"/>
                </a:solidFill>
              </a:rPr>
              <a:t> Study </a:t>
            </a:r>
            <a:r>
              <a:rPr lang="ja-JP" altLang="en-US" sz="2000">
                <a:solidFill>
                  <a:srgbClr val="595959"/>
                </a:solidFill>
              </a:rPr>
              <a:t>内是不变的</a:t>
            </a:r>
            <a:r>
              <a:rPr lang="zh-CN" altLang="en-US" sz="2000" dirty="0">
                <a:solidFill>
                  <a:srgbClr val="595959"/>
                </a:solidFill>
              </a:rPr>
              <a:t>。</a:t>
            </a:r>
            <a:endParaRPr lang="en-US" altLang="zh-CN" sz="2000" dirty="0">
              <a:solidFill>
                <a:srgbClr val="595959"/>
              </a:solidFill>
            </a:endParaRPr>
          </a:p>
          <a:p>
            <a:pPr marL="342900" indent="-342900" eaLnBrk="1" hangingPunct="1">
              <a:lnSpc>
                <a:spcPct val="150000"/>
              </a:lnSpc>
              <a:spcBef>
                <a:spcPct val="0"/>
              </a:spcBef>
            </a:pPr>
            <a:endParaRPr lang="en-US" altLang="zh-CN" sz="2000" b="1" dirty="0">
              <a:solidFill>
                <a:srgbClr val="404040"/>
              </a:solidFill>
            </a:endParaRPr>
          </a:p>
          <a:p>
            <a:pPr marL="342900" indent="-342900" algn="just" eaLnBrk="1" hangingPunct="1">
              <a:lnSpc>
                <a:spcPct val="120000"/>
              </a:lnSpc>
              <a:spcBef>
                <a:spcPct val="0"/>
              </a:spcBef>
            </a:pPr>
            <a:r>
              <a:rPr lang="en-US" altLang="zh-CN" sz="2000" dirty="0">
                <a:solidFill>
                  <a:srgbClr val="595959"/>
                </a:solidFill>
              </a:rPr>
              <a:t>Worker:</a:t>
            </a:r>
            <a:r>
              <a:rPr lang="zh-CN" altLang="en-US" sz="2000" dirty="0">
                <a:solidFill>
                  <a:srgbClr val="595959"/>
                </a:solidFill>
              </a:rPr>
              <a:t> </a:t>
            </a:r>
            <a:r>
              <a:rPr lang="ja-JP" altLang="en-US" sz="2000">
                <a:solidFill>
                  <a:srgbClr val="595959"/>
                </a:solidFill>
              </a:rPr>
              <a:t>代表运行一个</a:t>
            </a:r>
            <a:r>
              <a:rPr lang="zh-CN" altLang="en-US" sz="2000" dirty="0">
                <a:solidFill>
                  <a:srgbClr val="595959"/>
                </a:solidFill>
              </a:rPr>
              <a:t> </a:t>
            </a:r>
            <a:r>
              <a:rPr lang="en-US" altLang="zh-CN" sz="2000" dirty="0">
                <a:solidFill>
                  <a:srgbClr val="595959"/>
                </a:solidFill>
              </a:rPr>
              <a:t>Trail</a:t>
            </a:r>
            <a:r>
              <a:rPr lang="zh-CN" altLang="en-US" sz="2000" dirty="0">
                <a:solidFill>
                  <a:srgbClr val="595959"/>
                </a:solidFill>
              </a:rPr>
              <a:t> </a:t>
            </a:r>
            <a:r>
              <a:rPr lang="ja-JP" altLang="en-US" sz="2000">
                <a:solidFill>
                  <a:srgbClr val="595959"/>
                </a:solidFill>
              </a:rPr>
              <a:t>的过程</a:t>
            </a:r>
            <a:r>
              <a:rPr lang="zh-CN" altLang="en-US" sz="2000" dirty="0">
                <a:solidFill>
                  <a:srgbClr val="595959"/>
                </a:solidFill>
              </a:rPr>
              <a:t>。</a:t>
            </a:r>
            <a:endParaRPr lang="en-US" altLang="zh-CN" sz="2000" dirty="0">
              <a:solidFill>
                <a:srgbClr val="595959"/>
              </a:solidFill>
            </a:endParaRPr>
          </a:p>
          <a:p>
            <a:pPr marL="342900" indent="-342900" algn="just" eaLnBrk="1" hangingPunct="1">
              <a:lnSpc>
                <a:spcPct val="120000"/>
              </a:lnSpc>
              <a:spcBef>
                <a:spcPct val="0"/>
              </a:spcBef>
            </a:pPr>
            <a:endParaRPr lang="en-US" altLang="zh-CN" sz="2000" dirty="0">
              <a:solidFill>
                <a:srgbClr val="595959"/>
              </a:solidFill>
            </a:endParaRPr>
          </a:p>
          <a:p>
            <a:pPr marL="342900" indent="-342900" algn="just" eaLnBrk="1" hangingPunct="1">
              <a:lnSpc>
                <a:spcPct val="120000"/>
              </a:lnSpc>
              <a:spcBef>
                <a:spcPct val="0"/>
              </a:spcBef>
            </a:pPr>
            <a:r>
              <a:rPr lang="en-US" altLang="zh-CN" sz="2000" dirty="0">
                <a:solidFill>
                  <a:srgbClr val="595959"/>
                </a:solidFill>
              </a:rPr>
              <a:t>Suggestion:</a:t>
            </a:r>
            <a:r>
              <a:rPr lang="zh-CN" altLang="en-US" sz="2000" dirty="0">
                <a:solidFill>
                  <a:srgbClr val="595959"/>
                </a:solidFill>
              </a:rPr>
              <a:t>  </a:t>
            </a:r>
            <a:r>
              <a:rPr lang="ja-JP" altLang="en-US" sz="2000">
                <a:solidFill>
                  <a:srgbClr val="595959"/>
                </a:solidFill>
              </a:rPr>
              <a:t>基于一些算法产生参数</a:t>
            </a:r>
            <a:endParaRPr lang="zh-CN" altLang="en-US" sz="2000" dirty="0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53959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任意多边形 10">
            <a:extLst>
              <a:ext uri="{FF2B5EF4-FFF2-40B4-BE49-F238E27FC236}">
                <a16:creationId xmlns:a16="http://schemas.microsoft.com/office/drawing/2014/main" id="{F78217A7-87B9-42C8-9AA2-56639B95E51F}"/>
              </a:ext>
            </a:extLst>
          </p:cNvPr>
          <p:cNvSpPr/>
          <p:nvPr/>
        </p:nvSpPr>
        <p:spPr>
          <a:xfrm rot="5400000">
            <a:off x="3134139" y="-2676939"/>
            <a:ext cx="914400" cy="7182678"/>
          </a:xfrm>
          <a:custGeom>
            <a:avLst/>
            <a:gdLst>
              <a:gd name="connsiteX0" fmla="*/ 0 w 990604"/>
              <a:gd name="connsiteY0" fmla="*/ 5956738 h 5956738"/>
              <a:gd name="connsiteX1" fmla="*/ 0 w 990604"/>
              <a:gd name="connsiteY1" fmla="*/ 317938 h 5956738"/>
              <a:gd name="connsiteX2" fmla="*/ 6 w 990604"/>
              <a:gd name="connsiteY2" fmla="*/ 317938 h 5956738"/>
              <a:gd name="connsiteX3" fmla="*/ 495305 w 990604"/>
              <a:gd name="connsiteY3" fmla="*/ 0 h 5956738"/>
              <a:gd name="connsiteX4" fmla="*/ 990604 w 990604"/>
              <a:gd name="connsiteY4" fmla="*/ 317938 h 5956738"/>
              <a:gd name="connsiteX5" fmla="*/ 990601 w 990604"/>
              <a:gd name="connsiteY5" fmla="*/ 317938 h 5956738"/>
              <a:gd name="connsiteX6" fmla="*/ 990601 w 990604"/>
              <a:gd name="connsiteY6" fmla="*/ 5956738 h 5956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0604" h="5956738">
                <a:moveTo>
                  <a:pt x="0" y="5956738"/>
                </a:moveTo>
                <a:lnTo>
                  <a:pt x="0" y="317938"/>
                </a:lnTo>
                <a:lnTo>
                  <a:pt x="6" y="317938"/>
                </a:lnTo>
                <a:lnTo>
                  <a:pt x="495305" y="0"/>
                </a:lnTo>
                <a:lnTo>
                  <a:pt x="990604" y="317938"/>
                </a:lnTo>
                <a:lnTo>
                  <a:pt x="990601" y="317938"/>
                </a:lnTo>
                <a:lnTo>
                  <a:pt x="990601" y="5956738"/>
                </a:lnTo>
                <a:close/>
              </a:path>
            </a:pathLst>
          </a:custGeom>
          <a:solidFill>
            <a:srgbClr val="4B64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zh-CN" altLang="en-US" noProof="1"/>
          </a:p>
        </p:txBody>
      </p:sp>
      <p:sp>
        <p:nvSpPr>
          <p:cNvPr id="2" name="椭圆 1">
            <a:extLst>
              <a:ext uri="{FF2B5EF4-FFF2-40B4-BE49-F238E27FC236}">
                <a16:creationId xmlns:a16="http://schemas.microsoft.com/office/drawing/2014/main" id="{989F1B2B-D069-4E1D-ABB9-F2C6C8EF9ED8}"/>
              </a:ext>
            </a:extLst>
          </p:cNvPr>
          <p:cNvSpPr/>
          <p:nvPr/>
        </p:nvSpPr>
        <p:spPr>
          <a:xfrm>
            <a:off x="323850" y="247650"/>
            <a:ext cx="1333500" cy="1333500"/>
          </a:xfrm>
          <a:prstGeom prst="ellipse">
            <a:avLst/>
          </a:prstGeom>
          <a:solidFill>
            <a:schemeClr val="bg1"/>
          </a:solidFill>
          <a:ln w="38100">
            <a:solidFill>
              <a:srgbClr val="4B64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zh-CN" altLang="en-US" noProof="1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EB01D4AC-4383-4216-A68F-045301757739}"/>
              </a:ext>
            </a:extLst>
          </p:cNvPr>
          <p:cNvGrpSpPr/>
          <p:nvPr/>
        </p:nvGrpSpPr>
        <p:grpSpPr>
          <a:xfrm>
            <a:off x="475624" y="571426"/>
            <a:ext cx="1029952" cy="685949"/>
            <a:chOff x="5302250" y="2903538"/>
            <a:chExt cx="1587500" cy="1057276"/>
          </a:xfrm>
          <a:solidFill>
            <a:srgbClr val="4B649F"/>
          </a:solidFill>
        </p:grpSpPr>
        <p:sp>
          <p:nvSpPr>
            <p:cNvPr id="4" name="Freeform 84">
              <a:extLst>
                <a:ext uri="{FF2B5EF4-FFF2-40B4-BE49-F238E27FC236}">
                  <a16:creationId xmlns:a16="http://schemas.microsoft.com/office/drawing/2014/main" id="{31146644-E136-4958-B5BF-A9B632D430C5}"/>
                </a:ext>
              </a:extLst>
            </p:cNvPr>
            <p:cNvSpPr/>
            <p:nvPr/>
          </p:nvSpPr>
          <p:spPr bwMode="auto">
            <a:xfrm>
              <a:off x="5362575" y="3040063"/>
              <a:ext cx="706438" cy="614363"/>
            </a:xfrm>
            <a:custGeom>
              <a:avLst/>
              <a:gdLst>
                <a:gd name="T0" fmla="*/ 181 w 187"/>
                <a:gd name="T1" fmla="*/ 49 h 162"/>
                <a:gd name="T2" fmla="*/ 187 w 187"/>
                <a:gd name="T3" fmla="*/ 66 h 162"/>
                <a:gd name="T4" fmla="*/ 187 w 187"/>
                <a:gd name="T5" fmla="*/ 162 h 162"/>
                <a:gd name="T6" fmla="*/ 176 w 187"/>
                <a:gd name="T7" fmla="*/ 153 h 162"/>
                <a:gd name="T8" fmla="*/ 92 w 187"/>
                <a:gd name="T9" fmla="*/ 115 h 162"/>
                <a:gd name="T10" fmla="*/ 73 w 187"/>
                <a:gd name="T11" fmla="*/ 114 h 162"/>
                <a:gd name="T12" fmla="*/ 8 w 187"/>
                <a:gd name="T13" fmla="*/ 131 h 162"/>
                <a:gd name="T14" fmla="*/ 1 w 187"/>
                <a:gd name="T15" fmla="*/ 131 h 162"/>
                <a:gd name="T16" fmla="*/ 2 w 187"/>
                <a:gd name="T17" fmla="*/ 126 h 162"/>
                <a:gd name="T18" fmla="*/ 26 w 187"/>
                <a:gd name="T19" fmla="*/ 70 h 162"/>
                <a:gd name="T20" fmla="*/ 48 w 187"/>
                <a:gd name="T21" fmla="*/ 20 h 162"/>
                <a:gd name="T22" fmla="*/ 53 w 187"/>
                <a:gd name="T23" fmla="*/ 13 h 162"/>
                <a:gd name="T24" fmla="*/ 62 w 187"/>
                <a:gd name="T25" fmla="*/ 9 h 162"/>
                <a:gd name="T26" fmla="*/ 130 w 187"/>
                <a:gd name="T27" fmla="*/ 11 h 162"/>
                <a:gd name="T28" fmla="*/ 181 w 187"/>
                <a:gd name="T29" fmla="*/ 49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7" h="162">
                  <a:moveTo>
                    <a:pt x="181" y="49"/>
                  </a:moveTo>
                  <a:cubicBezTo>
                    <a:pt x="184" y="54"/>
                    <a:pt x="187" y="60"/>
                    <a:pt x="187" y="66"/>
                  </a:cubicBezTo>
                  <a:cubicBezTo>
                    <a:pt x="187" y="162"/>
                    <a:pt x="187" y="162"/>
                    <a:pt x="187" y="162"/>
                  </a:cubicBezTo>
                  <a:cubicBezTo>
                    <a:pt x="187" y="162"/>
                    <a:pt x="178" y="154"/>
                    <a:pt x="176" y="153"/>
                  </a:cubicBezTo>
                  <a:cubicBezTo>
                    <a:pt x="168" y="148"/>
                    <a:pt x="133" y="120"/>
                    <a:pt x="92" y="115"/>
                  </a:cubicBezTo>
                  <a:cubicBezTo>
                    <a:pt x="86" y="114"/>
                    <a:pt x="79" y="114"/>
                    <a:pt x="73" y="114"/>
                  </a:cubicBezTo>
                  <a:cubicBezTo>
                    <a:pt x="32" y="114"/>
                    <a:pt x="8" y="131"/>
                    <a:pt x="8" y="131"/>
                  </a:cubicBezTo>
                  <a:cubicBezTo>
                    <a:pt x="5" y="133"/>
                    <a:pt x="2" y="133"/>
                    <a:pt x="1" y="131"/>
                  </a:cubicBezTo>
                  <a:cubicBezTo>
                    <a:pt x="0" y="130"/>
                    <a:pt x="1" y="128"/>
                    <a:pt x="2" y="126"/>
                  </a:cubicBezTo>
                  <a:cubicBezTo>
                    <a:pt x="26" y="70"/>
                    <a:pt x="26" y="70"/>
                    <a:pt x="26" y="70"/>
                  </a:cubicBezTo>
                  <a:cubicBezTo>
                    <a:pt x="48" y="20"/>
                    <a:pt x="48" y="20"/>
                    <a:pt x="48" y="20"/>
                  </a:cubicBezTo>
                  <a:cubicBezTo>
                    <a:pt x="49" y="18"/>
                    <a:pt x="51" y="15"/>
                    <a:pt x="53" y="13"/>
                  </a:cubicBezTo>
                  <a:cubicBezTo>
                    <a:pt x="55" y="11"/>
                    <a:pt x="59" y="10"/>
                    <a:pt x="62" y="9"/>
                  </a:cubicBezTo>
                  <a:cubicBezTo>
                    <a:pt x="65" y="9"/>
                    <a:pt x="98" y="0"/>
                    <a:pt x="130" y="11"/>
                  </a:cubicBezTo>
                  <a:cubicBezTo>
                    <a:pt x="163" y="22"/>
                    <a:pt x="179" y="45"/>
                    <a:pt x="181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5" name="Freeform 85">
              <a:extLst>
                <a:ext uri="{FF2B5EF4-FFF2-40B4-BE49-F238E27FC236}">
                  <a16:creationId xmlns:a16="http://schemas.microsoft.com/office/drawing/2014/main" id="{15DA8FD2-48AA-4963-8E7E-85AB57E553CB}"/>
                </a:ext>
              </a:extLst>
            </p:cNvPr>
            <p:cNvSpPr/>
            <p:nvPr/>
          </p:nvSpPr>
          <p:spPr bwMode="auto">
            <a:xfrm>
              <a:off x="6115050" y="2903538"/>
              <a:ext cx="400050" cy="747713"/>
            </a:xfrm>
            <a:custGeom>
              <a:avLst/>
              <a:gdLst>
                <a:gd name="T0" fmla="*/ 44 w 106"/>
                <a:gd name="T1" fmla="*/ 119 h 197"/>
                <a:gd name="T2" fmla="*/ 3 w 106"/>
                <a:gd name="T3" fmla="*/ 187 h 197"/>
                <a:gd name="T4" fmla="*/ 0 w 106"/>
                <a:gd name="T5" fmla="*/ 197 h 197"/>
                <a:gd name="T6" fmla="*/ 0 w 106"/>
                <a:gd name="T7" fmla="*/ 83 h 197"/>
                <a:gd name="T8" fmla="*/ 1 w 106"/>
                <a:gd name="T9" fmla="*/ 64 h 197"/>
                <a:gd name="T10" fmla="*/ 16 w 106"/>
                <a:gd name="T11" fmla="*/ 29 h 197"/>
                <a:gd name="T12" fmla="*/ 49 w 106"/>
                <a:gd name="T13" fmla="*/ 1 h 197"/>
                <a:gd name="T14" fmla="*/ 54 w 106"/>
                <a:gd name="T15" fmla="*/ 0 h 197"/>
                <a:gd name="T16" fmla="*/ 64 w 106"/>
                <a:gd name="T17" fmla="*/ 6 h 197"/>
                <a:gd name="T18" fmla="*/ 85 w 106"/>
                <a:gd name="T19" fmla="*/ 42 h 197"/>
                <a:gd name="T20" fmla="*/ 86 w 106"/>
                <a:gd name="T21" fmla="*/ 42 h 197"/>
                <a:gd name="T22" fmla="*/ 104 w 106"/>
                <a:gd name="T23" fmla="*/ 74 h 197"/>
                <a:gd name="T24" fmla="*/ 105 w 106"/>
                <a:gd name="T25" fmla="*/ 82 h 197"/>
                <a:gd name="T26" fmla="*/ 99 w 106"/>
                <a:gd name="T27" fmla="*/ 87 h 197"/>
                <a:gd name="T28" fmla="*/ 44 w 106"/>
                <a:gd name="T29" fmla="*/ 119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6" h="197">
                  <a:moveTo>
                    <a:pt x="44" y="119"/>
                  </a:moveTo>
                  <a:cubicBezTo>
                    <a:pt x="25" y="137"/>
                    <a:pt x="12" y="156"/>
                    <a:pt x="3" y="187"/>
                  </a:cubicBezTo>
                  <a:cubicBezTo>
                    <a:pt x="0" y="197"/>
                    <a:pt x="0" y="197"/>
                    <a:pt x="0" y="197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77"/>
                    <a:pt x="0" y="69"/>
                    <a:pt x="1" y="64"/>
                  </a:cubicBezTo>
                  <a:cubicBezTo>
                    <a:pt x="1" y="63"/>
                    <a:pt x="3" y="47"/>
                    <a:pt x="16" y="29"/>
                  </a:cubicBezTo>
                  <a:cubicBezTo>
                    <a:pt x="30" y="11"/>
                    <a:pt x="48" y="1"/>
                    <a:pt x="49" y="1"/>
                  </a:cubicBezTo>
                  <a:cubicBezTo>
                    <a:pt x="51" y="0"/>
                    <a:pt x="52" y="0"/>
                    <a:pt x="54" y="0"/>
                  </a:cubicBezTo>
                  <a:cubicBezTo>
                    <a:pt x="58" y="0"/>
                    <a:pt x="62" y="2"/>
                    <a:pt x="64" y="6"/>
                  </a:cubicBezTo>
                  <a:cubicBezTo>
                    <a:pt x="85" y="42"/>
                    <a:pt x="85" y="42"/>
                    <a:pt x="85" y="42"/>
                  </a:cubicBezTo>
                  <a:cubicBezTo>
                    <a:pt x="86" y="42"/>
                    <a:pt x="86" y="42"/>
                    <a:pt x="86" y="42"/>
                  </a:cubicBezTo>
                  <a:cubicBezTo>
                    <a:pt x="104" y="74"/>
                    <a:pt x="104" y="74"/>
                    <a:pt x="104" y="74"/>
                  </a:cubicBezTo>
                  <a:cubicBezTo>
                    <a:pt x="106" y="76"/>
                    <a:pt x="106" y="79"/>
                    <a:pt x="105" y="82"/>
                  </a:cubicBezTo>
                  <a:cubicBezTo>
                    <a:pt x="104" y="84"/>
                    <a:pt x="102" y="86"/>
                    <a:pt x="99" y="87"/>
                  </a:cubicBezTo>
                  <a:cubicBezTo>
                    <a:pt x="99" y="87"/>
                    <a:pt x="66" y="99"/>
                    <a:pt x="44" y="1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6" name="Freeform 86">
              <a:extLst>
                <a:ext uri="{FF2B5EF4-FFF2-40B4-BE49-F238E27FC236}">
                  <a16:creationId xmlns:a16="http://schemas.microsoft.com/office/drawing/2014/main" id="{D734BADA-8DF3-43AB-AF1D-D1882A0044FC}"/>
                </a:ext>
              </a:extLst>
            </p:cNvPr>
            <p:cNvSpPr/>
            <p:nvPr/>
          </p:nvSpPr>
          <p:spPr bwMode="auto">
            <a:xfrm>
              <a:off x="6194425" y="3529013"/>
              <a:ext cx="642938" cy="160338"/>
            </a:xfrm>
            <a:custGeom>
              <a:avLst/>
              <a:gdLst>
                <a:gd name="T0" fmla="*/ 155 w 170"/>
                <a:gd name="T1" fmla="*/ 11 h 42"/>
                <a:gd name="T2" fmla="*/ 154 w 170"/>
                <a:gd name="T3" fmla="*/ 10 h 42"/>
                <a:gd name="T4" fmla="*/ 153 w 170"/>
                <a:gd name="T5" fmla="*/ 10 h 42"/>
                <a:gd name="T6" fmla="*/ 108 w 170"/>
                <a:gd name="T7" fmla="*/ 0 h 42"/>
                <a:gd name="T8" fmla="*/ 85 w 170"/>
                <a:gd name="T9" fmla="*/ 3 h 42"/>
                <a:gd name="T10" fmla="*/ 11 w 170"/>
                <a:gd name="T11" fmla="*/ 35 h 42"/>
                <a:gd name="T12" fmla="*/ 11 w 170"/>
                <a:gd name="T13" fmla="*/ 36 h 42"/>
                <a:gd name="T14" fmla="*/ 7 w 170"/>
                <a:gd name="T15" fmla="*/ 38 h 42"/>
                <a:gd name="T16" fmla="*/ 3 w 170"/>
                <a:gd name="T17" fmla="*/ 40 h 42"/>
                <a:gd name="T18" fmla="*/ 1 w 170"/>
                <a:gd name="T19" fmla="*/ 42 h 42"/>
                <a:gd name="T20" fmla="*/ 0 w 170"/>
                <a:gd name="T21" fmla="*/ 42 h 42"/>
                <a:gd name="T22" fmla="*/ 161 w 170"/>
                <a:gd name="T23" fmla="*/ 42 h 42"/>
                <a:gd name="T24" fmla="*/ 169 w 170"/>
                <a:gd name="T25" fmla="*/ 38 h 42"/>
                <a:gd name="T26" fmla="*/ 167 w 170"/>
                <a:gd name="T27" fmla="*/ 28 h 42"/>
                <a:gd name="T28" fmla="*/ 155 w 170"/>
                <a:gd name="T29" fmla="*/ 11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70" h="42">
                  <a:moveTo>
                    <a:pt x="155" y="11"/>
                  </a:moveTo>
                  <a:cubicBezTo>
                    <a:pt x="155" y="11"/>
                    <a:pt x="154" y="10"/>
                    <a:pt x="154" y="10"/>
                  </a:cubicBezTo>
                  <a:cubicBezTo>
                    <a:pt x="153" y="10"/>
                    <a:pt x="153" y="10"/>
                    <a:pt x="153" y="10"/>
                  </a:cubicBezTo>
                  <a:cubicBezTo>
                    <a:pt x="152" y="9"/>
                    <a:pt x="132" y="0"/>
                    <a:pt x="108" y="0"/>
                  </a:cubicBezTo>
                  <a:cubicBezTo>
                    <a:pt x="100" y="0"/>
                    <a:pt x="92" y="1"/>
                    <a:pt x="85" y="3"/>
                  </a:cubicBezTo>
                  <a:cubicBezTo>
                    <a:pt x="46" y="15"/>
                    <a:pt x="15" y="33"/>
                    <a:pt x="11" y="35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10" y="36"/>
                    <a:pt x="9" y="37"/>
                    <a:pt x="7" y="38"/>
                  </a:cubicBezTo>
                  <a:cubicBezTo>
                    <a:pt x="6" y="39"/>
                    <a:pt x="4" y="40"/>
                    <a:pt x="3" y="40"/>
                  </a:cubicBezTo>
                  <a:cubicBezTo>
                    <a:pt x="2" y="41"/>
                    <a:pt x="2" y="41"/>
                    <a:pt x="1" y="42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161" y="42"/>
                    <a:pt x="161" y="42"/>
                    <a:pt x="161" y="42"/>
                  </a:cubicBezTo>
                  <a:cubicBezTo>
                    <a:pt x="165" y="42"/>
                    <a:pt x="167" y="41"/>
                    <a:pt x="169" y="38"/>
                  </a:cubicBezTo>
                  <a:cubicBezTo>
                    <a:pt x="170" y="35"/>
                    <a:pt x="169" y="32"/>
                    <a:pt x="167" y="28"/>
                  </a:cubicBezTo>
                  <a:cubicBezTo>
                    <a:pt x="167" y="28"/>
                    <a:pt x="162" y="20"/>
                    <a:pt x="155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7" name="Freeform 87">
              <a:extLst>
                <a:ext uri="{FF2B5EF4-FFF2-40B4-BE49-F238E27FC236}">
                  <a16:creationId xmlns:a16="http://schemas.microsoft.com/office/drawing/2014/main" id="{8C32EF48-F3AF-4683-9EBA-C2E0FA0202B0}"/>
                </a:ext>
              </a:extLst>
            </p:cNvPr>
            <p:cNvSpPr/>
            <p:nvPr/>
          </p:nvSpPr>
          <p:spPr bwMode="auto">
            <a:xfrm>
              <a:off x="5335588" y="3771901"/>
              <a:ext cx="1520825" cy="155575"/>
            </a:xfrm>
            <a:custGeom>
              <a:avLst/>
              <a:gdLst>
                <a:gd name="T0" fmla="*/ 402 w 402"/>
                <a:gd name="T1" fmla="*/ 24 h 41"/>
                <a:gd name="T2" fmla="*/ 385 w 402"/>
                <a:gd name="T3" fmla="*/ 41 h 41"/>
                <a:gd name="T4" fmla="*/ 382 w 402"/>
                <a:gd name="T5" fmla="*/ 41 h 41"/>
                <a:gd name="T6" fmla="*/ 232 w 402"/>
                <a:gd name="T7" fmla="*/ 28 h 41"/>
                <a:gd name="T8" fmla="*/ 217 w 402"/>
                <a:gd name="T9" fmla="*/ 34 h 41"/>
                <a:gd name="T10" fmla="*/ 216 w 402"/>
                <a:gd name="T11" fmla="*/ 35 h 41"/>
                <a:gd name="T12" fmla="*/ 201 w 402"/>
                <a:gd name="T13" fmla="*/ 40 h 41"/>
                <a:gd name="T14" fmla="*/ 201 w 402"/>
                <a:gd name="T15" fmla="*/ 40 h 41"/>
                <a:gd name="T16" fmla="*/ 186 w 402"/>
                <a:gd name="T17" fmla="*/ 35 h 41"/>
                <a:gd name="T18" fmla="*/ 185 w 402"/>
                <a:gd name="T19" fmla="*/ 34 h 41"/>
                <a:gd name="T20" fmla="*/ 170 w 402"/>
                <a:gd name="T21" fmla="*/ 28 h 41"/>
                <a:gd name="T22" fmla="*/ 20 w 402"/>
                <a:gd name="T23" fmla="*/ 41 h 41"/>
                <a:gd name="T24" fmla="*/ 17 w 402"/>
                <a:gd name="T25" fmla="*/ 41 h 41"/>
                <a:gd name="T26" fmla="*/ 0 w 402"/>
                <a:gd name="T27" fmla="*/ 24 h 41"/>
                <a:gd name="T28" fmla="*/ 16 w 402"/>
                <a:gd name="T29" fmla="*/ 7 h 41"/>
                <a:gd name="T30" fmla="*/ 17 w 402"/>
                <a:gd name="T31" fmla="*/ 7 h 41"/>
                <a:gd name="T32" fmla="*/ 164 w 402"/>
                <a:gd name="T33" fmla="*/ 0 h 41"/>
                <a:gd name="T34" fmla="*/ 177 w 402"/>
                <a:gd name="T35" fmla="*/ 6 h 41"/>
                <a:gd name="T36" fmla="*/ 182 w 402"/>
                <a:gd name="T37" fmla="*/ 6 h 41"/>
                <a:gd name="T38" fmla="*/ 194 w 402"/>
                <a:gd name="T39" fmla="*/ 0 h 41"/>
                <a:gd name="T40" fmla="*/ 208 w 402"/>
                <a:gd name="T41" fmla="*/ 0 h 41"/>
                <a:gd name="T42" fmla="*/ 220 w 402"/>
                <a:gd name="T43" fmla="*/ 6 h 41"/>
                <a:gd name="T44" fmla="*/ 225 w 402"/>
                <a:gd name="T45" fmla="*/ 6 h 41"/>
                <a:gd name="T46" fmla="*/ 238 w 402"/>
                <a:gd name="T47" fmla="*/ 0 h 41"/>
                <a:gd name="T48" fmla="*/ 385 w 402"/>
                <a:gd name="T49" fmla="*/ 7 h 41"/>
                <a:gd name="T50" fmla="*/ 386 w 402"/>
                <a:gd name="T51" fmla="*/ 7 h 41"/>
                <a:gd name="T52" fmla="*/ 402 w 402"/>
                <a:gd name="T53" fmla="*/ 2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02" h="41">
                  <a:moveTo>
                    <a:pt x="402" y="24"/>
                  </a:moveTo>
                  <a:cubicBezTo>
                    <a:pt x="402" y="33"/>
                    <a:pt x="394" y="41"/>
                    <a:pt x="385" y="41"/>
                  </a:cubicBezTo>
                  <a:cubicBezTo>
                    <a:pt x="384" y="41"/>
                    <a:pt x="383" y="41"/>
                    <a:pt x="382" y="41"/>
                  </a:cubicBezTo>
                  <a:cubicBezTo>
                    <a:pt x="232" y="28"/>
                    <a:pt x="232" y="28"/>
                    <a:pt x="232" y="28"/>
                  </a:cubicBezTo>
                  <a:cubicBezTo>
                    <a:pt x="227" y="28"/>
                    <a:pt x="220" y="31"/>
                    <a:pt x="217" y="34"/>
                  </a:cubicBezTo>
                  <a:cubicBezTo>
                    <a:pt x="217" y="34"/>
                    <a:pt x="217" y="34"/>
                    <a:pt x="216" y="35"/>
                  </a:cubicBezTo>
                  <a:cubicBezTo>
                    <a:pt x="214" y="38"/>
                    <a:pt x="208" y="40"/>
                    <a:pt x="201" y="40"/>
                  </a:cubicBezTo>
                  <a:cubicBezTo>
                    <a:pt x="201" y="40"/>
                    <a:pt x="201" y="40"/>
                    <a:pt x="201" y="40"/>
                  </a:cubicBezTo>
                  <a:cubicBezTo>
                    <a:pt x="194" y="40"/>
                    <a:pt x="188" y="38"/>
                    <a:pt x="186" y="35"/>
                  </a:cubicBezTo>
                  <a:cubicBezTo>
                    <a:pt x="185" y="34"/>
                    <a:pt x="185" y="34"/>
                    <a:pt x="185" y="34"/>
                  </a:cubicBezTo>
                  <a:cubicBezTo>
                    <a:pt x="182" y="31"/>
                    <a:pt x="175" y="28"/>
                    <a:pt x="170" y="28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19" y="41"/>
                    <a:pt x="18" y="41"/>
                    <a:pt x="17" y="41"/>
                  </a:cubicBezTo>
                  <a:cubicBezTo>
                    <a:pt x="8" y="41"/>
                    <a:pt x="0" y="33"/>
                    <a:pt x="0" y="24"/>
                  </a:cubicBezTo>
                  <a:cubicBezTo>
                    <a:pt x="0" y="15"/>
                    <a:pt x="7" y="8"/>
                    <a:pt x="16" y="7"/>
                  </a:cubicBezTo>
                  <a:cubicBezTo>
                    <a:pt x="16" y="7"/>
                    <a:pt x="16" y="7"/>
                    <a:pt x="17" y="7"/>
                  </a:cubicBezTo>
                  <a:cubicBezTo>
                    <a:pt x="164" y="0"/>
                    <a:pt x="164" y="0"/>
                    <a:pt x="164" y="0"/>
                  </a:cubicBezTo>
                  <a:cubicBezTo>
                    <a:pt x="169" y="0"/>
                    <a:pt x="175" y="2"/>
                    <a:pt x="177" y="6"/>
                  </a:cubicBezTo>
                  <a:cubicBezTo>
                    <a:pt x="178" y="10"/>
                    <a:pt x="181" y="10"/>
                    <a:pt x="182" y="6"/>
                  </a:cubicBezTo>
                  <a:cubicBezTo>
                    <a:pt x="183" y="2"/>
                    <a:pt x="189" y="0"/>
                    <a:pt x="194" y="0"/>
                  </a:cubicBezTo>
                  <a:cubicBezTo>
                    <a:pt x="208" y="0"/>
                    <a:pt x="208" y="0"/>
                    <a:pt x="208" y="0"/>
                  </a:cubicBezTo>
                  <a:cubicBezTo>
                    <a:pt x="213" y="0"/>
                    <a:pt x="219" y="2"/>
                    <a:pt x="220" y="6"/>
                  </a:cubicBezTo>
                  <a:cubicBezTo>
                    <a:pt x="221" y="10"/>
                    <a:pt x="224" y="10"/>
                    <a:pt x="225" y="6"/>
                  </a:cubicBezTo>
                  <a:cubicBezTo>
                    <a:pt x="227" y="2"/>
                    <a:pt x="233" y="0"/>
                    <a:pt x="238" y="0"/>
                  </a:cubicBezTo>
                  <a:cubicBezTo>
                    <a:pt x="385" y="7"/>
                    <a:pt x="385" y="7"/>
                    <a:pt x="385" y="7"/>
                  </a:cubicBezTo>
                  <a:cubicBezTo>
                    <a:pt x="386" y="7"/>
                    <a:pt x="386" y="7"/>
                    <a:pt x="386" y="7"/>
                  </a:cubicBezTo>
                  <a:cubicBezTo>
                    <a:pt x="395" y="8"/>
                    <a:pt x="402" y="15"/>
                    <a:pt x="402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8" name="Freeform 88">
              <a:extLst>
                <a:ext uri="{FF2B5EF4-FFF2-40B4-BE49-F238E27FC236}">
                  <a16:creationId xmlns:a16="http://schemas.microsoft.com/office/drawing/2014/main" id="{4B3D1034-A172-47FD-BB41-0875EF5575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02250" y="3733801"/>
              <a:ext cx="1587500" cy="227013"/>
            </a:xfrm>
            <a:custGeom>
              <a:avLst/>
              <a:gdLst>
                <a:gd name="T0" fmla="*/ 394 w 420"/>
                <a:gd name="T1" fmla="*/ 60 h 60"/>
                <a:gd name="T2" fmla="*/ 394 w 420"/>
                <a:gd name="T3" fmla="*/ 60 h 60"/>
                <a:gd name="T4" fmla="*/ 391 w 420"/>
                <a:gd name="T5" fmla="*/ 60 h 60"/>
                <a:gd name="T6" fmla="*/ 390 w 420"/>
                <a:gd name="T7" fmla="*/ 60 h 60"/>
                <a:gd name="T8" fmla="*/ 240 w 420"/>
                <a:gd name="T9" fmla="*/ 47 h 60"/>
                <a:gd name="T10" fmla="*/ 240 w 420"/>
                <a:gd name="T11" fmla="*/ 47 h 60"/>
                <a:gd name="T12" fmla="*/ 235 w 420"/>
                <a:gd name="T13" fmla="*/ 49 h 60"/>
                <a:gd name="T14" fmla="*/ 235 w 420"/>
                <a:gd name="T15" fmla="*/ 52 h 60"/>
                <a:gd name="T16" fmla="*/ 230 w 420"/>
                <a:gd name="T17" fmla="*/ 53 h 60"/>
                <a:gd name="T18" fmla="*/ 210 w 420"/>
                <a:gd name="T19" fmla="*/ 59 h 60"/>
                <a:gd name="T20" fmla="*/ 210 w 420"/>
                <a:gd name="T21" fmla="*/ 59 h 60"/>
                <a:gd name="T22" fmla="*/ 190 w 420"/>
                <a:gd name="T23" fmla="*/ 53 h 60"/>
                <a:gd name="T24" fmla="*/ 186 w 420"/>
                <a:gd name="T25" fmla="*/ 52 h 60"/>
                <a:gd name="T26" fmla="*/ 185 w 420"/>
                <a:gd name="T27" fmla="*/ 49 h 60"/>
                <a:gd name="T28" fmla="*/ 180 w 420"/>
                <a:gd name="T29" fmla="*/ 47 h 60"/>
                <a:gd name="T30" fmla="*/ 29 w 420"/>
                <a:gd name="T31" fmla="*/ 60 h 60"/>
                <a:gd name="T32" fmla="*/ 26 w 420"/>
                <a:gd name="T33" fmla="*/ 60 h 60"/>
                <a:gd name="T34" fmla="*/ 0 w 420"/>
                <a:gd name="T35" fmla="*/ 34 h 60"/>
                <a:gd name="T36" fmla="*/ 25 w 420"/>
                <a:gd name="T37" fmla="*/ 8 h 60"/>
                <a:gd name="T38" fmla="*/ 25 w 420"/>
                <a:gd name="T39" fmla="*/ 8 h 60"/>
                <a:gd name="T40" fmla="*/ 173 w 420"/>
                <a:gd name="T41" fmla="*/ 1 h 60"/>
                <a:gd name="T42" fmla="*/ 188 w 420"/>
                <a:gd name="T43" fmla="*/ 5 h 60"/>
                <a:gd name="T44" fmla="*/ 203 w 420"/>
                <a:gd name="T45" fmla="*/ 0 h 60"/>
                <a:gd name="T46" fmla="*/ 217 w 420"/>
                <a:gd name="T47" fmla="*/ 0 h 60"/>
                <a:gd name="T48" fmla="*/ 232 w 420"/>
                <a:gd name="T49" fmla="*/ 5 h 60"/>
                <a:gd name="T50" fmla="*/ 247 w 420"/>
                <a:gd name="T51" fmla="*/ 1 h 60"/>
                <a:gd name="T52" fmla="*/ 395 w 420"/>
                <a:gd name="T53" fmla="*/ 8 h 60"/>
                <a:gd name="T54" fmla="*/ 420 w 420"/>
                <a:gd name="T55" fmla="*/ 34 h 60"/>
                <a:gd name="T56" fmla="*/ 394 w 420"/>
                <a:gd name="T57" fmla="*/ 60 h 60"/>
                <a:gd name="T58" fmla="*/ 26 w 420"/>
                <a:gd name="T59" fmla="*/ 26 h 60"/>
                <a:gd name="T60" fmla="*/ 18 w 420"/>
                <a:gd name="T61" fmla="*/ 34 h 60"/>
                <a:gd name="T62" fmla="*/ 26 w 420"/>
                <a:gd name="T63" fmla="*/ 42 h 60"/>
                <a:gd name="T64" fmla="*/ 26 w 420"/>
                <a:gd name="T65" fmla="*/ 42 h 60"/>
                <a:gd name="T66" fmla="*/ 28 w 420"/>
                <a:gd name="T67" fmla="*/ 42 h 60"/>
                <a:gd name="T68" fmla="*/ 178 w 420"/>
                <a:gd name="T69" fmla="*/ 29 h 60"/>
                <a:gd name="T70" fmla="*/ 180 w 420"/>
                <a:gd name="T71" fmla="*/ 29 h 60"/>
                <a:gd name="T72" fmla="*/ 199 w 420"/>
                <a:gd name="T73" fmla="*/ 36 h 60"/>
                <a:gd name="T74" fmla="*/ 200 w 420"/>
                <a:gd name="T75" fmla="*/ 36 h 60"/>
                <a:gd name="T76" fmla="*/ 202 w 420"/>
                <a:gd name="T77" fmla="*/ 39 h 60"/>
                <a:gd name="T78" fmla="*/ 210 w 420"/>
                <a:gd name="T79" fmla="*/ 41 h 60"/>
                <a:gd name="T80" fmla="*/ 210 w 420"/>
                <a:gd name="T81" fmla="*/ 41 h 60"/>
                <a:gd name="T82" fmla="*/ 218 w 420"/>
                <a:gd name="T83" fmla="*/ 39 h 60"/>
                <a:gd name="T84" fmla="*/ 220 w 420"/>
                <a:gd name="T85" fmla="*/ 36 h 60"/>
                <a:gd name="T86" fmla="*/ 221 w 420"/>
                <a:gd name="T87" fmla="*/ 36 h 60"/>
                <a:gd name="T88" fmla="*/ 242 w 420"/>
                <a:gd name="T89" fmla="*/ 29 h 60"/>
                <a:gd name="T90" fmla="*/ 392 w 420"/>
                <a:gd name="T91" fmla="*/ 42 h 60"/>
                <a:gd name="T92" fmla="*/ 394 w 420"/>
                <a:gd name="T93" fmla="*/ 42 h 60"/>
                <a:gd name="T94" fmla="*/ 402 w 420"/>
                <a:gd name="T95" fmla="*/ 34 h 60"/>
                <a:gd name="T96" fmla="*/ 395 w 420"/>
                <a:gd name="T97" fmla="*/ 26 h 60"/>
                <a:gd name="T98" fmla="*/ 394 w 420"/>
                <a:gd name="T99" fmla="*/ 26 h 60"/>
                <a:gd name="T100" fmla="*/ 246 w 420"/>
                <a:gd name="T101" fmla="*/ 19 h 60"/>
                <a:gd name="T102" fmla="*/ 246 w 420"/>
                <a:gd name="T103" fmla="*/ 19 h 60"/>
                <a:gd name="T104" fmla="*/ 242 w 420"/>
                <a:gd name="T105" fmla="*/ 20 h 60"/>
                <a:gd name="T106" fmla="*/ 231 w 420"/>
                <a:gd name="T107" fmla="*/ 28 h 60"/>
                <a:gd name="T108" fmla="*/ 221 w 420"/>
                <a:gd name="T109" fmla="*/ 20 h 60"/>
                <a:gd name="T110" fmla="*/ 217 w 420"/>
                <a:gd name="T111" fmla="*/ 19 h 60"/>
                <a:gd name="T112" fmla="*/ 203 w 420"/>
                <a:gd name="T113" fmla="*/ 19 h 60"/>
                <a:gd name="T114" fmla="*/ 199 w 420"/>
                <a:gd name="T115" fmla="*/ 20 h 60"/>
                <a:gd name="T116" fmla="*/ 189 w 420"/>
                <a:gd name="T117" fmla="*/ 28 h 60"/>
                <a:gd name="T118" fmla="*/ 178 w 420"/>
                <a:gd name="T119" fmla="*/ 20 h 60"/>
                <a:gd name="T120" fmla="*/ 174 w 420"/>
                <a:gd name="T121" fmla="*/ 19 h 60"/>
                <a:gd name="T122" fmla="*/ 26 w 420"/>
                <a:gd name="T123" fmla="*/ 26 h 60"/>
                <a:gd name="T124" fmla="*/ 26 w 420"/>
                <a:gd name="T125" fmla="*/ 26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20" h="60">
                  <a:moveTo>
                    <a:pt x="394" y="60"/>
                  </a:moveTo>
                  <a:cubicBezTo>
                    <a:pt x="394" y="60"/>
                    <a:pt x="394" y="60"/>
                    <a:pt x="394" y="60"/>
                  </a:cubicBezTo>
                  <a:cubicBezTo>
                    <a:pt x="393" y="60"/>
                    <a:pt x="392" y="60"/>
                    <a:pt x="391" y="60"/>
                  </a:cubicBezTo>
                  <a:cubicBezTo>
                    <a:pt x="390" y="60"/>
                    <a:pt x="390" y="60"/>
                    <a:pt x="390" y="60"/>
                  </a:cubicBezTo>
                  <a:cubicBezTo>
                    <a:pt x="240" y="47"/>
                    <a:pt x="240" y="47"/>
                    <a:pt x="240" y="47"/>
                  </a:cubicBezTo>
                  <a:cubicBezTo>
                    <a:pt x="240" y="47"/>
                    <a:pt x="240" y="47"/>
                    <a:pt x="240" y="47"/>
                  </a:cubicBezTo>
                  <a:cubicBezTo>
                    <a:pt x="238" y="47"/>
                    <a:pt x="236" y="48"/>
                    <a:pt x="235" y="49"/>
                  </a:cubicBezTo>
                  <a:cubicBezTo>
                    <a:pt x="235" y="52"/>
                    <a:pt x="235" y="52"/>
                    <a:pt x="235" y="52"/>
                  </a:cubicBezTo>
                  <a:cubicBezTo>
                    <a:pt x="230" y="53"/>
                    <a:pt x="230" y="53"/>
                    <a:pt x="230" y="53"/>
                  </a:cubicBezTo>
                  <a:cubicBezTo>
                    <a:pt x="225" y="57"/>
                    <a:pt x="218" y="59"/>
                    <a:pt x="210" y="59"/>
                  </a:cubicBezTo>
                  <a:cubicBezTo>
                    <a:pt x="210" y="59"/>
                    <a:pt x="210" y="59"/>
                    <a:pt x="210" y="59"/>
                  </a:cubicBezTo>
                  <a:cubicBezTo>
                    <a:pt x="202" y="59"/>
                    <a:pt x="195" y="57"/>
                    <a:pt x="190" y="53"/>
                  </a:cubicBezTo>
                  <a:cubicBezTo>
                    <a:pt x="186" y="52"/>
                    <a:pt x="186" y="52"/>
                    <a:pt x="186" y="52"/>
                  </a:cubicBezTo>
                  <a:cubicBezTo>
                    <a:pt x="185" y="49"/>
                    <a:pt x="185" y="49"/>
                    <a:pt x="185" y="49"/>
                  </a:cubicBezTo>
                  <a:cubicBezTo>
                    <a:pt x="184" y="48"/>
                    <a:pt x="182" y="47"/>
                    <a:pt x="180" y="47"/>
                  </a:cubicBezTo>
                  <a:cubicBezTo>
                    <a:pt x="29" y="60"/>
                    <a:pt x="29" y="60"/>
                    <a:pt x="29" y="60"/>
                  </a:cubicBezTo>
                  <a:cubicBezTo>
                    <a:pt x="28" y="60"/>
                    <a:pt x="27" y="60"/>
                    <a:pt x="26" y="60"/>
                  </a:cubicBezTo>
                  <a:cubicBezTo>
                    <a:pt x="12" y="60"/>
                    <a:pt x="0" y="48"/>
                    <a:pt x="0" y="34"/>
                  </a:cubicBezTo>
                  <a:cubicBezTo>
                    <a:pt x="0" y="20"/>
                    <a:pt x="11" y="9"/>
                    <a:pt x="25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173" y="1"/>
                    <a:pt x="173" y="1"/>
                    <a:pt x="173" y="1"/>
                  </a:cubicBezTo>
                  <a:cubicBezTo>
                    <a:pt x="178" y="1"/>
                    <a:pt x="184" y="2"/>
                    <a:pt x="188" y="5"/>
                  </a:cubicBezTo>
                  <a:cubicBezTo>
                    <a:pt x="192" y="2"/>
                    <a:pt x="197" y="0"/>
                    <a:pt x="203" y="0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23" y="0"/>
                    <a:pt x="228" y="2"/>
                    <a:pt x="232" y="5"/>
                  </a:cubicBezTo>
                  <a:cubicBezTo>
                    <a:pt x="236" y="2"/>
                    <a:pt x="242" y="1"/>
                    <a:pt x="247" y="1"/>
                  </a:cubicBezTo>
                  <a:cubicBezTo>
                    <a:pt x="395" y="8"/>
                    <a:pt x="395" y="8"/>
                    <a:pt x="395" y="8"/>
                  </a:cubicBezTo>
                  <a:cubicBezTo>
                    <a:pt x="409" y="9"/>
                    <a:pt x="420" y="20"/>
                    <a:pt x="420" y="34"/>
                  </a:cubicBezTo>
                  <a:cubicBezTo>
                    <a:pt x="420" y="48"/>
                    <a:pt x="408" y="60"/>
                    <a:pt x="394" y="60"/>
                  </a:cubicBezTo>
                  <a:close/>
                  <a:moveTo>
                    <a:pt x="26" y="26"/>
                  </a:moveTo>
                  <a:cubicBezTo>
                    <a:pt x="21" y="26"/>
                    <a:pt x="18" y="30"/>
                    <a:pt x="18" y="34"/>
                  </a:cubicBezTo>
                  <a:cubicBezTo>
                    <a:pt x="18" y="38"/>
                    <a:pt x="22" y="42"/>
                    <a:pt x="26" y="42"/>
                  </a:cubicBezTo>
                  <a:cubicBezTo>
                    <a:pt x="26" y="42"/>
                    <a:pt x="26" y="42"/>
                    <a:pt x="26" y="42"/>
                  </a:cubicBezTo>
                  <a:cubicBezTo>
                    <a:pt x="27" y="42"/>
                    <a:pt x="28" y="42"/>
                    <a:pt x="28" y="42"/>
                  </a:cubicBezTo>
                  <a:cubicBezTo>
                    <a:pt x="178" y="29"/>
                    <a:pt x="178" y="29"/>
                    <a:pt x="178" y="29"/>
                  </a:cubicBezTo>
                  <a:cubicBezTo>
                    <a:pt x="179" y="29"/>
                    <a:pt x="179" y="29"/>
                    <a:pt x="180" y="29"/>
                  </a:cubicBezTo>
                  <a:cubicBezTo>
                    <a:pt x="187" y="29"/>
                    <a:pt x="194" y="32"/>
                    <a:pt x="199" y="36"/>
                  </a:cubicBezTo>
                  <a:cubicBezTo>
                    <a:pt x="200" y="36"/>
                    <a:pt x="200" y="36"/>
                    <a:pt x="200" y="36"/>
                  </a:cubicBezTo>
                  <a:cubicBezTo>
                    <a:pt x="202" y="39"/>
                    <a:pt x="202" y="39"/>
                    <a:pt x="202" y="39"/>
                  </a:cubicBezTo>
                  <a:cubicBezTo>
                    <a:pt x="202" y="40"/>
                    <a:pt x="205" y="41"/>
                    <a:pt x="210" y="41"/>
                  </a:cubicBezTo>
                  <a:cubicBezTo>
                    <a:pt x="210" y="41"/>
                    <a:pt x="210" y="41"/>
                    <a:pt x="210" y="41"/>
                  </a:cubicBezTo>
                  <a:cubicBezTo>
                    <a:pt x="215" y="41"/>
                    <a:pt x="218" y="40"/>
                    <a:pt x="218" y="39"/>
                  </a:cubicBezTo>
                  <a:cubicBezTo>
                    <a:pt x="220" y="36"/>
                    <a:pt x="220" y="36"/>
                    <a:pt x="220" y="36"/>
                  </a:cubicBezTo>
                  <a:cubicBezTo>
                    <a:pt x="221" y="36"/>
                    <a:pt x="221" y="36"/>
                    <a:pt x="221" y="36"/>
                  </a:cubicBezTo>
                  <a:cubicBezTo>
                    <a:pt x="227" y="32"/>
                    <a:pt x="235" y="29"/>
                    <a:pt x="242" y="29"/>
                  </a:cubicBezTo>
                  <a:cubicBezTo>
                    <a:pt x="392" y="42"/>
                    <a:pt x="392" y="42"/>
                    <a:pt x="392" y="42"/>
                  </a:cubicBezTo>
                  <a:cubicBezTo>
                    <a:pt x="392" y="42"/>
                    <a:pt x="393" y="42"/>
                    <a:pt x="394" y="42"/>
                  </a:cubicBezTo>
                  <a:cubicBezTo>
                    <a:pt x="398" y="42"/>
                    <a:pt x="402" y="38"/>
                    <a:pt x="402" y="34"/>
                  </a:cubicBezTo>
                  <a:cubicBezTo>
                    <a:pt x="402" y="30"/>
                    <a:pt x="399" y="26"/>
                    <a:pt x="395" y="26"/>
                  </a:cubicBezTo>
                  <a:cubicBezTo>
                    <a:pt x="394" y="26"/>
                    <a:pt x="394" y="26"/>
                    <a:pt x="394" y="26"/>
                  </a:cubicBezTo>
                  <a:cubicBezTo>
                    <a:pt x="246" y="19"/>
                    <a:pt x="246" y="19"/>
                    <a:pt x="246" y="19"/>
                  </a:cubicBezTo>
                  <a:cubicBezTo>
                    <a:pt x="246" y="19"/>
                    <a:pt x="246" y="19"/>
                    <a:pt x="246" y="19"/>
                  </a:cubicBezTo>
                  <a:cubicBezTo>
                    <a:pt x="244" y="19"/>
                    <a:pt x="243" y="20"/>
                    <a:pt x="242" y="20"/>
                  </a:cubicBezTo>
                  <a:cubicBezTo>
                    <a:pt x="239" y="27"/>
                    <a:pt x="234" y="28"/>
                    <a:pt x="231" y="28"/>
                  </a:cubicBezTo>
                  <a:cubicBezTo>
                    <a:pt x="227" y="28"/>
                    <a:pt x="223" y="25"/>
                    <a:pt x="221" y="20"/>
                  </a:cubicBezTo>
                  <a:cubicBezTo>
                    <a:pt x="220" y="19"/>
                    <a:pt x="219" y="19"/>
                    <a:pt x="217" y="19"/>
                  </a:cubicBezTo>
                  <a:cubicBezTo>
                    <a:pt x="203" y="19"/>
                    <a:pt x="203" y="19"/>
                    <a:pt x="203" y="19"/>
                  </a:cubicBezTo>
                  <a:cubicBezTo>
                    <a:pt x="201" y="19"/>
                    <a:pt x="200" y="19"/>
                    <a:pt x="199" y="20"/>
                  </a:cubicBezTo>
                  <a:cubicBezTo>
                    <a:pt x="197" y="25"/>
                    <a:pt x="193" y="28"/>
                    <a:pt x="189" y="28"/>
                  </a:cubicBezTo>
                  <a:cubicBezTo>
                    <a:pt x="186" y="28"/>
                    <a:pt x="181" y="27"/>
                    <a:pt x="178" y="20"/>
                  </a:cubicBezTo>
                  <a:cubicBezTo>
                    <a:pt x="177" y="20"/>
                    <a:pt x="176" y="19"/>
                    <a:pt x="174" y="19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6" y="26"/>
                    <a:pt x="26" y="26"/>
                    <a:pt x="26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9" name="Freeform 89">
              <a:extLst>
                <a:ext uri="{FF2B5EF4-FFF2-40B4-BE49-F238E27FC236}">
                  <a16:creationId xmlns:a16="http://schemas.microsoft.com/office/drawing/2014/main" id="{B158FFF0-B7BE-4A61-BED7-743AF0F41E76}"/>
                </a:ext>
              </a:extLst>
            </p:cNvPr>
            <p:cNvSpPr/>
            <p:nvPr/>
          </p:nvSpPr>
          <p:spPr bwMode="auto">
            <a:xfrm>
              <a:off x="5354638" y="3525838"/>
              <a:ext cx="669925" cy="163513"/>
            </a:xfrm>
            <a:custGeom>
              <a:avLst/>
              <a:gdLst>
                <a:gd name="T0" fmla="*/ 169 w 177"/>
                <a:gd name="T1" fmla="*/ 37 h 43"/>
                <a:gd name="T2" fmla="*/ 168 w 177"/>
                <a:gd name="T3" fmla="*/ 36 h 43"/>
                <a:gd name="T4" fmla="*/ 92 w 177"/>
                <a:gd name="T5" fmla="*/ 1 h 43"/>
                <a:gd name="T6" fmla="*/ 75 w 177"/>
                <a:gd name="T7" fmla="*/ 0 h 43"/>
                <a:gd name="T8" fmla="*/ 18 w 177"/>
                <a:gd name="T9" fmla="*/ 15 h 43"/>
                <a:gd name="T10" fmla="*/ 3 w 177"/>
                <a:gd name="T11" fmla="*/ 29 h 43"/>
                <a:gd name="T12" fmla="*/ 1 w 177"/>
                <a:gd name="T13" fmla="*/ 39 h 43"/>
                <a:gd name="T14" fmla="*/ 9 w 177"/>
                <a:gd name="T15" fmla="*/ 43 h 43"/>
                <a:gd name="T16" fmla="*/ 177 w 177"/>
                <a:gd name="T17" fmla="*/ 43 h 43"/>
                <a:gd name="T18" fmla="*/ 169 w 177"/>
                <a:gd name="T19" fmla="*/ 37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7" h="43">
                  <a:moveTo>
                    <a:pt x="169" y="37"/>
                  </a:moveTo>
                  <a:cubicBezTo>
                    <a:pt x="168" y="36"/>
                    <a:pt x="168" y="36"/>
                    <a:pt x="168" y="36"/>
                  </a:cubicBezTo>
                  <a:cubicBezTo>
                    <a:pt x="141" y="16"/>
                    <a:pt x="115" y="5"/>
                    <a:pt x="92" y="1"/>
                  </a:cubicBezTo>
                  <a:cubicBezTo>
                    <a:pt x="87" y="1"/>
                    <a:pt x="81" y="0"/>
                    <a:pt x="75" y="0"/>
                  </a:cubicBezTo>
                  <a:cubicBezTo>
                    <a:pt x="40" y="0"/>
                    <a:pt x="18" y="15"/>
                    <a:pt x="18" y="15"/>
                  </a:cubicBezTo>
                  <a:cubicBezTo>
                    <a:pt x="16" y="16"/>
                    <a:pt x="6" y="23"/>
                    <a:pt x="3" y="29"/>
                  </a:cubicBezTo>
                  <a:cubicBezTo>
                    <a:pt x="1" y="33"/>
                    <a:pt x="0" y="36"/>
                    <a:pt x="1" y="39"/>
                  </a:cubicBezTo>
                  <a:cubicBezTo>
                    <a:pt x="3" y="42"/>
                    <a:pt x="5" y="43"/>
                    <a:pt x="9" y="43"/>
                  </a:cubicBezTo>
                  <a:cubicBezTo>
                    <a:pt x="177" y="43"/>
                    <a:pt x="177" y="43"/>
                    <a:pt x="177" y="43"/>
                  </a:cubicBezTo>
                  <a:cubicBezTo>
                    <a:pt x="174" y="40"/>
                    <a:pt x="170" y="37"/>
                    <a:pt x="169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10" name="Freeform 90">
              <a:extLst>
                <a:ext uri="{FF2B5EF4-FFF2-40B4-BE49-F238E27FC236}">
                  <a16:creationId xmlns:a16="http://schemas.microsoft.com/office/drawing/2014/main" id="{03AE4986-48C0-402A-9374-5000E238EE61}"/>
                </a:ext>
              </a:extLst>
            </p:cNvPr>
            <p:cNvSpPr/>
            <p:nvPr/>
          </p:nvSpPr>
          <p:spPr bwMode="auto">
            <a:xfrm>
              <a:off x="6175375" y="3063876"/>
              <a:ext cx="654050" cy="571500"/>
            </a:xfrm>
            <a:custGeom>
              <a:avLst/>
              <a:gdLst>
                <a:gd name="T0" fmla="*/ 171 w 173"/>
                <a:gd name="T1" fmla="*/ 114 h 151"/>
                <a:gd name="T2" fmla="*/ 157 w 173"/>
                <a:gd name="T3" fmla="*/ 87 h 151"/>
                <a:gd name="T4" fmla="*/ 157 w 173"/>
                <a:gd name="T5" fmla="*/ 86 h 151"/>
                <a:gd name="T6" fmla="*/ 123 w 173"/>
                <a:gd name="T7" fmla="*/ 21 h 151"/>
                <a:gd name="T8" fmla="*/ 116 w 173"/>
                <a:gd name="T9" fmla="*/ 8 h 151"/>
                <a:gd name="T10" fmla="*/ 115 w 173"/>
                <a:gd name="T11" fmla="*/ 7 h 151"/>
                <a:gd name="T12" fmla="*/ 87 w 173"/>
                <a:gd name="T13" fmla="*/ 0 h 151"/>
                <a:gd name="T14" fmla="*/ 101 w 173"/>
                <a:gd name="T15" fmla="*/ 24 h 151"/>
                <a:gd name="T16" fmla="*/ 103 w 173"/>
                <a:gd name="T17" fmla="*/ 45 h 151"/>
                <a:gd name="T18" fmla="*/ 88 w 173"/>
                <a:gd name="T19" fmla="*/ 59 h 151"/>
                <a:gd name="T20" fmla="*/ 38 w 173"/>
                <a:gd name="T21" fmla="*/ 87 h 151"/>
                <a:gd name="T22" fmla="*/ 1 w 173"/>
                <a:gd name="T23" fmla="*/ 149 h 151"/>
                <a:gd name="T24" fmla="*/ 0 w 173"/>
                <a:gd name="T25" fmla="*/ 151 h 151"/>
                <a:gd name="T26" fmla="*/ 1 w 173"/>
                <a:gd name="T27" fmla="*/ 151 h 151"/>
                <a:gd name="T28" fmla="*/ 9 w 173"/>
                <a:gd name="T29" fmla="*/ 146 h 151"/>
                <a:gd name="T30" fmla="*/ 86 w 173"/>
                <a:gd name="T31" fmla="*/ 112 h 151"/>
                <a:gd name="T32" fmla="*/ 113 w 173"/>
                <a:gd name="T33" fmla="*/ 109 h 151"/>
                <a:gd name="T34" fmla="*/ 165 w 173"/>
                <a:gd name="T35" fmla="*/ 120 h 151"/>
                <a:gd name="T36" fmla="*/ 169 w 173"/>
                <a:gd name="T37" fmla="*/ 121 h 151"/>
                <a:gd name="T38" fmla="*/ 172 w 173"/>
                <a:gd name="T39" fmla="*/ 120 h 151"/>
                <a:gd name="T40" fmla="*/ 171 w 173"/>
                <a:gd name="T41" fmla="*/ 114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73" h="151">
                  <a:moveTo>
                    <a:pt x="171" y="114"/>
                  </a:moveTo>
                  <a:cubicBezTo>
                    <a:pt x="157" y="87"/>
                    <a:pt x="157" y="87"/>
                    <a:pt x="157" y="87"/>
                  </a:cubicBezTo>
                  <a:cubicBezTo>
                    <a:pt x="157" y="86"/>
                    <a:pt x="157" y="86"/>
                    <a:pt x="157" y="86"/>
                  </a:cubicBezTo>
                  <a:cubicBezTo>
                    <a:pt x="123" y="21"/>
                    <a:pt x="123" y="21"/>
                    <a:pt x="123" y="21"/>
                  </a:cubicBezTo>
                  <a:cubicBezTo>
                    <a:pt x="120" y="17"/>
                    <a:pt x="117" y="11"/>
                    <a:pt x="116" y="8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5" y="7"/>
                    <a:pt x="101" y="0"/>
                    <a:pt x="87" y="0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5" y="31"/>
                    <a:pt x="105" y="38"/>
                    <a:pt x="103" y="45"/>
                  </a:cubicBezTo>
                  <a:cubicBezTo>
                    <a:pt x="100" y="51"/>
                    <a:pt x="95" y="56"/>
                    <a:pt x="88" y="59"/>
                  </a:cubicBezTo>
                  <a:cubicBezTo>
                    <a:pt x="85" y="60"/>
                    <a:pt x="56" y="71"/>
                    <a:pt x="38" y="87"/>
                  </a:cubicBezTo>
                  <a:cubicBezTo>
                    <a:pt x="19" y="105"/>
                    <a:pt x="8" y="123"/>
                    <a:pt x="1" y="149"/>
                  </a:cubicBezTo>
                  <a:cubicBezTo>
                    <a:pt x="0" y="151"/>
                    <a:pt x="0" y="151"/>
                    <a:pt x="0" y="151"/>
                  </a:cubicBezTo>
                  <a:cubicBezTo>
                    <a:pt x="0" y="151"/>
                    <a:pt x="1" y="151"/>
                    <a:pt x="1" y="151"/>
                  </a:cubicBezTo>
                  <a:cubicBezTo>
                    <a:pt x="3" y="149"/>
                    <a:pt x="6" y="147"/>
                    <a:pt x="9" y="146"/>
                  </a:cubicBezTo>
                  <a:cubicBezTo>
                    <a:pt x="9" y="146"/>
                    <a:pt x="42" y="125"/>
                    <a:pt x="86" y="112"/>
                  </a:cubicBezTo>
                  <a:cubicBezTo>
                    <a:pt x="95" y="110"/>
                    <a:pt x="104" y="109"/>
                    <a:pt x="113" y="109"/>
                  </a:cubicBezTo>
                  <a:cubicBezTo>
                    <a:pt x="141" y="109"/>
                    <a:pt x="165" y="120"/>
                    <a:pt x="165" y="120"/>
                  </a:cubicBezTo>
                  <a:cubicBezTo>
                    <a:pt x="167" y="121"/>
                    <a:pt x="168" y="121"/>
                    <a:pt x="169" y="121"/>
                  </a:cubicBezTo>
                  <a:cubicBezTo>
                    <a:pt x="171" y="121"/>
                    <a:pt x="172" y="120"/>
                    <a:pt x="172" y="120"/>
                  </a:cubicBezTo>
                  <a:cubicBezTo>
                    <a:pt x="173" y="118"/>
                    <a:pt x="172" y="116"/>
                    <a:pt x="171" y="1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/>
            </a:p>
          </p:txBody>
        </p:sp>
      </p:grpSp>
      <p:sp>
        <p:nvSpPr>
          <p:cNvPr id="28678" name="文本框 11">
            <a:extLst>
              <a:ext uri="{FF2B5EF4-FFF2-40B4-BE49-F238E27FC236}">
                <a16:creationId xmlns:a16="http://schemas.microsoft.com/office/drawing/2014/main" id="{2D74EA7C-AE82-4A7C-BE5B-6A6D0FDA28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38313" y="552450"/>
            <a:ext cx="4690387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ja-JP" sz="3600" dirty="0">
                <a:solidFill>
                  <a:schemeClr val="bg1"/>
                </a:solidFill>
              </a:rPr>
              <a:t>Vizier </a:t>
            </a:r>
            <a:r>
              <a:rPr lang="ja-JP" altLang="en-US" sz="3600">
                <a:solidFill>
                  <a:schemeClr val="bg1"/>
                </a:solidFill>
              </a:rPr>
              <a:t>系统的设计目标</a:t>
            </a:r>
            <a:endParaRPr lang="zh-CN" altLang="en-US" sz="3600" dirty="0">
              <a:solidFill>
                <a:schemeClr val="bg1"/>
              </a:solidFill>
            </a:endParaRPr>
          </a:p>
        </p:txBody>
      </p:sp>
      <p:pic>
        <p:nvPicPr>
          <p:cNvPr id="28679" name="图片 12">
            <a:extLst>
              <a:ext uri="{FF2B5EF4-FFF2-40B4-BE49-F238E27FC236}">
                <a16:creationId xmlns:a16="http://schemas.microsoft.com/office/drawing/2014/main" id="{EA21A789-CAFE-4DCE-9356-4BD8695A86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6188" y="5200650"/>
            <a:ext cx="5865812" cy="165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文本框 44">
            <a:extLst>
              <a:ext uri="{FF2B5EF4-FFF2-40B4-BE49-F238E27FC236}">
                <a16:creationId xmlns:a16="http://schemas.microsoft.com/office/drawing/2014/main" id="{76977715-A95E-3645-9826-AB95DFD1C9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4387" y="2187646"/>
            <a:ext cx="6910102" cy="30130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marL="342900" indent="-342900" algn="just" eaLnBrk="1" hangingPunct="1">
              <a:lnSpc>
                <a:spcPct val="120000"/>
              </a:lnSpc>
              <a:spcBef>
                <a:spcPct val="0"/>
              </a:spcBef>
            </a:pPr>
            <a:r>
              <a:rPr lang="en-US" sz="2000" dirty="0">
                <a:solidFill>
                  <a:srgbClr val="595959"/>
                </a:solidFill>
              </a:rPr>
              <a:t>Ease of use. Minimal user configuration and setup.</a:t>
            </a:r>
          </a:p>
          <a:p>
            <a:pPr marL="342900" indent="-342900" algn="just" eaLnBrk="1" hangingPunct="1">
              <a:lnSpc>
                <a:spcPct val="120000"/>
              </a:lnSpc>
              <a:spcBef>
                <a:spcPct val="0"/>
              </a:spcBef>
            </a:pPr>
            <a:r>
              <a:rPr lang="en-US" sz="2000" dirty="0">
                <a:solidFill>
                  <a:srgbClr val="595959"/>
                </a:solidFill>
              </a:rPr>
              <a:t>Hosts state-of-the-art black-box optimization algorithms. </a:t>
            </a:r>
          </a:p>
          <a:p>
            <a:pPr marL="342900" indent="-342900" algn="just" eaLnBrk="1" hangingPunct="1">
              <a:lnSpc>
                <a:spcPct val="120000"/>
              </a:lnSpc>
              <a:spcBef>
                <a:spcPct val="0"/>
              </a:spcBef>
            </a:pPr>
            <a:r>
              <a:rPr lang="en-US" sz="2000" dirty="0">
                <a:solidFill>
                  <a:srgbClr val="595959"/>
                </a:solidFill>
              </a:rPr>
              <a:t>High availability</a:t>
            </a:r>
          </a:p>
          <a:p>
            <a:pPr marL="342900" indent="-342900" algn="just" eaLnBrk="1" hangingPunct="1">
              <a:lnSpc>
                <a:spcPct val="120000"/>
              </a:lnSpc>
              <a:spcBef>
                <a:spcPct val="0"/>
              </a:spcBef>
            </a:pPr>
            <a:r>
              <a:rPr lang="en-US" sz="2000" dirty="0">
                <a:solidFill>
                  <a:srgbClr val="595959"/>
                </a:solidFill>
              </a:rPr>
              <a:t>Scalable to millions of trials per study, thousands of parallel trial evaluations per study, and billions of studies.</a:t>
            </a:r>
          </a:p>
          <a:p>
            <a:pPr marL="342900" indent="-342900" algn="just" eaLnBrk="1" hangingPunct="1">
              <a:lnSpc>
                <a:spcPct val="120000"/>
              </a:lnSpc>
              <a:spcBef>
                <a:spcPct val="0"/>
              </a:spcBef>
            </a:pPr>
            <a:r>
              <a:rPr lang="en-US" sz="2000" dirty="0">
                <a:solidFill>
                  <a:srgbClr val="595959"/>
                </a:solidFill>
              </a:rPr>
              <a:t>Easy to experiment with new algorithms.</a:t>
            </a:r>
          </a:p>
          <a:p>
            <a:pPr marL="342900" indent="-342900" algn="just" eaLnBrk="1" hangingPunct="1">
              <a:lnSpc>
                <a:spcPct val="120000"/>
              </a:lnSpc>
              <a:spcBef>
                <a:spcPct val="0"/>
              </a:spcBef>
            </a:pPr>
            <a:r>
              <a:rPr lang="en-US" sz="2000" dirty="0">
                <a:solidFill>
                  <a:srgbClr val="595959"/>
                </a:solidFill>
              </a:rPr>
              <a:t>Easy to change out algorithms deployed in production. </a:t>
            </a:r>
          </a:p>
        </p:txBody>
      </p:sp>
    </p:spTree>
    <p:extLst>
      <p:ext uri="{BB962C8B-B14F-4D97-AF65-F5344CB8AC3E}">
        <p14:creationId xmlns:p14="http://schemas.microsoft.com/office/powerpoint/2010/main" val="2059876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任意多边形 10">
            <a:extLst>
              <a:ext uri="{FF2B5EF4-FFF2-40B4-BE49-F238E27FC236}">
                <a16:creationId xmlns:a16="http://schemas.microsoft.com/office/drawing/2014/main" id="{F78217A7-87B9-42C8-9AA2-56639B95E51F}"/>
              </a:ext>
            </a:extLst>
          </p:cNvPr>
          <p:cNvSpPr/>
          <p:nvPr/>
        </p:nvSpPr>
        <p:spPr>
          <a:xfrm rot="5400000">
            <a:off x="3633107" y="-3175907"/>
            <a:ext cx="914400" cy="8180614"/>
          </a:xfrm>
          <a:custGeom>
            <a:avLst/>
            <a:gdLst>
              <a:gd name="connsiteX0" fmla="*/ 0 w 990604"/>
              <a:gd name="connsiteY0" fmla="*/ 5956738 h 5956738"/>
              <a:gd name="connsiteX1" fmla="*/ 0 w 990604"/>
              <a:gd name="connsiteY1" fmla="*/ 317938 h 5956738"/>
              <a:gd name="connsiteX2" fmla="*/ 6 w 990604"/>
              <a:gd name="connsiteY2" fmla="*/ 317938 h 5956738"/>
              <a:gd name="connsiteX3" fmla="*/ 495305 w 990604"/>
              <a:gd name="connsiteY3" fmla="*/ 0 h 5956738"/>
              <a:gd name="connsiteX4" fmla="*/ 990604 w 990604"/>
              <a:gd name="connsiteY4" fmla="*/ 317938 h 5956738"/>
              <a:gd name="connsiteX5" fmla="*/ 990601 w 990604"/>
              <a:gd name="connsiteY5" fmla="*/ 317938 h 5956738"/>
              <a:gd name="connsiteX6" fmla="*/ 990601 w 990604"/>
              <a:gd name="connsiteY6" fmla="*/ 5956738 h 5956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0604" h="5956738">
                <a:moveTo>
                  <a:pt x="0" y="5956738"/>
                </a:moveTo>
                <a:lnTo>
                  <a:pt x="0" y="317938"/>
                </a:lnTo>
                <a:lnTo>
                  <a:pt x="6" y="317938"/>
                </a:lnTo>
                <a:lnTo>
                  <a:pt x="495305" y="0"/>
                </a:lnTo>
                <a:lnTo>
                  <a:pt x="990604" y="317938"/>
                </a:lnTo>
                <a:lnTo>
                  <a:pt x="990601" y="317938"/>
                </a:lnTo>
                <a:lnTo>
                  <a:pt x="990601" y="5956738"/>
                </a:lnTo>
                <a:close/>
              </a:path>
            </a:pathLst>
          </a:custGeom>
          <a:solidFill>
            <a:srgbClr val="4B64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zh-CN" altLang="en-US" noProof="1"/>
          </a:p>
        </p:txBody>
      </p:sp>
      <p:sp>
        <p:nvSpPr>
          <p:cNvPr id="2" name="椭圆 1">
            <a:extLst>
              <a:ext uri="{FF2B5EF4-FFF2-40B4-BE49-F238E27FC236}">
                <a16:creationId xmlns:a16="http://schemas.microsoft.com/office/drawing/2014/main" id="{989F1B2B-D069-4E1D-ABB9-F2C6C8EF9ED8}"/>
              </a:ext>
            </a:extLst>
          </p:cNvPr>
          <p:cNvSpPr/>
          <p:nvPr/>
        </p:nvSpPr>
        <p:spPr>
          <a:xfrm>
            <a:off x="323850" y="247650"/>
            <a:ext cx="1333500" cy="1333500"/>
          </a:xfrm>
          <a:prstGeom prst="ellipse">
            <a:avLst/>
          </a:prstGeom>
          <a:solidFill>
            <a:schemeClr val="bg1"/>
          </a:solidFill>
          <a:ln w="38100">
            <a:solidFill>
              <a:srgbClr val="4B64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zh-CN" altLang="en-US" noProof="1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EB01D4AC-4383-4216-A68F-045301757739}"/>
              </a:ext>
            </a:extLst>
          </p:cNvPr>
          <p:cNvGrpSpPr/>
          <p:nvPr/>
        </p:nvGrpSpPr>
        <p:grpSpPr>
          <a:xfrm>
            <a:off x="475624" y="571426"/>
            <a:ext cx="1029952" cy="685949"/>
            <a:chOff x="5302250" y="2903538"/>
            <a:chExt cx="1587500" cy="1057276"/>
          </a:xfrm>
          <a:solidFill>
            <a:srgbClr val="4B649F"/>
          </a:solidFill>
        </p:grpSpPr>
        <p:sp>
          <p:nvSpPr>
            <p:cNvPr id="4" name="Freeform 84">
              <a:extLst>
                <a:ext uri="{FF2B5EF4-FFF2-40B4-BE49-F238E27FC236}">
                  <a16:creationId xmlns:a16="http://schemas.microsoft.com/office/drawing/2014/main" id="{31146644-E136-4958-B5BF-A9B632D430C5}"/>
                </a:ext>
              </a:extLst>
            </p:cNvPr>
            <p:cNvSpPr/>
            <p:nvPr/>
          </p:nvSpPr>
          <p:spPr bwMode="auto">
            <a:xfrm>
              <a:off x="5362575" y="3040063"/>
              <a:ext cx="706438" cy="614363"/>
            </a:xfrm>
            <a:custGeom>
              <a:avLst/>
              <a:gdLst>
                <a:gd name="T0" fmla="*/ 181 w 187"/>
                <a:gd name="T1" fmla="*/ 49 h 162"/>
                <a:gd name="T2" fmla="*/ 187 w 187"/>
                <a:gd name="T3" fmla="*/ 66 h 162"/>
                <a:gd name="T4" fmla="*/ 187 w 187"/>
                <a:gd name="T5" fmla="*/ 162 h 162"/>
                <a:gd name="T6" fmla="*/ 176 w 187"/>
                <a:gd name="T7" fmla="*/ 153 h 162"/>
                <a:gd name="T8" fmla="*/ 92 w 187"/>
                <a:gd name="T9" fmla="*/ 115 h 162"/>
                <a:gd name="T10" fmla="*/ 73 w 187"/>
                <a:gd name="T11" fmla="*/ 114 h 162"/>
                <a:gd name="T12" fmla="*/ 8 w 187"/>
                <a:gd name="T13" fmla="*/ 131 h 162"/>
                <a:gd name="T14" fmla="*/ 1 w 187"/>
                <a:gd name="T15" fmla="*/ 131 h 162"/>
                <a:gd name="T16" fmla="*/ 2 w 187"/>
                <a:gd name="T17" fmla="*/ 126 h 162"/>
                <a:gd name="T18" fmla="*/ 26 w 187"/>
                <a:gd name="T19" fmla="*/ 70 h 162"/>
                <a:gd name="T20" fmla="*/ 48 w 187"/>
                <a:gd name="T21" fmla="*/ 20 h 162"/>
                <a:gd name="T22" fmla="*/ 53 w 187"/>
                <a:gd name="T23" fmla="*/ 13 h 162"/>
                <a:gd name="T24" fmla="*/ 62 w 187"/>
                <a:gd name="T25" fmla="*/ 9 h 162"/>
                <a:gd name="T26" fmla="*/ 130 w 187"/>
                <a:gd name="T27" fmla="*/ 11 h 162"/>
                <a:gd name="T28" fmla="*/ 181 w 187"/>
                <a:gd name="T29" fmla="*/ 49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7" h="162">
                  <a:moveTo>
                    <a:pt x="181" y="49"/>
                  </a:moveTo>
                  <a:cubicBezTo>
                    <a:pt x="184" y="54"/>
                    <a:pt x="187" y="60"/>
                    <a:pt x="187" y="66"/>
                  </a:cubicBezTo>
                  <a:cubicBezTo>
                    <a:pt x="187" y="162"/>
                    <a:pt x="187" y="162"/>
                    <a:pt x="187" y="162"/>
                  </a:cubicBezTo>
                  <a:cubicBezTo>
                    <a:pt x="187" y="162"/>
                    <a:pt x="178" y="154"/>
                    <a:pt x="176" y="153"/>
                  </a:cubicBezTo>
                  <a:cubicBezTo>
                    <a:pt x="168" y="148"/>
                    <a:pt x="133" y="120"/>
                    <a:pt x="92" y="115"/>
                  </a:cubicBezTo>
                  <a:cubicBezTo>
                    <a:pt x="86" y="114"/>
                    <a:pt x="79" y="114"/>
                    <a:pt x="73" y="114"/>
                  </a:cubicBezTo>
                  <a:cubicBezTo>
                    <a:pt x="32" y="114"/>
                    <a:pt x="8" y="131"/>
                    <a:pt x="8" y="131"/>
                  </a:cubicBezTo>
                  <a:cubicBezTo>
                    <a:pt x="5" y="133"/>
                    <a:pt x="2" y="133"/>
                    <a:pt x="1" y="131"/>
                  </a:cubicBezTo>
                  <a:cubicBezTo>
                    <a:pt x="0" y="130"/>
                    <a:pt x="1" y="128"/>
                    <a:pt x="2" y="126"/>
                  </a:cubicBezTo>
                  <a:cubicBezTo>
                    <a:pt x="26" y="70"/>
                    <a:pt x="26" y="70"/>
                    <a:pt x="26" y="70"/>
                  </a:cubicBezTo>
                  <a:cubicBezTo>
                    <a:pt x="48" y="20"/>
                    <a:pt x="48" y="20"/>
                    <a:pt x="48" y="20"/>
                  </a:cubicBezTo>
                  <a:cubicBezTo>
                    <a:pt x="49" y="18"/>
                    <a:pt x="51" y="15"/>
                    <a:pt x="53" y="13"/>
                  </a:cubicBezTo>
                  <a:cubicBezTo>
                    <a:pt x="55" y="11"/>
                    <a:pt x="59" y="10"/>
                    <a:pt x="62" y="9"/>
                  </a:cubicBezTo>
                  <a:cubicBezTo>
                    <a:pt x="65" y="9"/>
                    <a:pt x="98" y="0"/>
                    <a:pt x="130" y="11"/>
                  </a:cubicBezTo>
                  <a:cubicBezTo>
                    <a:pt x="163" y="22"/>
                    <a:pt x="179" y="45"/>
                    <a:pt x="181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5" name="Freeform 85">
              <a:extLst>
                <a:ext uri="{FF2B5EF4-FFF2-40B4-BE49-F238E27FC236}">
                  <a16:creationId xmlns:a16="http://schemas.microsoft.com/office/drawing/2014/main" id="{15DA8FD2-48AA-4963-8E7E-85AB57E553CB}"/>
                </a:ext>
              </a:extLst>
            </p:cNvPr>
            <p:cNvSpPr/>
            <p:nvPr/>
          </p:nvSpPr>
          <p:spPr bwMode="auto">
            <a:xfrm>
              <a:off x="6115050" y="2903538"/>
              <a:ext cx="400050" cy="747713"/>
            </a:xfrm>
            <a:custGeom>
              <a:avLst/>
              <a:gdLst>
                <a:gd name="T0" fmla="*/ 44 w 106"/>
                <a:gd name="T1" fmla="*/ 119 h 197"/>
                <a:gd name="T2" fmla="*/ 3 w 106"/>
                <a:gd name="T3" fmla="*/ 187 h 197"/>
                <a:gd name="T4" fmla="*/ 0 w 106"/>
                <a:gd name="T5" fmla="*/ 197 h 197"/>
                <a:gd name="T6" fmla="*/ 0 w 106"/>
                <a:gd name="T7" fmla="*/ 83 h 197"/>
                <a:gd name="T8" fmla="*/ 1 w 106"/>
                <a:gd name="T9" fmla="*/ 64 h 197"/>
                <a:gd name="T10" fmla="*/ 16 w 106"/>
                <a:gd name="T11" fmla="*/ 29 h 197"/>
                <a:gd name="T12" fmla="*/ 49 w 106"/>
                <a:gd name="T13" fmla="*/ 1 h 197"/>
                <a:gd name="T14" fmla="*/ 54 w 106"/>
                <a:gd name="T15" fmla="*/ 0 h 197"/>
                <a:gd name="T16" fmla="*/ 64 w 106"/>
                <a:gd name="T17" fmla="*/ 6 h 197"/>
                <a:gd name="T18" fmla="*/ 85 w 106"/>
                <a:gd name="T19" fmla="*/ 42 h 197"/>
                <a:gd name="T20" fmla="*/ 86 w 106"/>
                <a:gd name="T21" fmla="*/ 42 h 197"/>
                <a:gd name="T22" fmla="*/ 104 w 106"/>
                <a:gd name="T23" fmla="*/ 74 h 197"/>
                <a:gd name="T24" fmla="*/ 105 w 106"/>
                <a:gd name="T25" fmla="*/ 82 h 197"/>
                <a:gd name="T26" fmla="*/ 99 w 106"/>
                <a:gd name="T27" fmla="*/ 87 h 197"/>
                <a:gd name="T28" fmla="*/ 44 w 106"/>
                <a:gd name="T29" fmla="*/ 119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6" h="197">
                  <a:moveTo>
                    <a:pt x="44" y="119"/>
                  </a:moveTo>
                  <a:cubicBezTo>
                    <a:pt x="25" y="137"/>
                    <a:pt x="12" y="156"/>
                    <a:pt x="3" y="187"/>
                  </a:cubicBezTo>
                  <a:cubicBezTo>
                    <a:pt x="0" y="197"/>
                    <a:pt x="0" y="197"/>
                    <a:pt x="0" y="197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77"/>
                    <a:pt x="0" y="69"/>
                    <a:pt x="1" y="64"/>
                  </a:cubicBezTo>
                  <a:cubicBezTo>
                    <a:pt x="1" y="63"/>
                    <a:pt x="3" y="47"/>
                    <a:pt x="16" y="29"/>
                  </a:cubicBezTo>
                  <a:cubicBezTo>
                    <a:pt x="30" y="11"/>
                    <a:pt x="48" y="1"/>
                    <a:pt x="49" y="1"/>
                  </a:cubicBezTo>
                  <a:cubicBezTo>
                    <a:pt x="51" y="0"/>
                    <a:pt x="52" y="0"/>
                    <a:pt x="54" y="0"/>
                  </a:cubicBezTo>
                  <a:cubicBezTo>
                    <a:pt x="58" y="0"/>
                    <a:pt x="62" y="2"/>
                    <a:pt x="64" y="6"/>
                  </a:cubicBezTo>
                  <a:cubicBezTo>
                    <a:pt x="85" y="42"/>
                    <a:pt x="85" y="42"/>
                    <a:pt x="85" y="42"/>
                  </a:cubicBezTo>
                  <a:cubicBezTo>
                    <a:pt x="86" y="42"/>
                    <a:pt x="86" y="42"/>
                    <a:pt x="86" y="42"/>
                  </a:cubicBezTo>
                  <a:cubicBezTo>
                    <a:pt x="104" y="74"/>
                    <a:pt x="104" y="74"/>
                    <a:pt x="104" y="74"/>
                  </a:cubicBezTo>
                  <a:cubicBezTo>
                    <a:pt x="106" y="76"/>
                    <a:pt x="106" y="79"/>
                    <a:pt x="105" y="82"/>
                  </a:cubicBezTo>
                  <a:cubicBezTo>
                    <a:pt x="104" y="84"/>
                    <a:pt x="102" y="86"/>
                    <a:pt x="99" y="87"/>
                  </a:cubicBezTo>
                  <a:cubicBezTo>
                    <a:pt x="99" y="87"/>
                    <a:pt x="66" y="99"/>
                    <a:pt x="44" y="1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6" name="Freeform 86">
              <a:extLst>
                <a:ext uri="{FF2B5EF4-FFF2-40B4-BE49-F238E27FC236}">
                  <a16:creationId xmlns:a16="http://schemas.microsoft.com/office/drawing/2014/main" id="{D734BADA-8DF3-43AB-AF1D-D1882A0044FC}"/>
                </a:ext>
              </a:extLst>
            </p:cNvPr>
            <p:cNvSpPr/>
            <p:nvPr/>
          </p:nvSpPr>
          <p:spPr bwMode="auto">
            <a:xfrm>
              <a:off x="6194425" y="3529013"/>
              <a:ext cx="642938" cy="160338"/>
            </a:xfrm>
            <a:custGeom>
              <a:avLst/>
              <a:gdLst>
                <a:gd name="T0" fmla="*/ 155 w 170"/>
                <a:gd name="T1" fmla="*/ 11 h 42"/>
                <a:gd name="T2" fmla="*/ 154 w 170"/>
                <a:gd name="T3" fmla="*/ 10 h 42"/>
                <a:gd name="T4" fmla="*/ 153 w 170"/>
                <a:gd name="T5" fmla="*/ 10 h 42"/>
                <a:gd name="T6" fmla="*/ 108 w 170"/>
                <a:gd name="T7" fmla="*/ 0 h 42"/>
                <a:gd name="T8" fmla="*/ 85 w 170"/>
                <a:gd name="T9" fmla="*/ 3 h 42"/>
                <a:gd name="T10" fmla="*/ 11 w 170"/>
                <a:gd name="T11" fmla="*/ 35 h 42"/>
                <a:gd name="T12" fmla="*/ 11 w 170"/>
                <a:gd name="T13" fmla="*/ 36 h 42"/>
                <a:gd name="T14" fmla="*/ 7 w 170"/>
                <a:gd name="T15" fmla="*/ 38 h 42"/>
                <a:gd name="T16" fmla="*/ 3 w 170"/>
                <a:gd name="T17" fmla="*/ 40 h 42"/>
                <a:gd name="T18" fmla="*/ 1 w 170"/>
                <a:gd name="T19" fmla="*/ 42 h 42"/>
                <a:gd name="T20" fmla="*/ 0 w 170"/>
                <a:gd name="T21" fmla="*/ 42 h 42"/>
                <a:gd name="T22" fmla="*/ 161 w 170"/>
                <a:gd name="T23" fmla="*/ 42 h 42"/>
                <a:gd name="T24" fmla="*/ 169 w 170"/>
                <a:gd name="T25" fmla="*/ 38 h 42"/>
                <a:gd name="T26" fmla="*/ 167 w 170"/>
                <a:gd name="T27" fmla="*/ 28 h 42"/>
                <a:gd name="T28" fmla="*/ 155 w 170"/>
                <a:gd name="T29" fmla="*/ 11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70" h="42">
                  <a:moveTo>
                    <a:pt x="155" y="11"/>
                  </a:moveTo>
                  <a:cubicBezTo>
                    <a:pt x="155" y="11"/>
                    <a:pt x="154" y="10"/>
                    <a:pt x="154" y="10"/>
                  </a:cubicBezTo>
                  <a:cubicBezTo>
                    <a:pt x="153" y="10"/>
                    <a:pt x="153" y="10"/>
                    <a:pt x="153" y="10"/>
                  </a:cubicBezTo>
                  <a:cubicBezTo>
                    <a:pt x="152" y="9"/>
                    <a:pt x="132" y="0"/>
                    <a:pt x="108" y="0"/>
                  </a:cubicBezTo>
                  <a:cubicBezTo>
                    <a:pt x="100" y="0"/>
                    <a:pt x="92" y="1"/>
                    <a:pt x="85" y="3"/>
                  </a:cubicBezTo>
                  <a:cubicBezTo>
                    <a:pt x="46" y="15"/>
                    <a:pt x="15" y="33"/>
                    <a:pt x="11" y="35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10" y="36"/>
                    <a:pt x="9" y="37"/>
                    <a:pt x="7" y="38"/>
                  </a:cubicBezTo>
                  <a:cubicBezTo>
                    <a:pt x="6" y="39"/>
                    <a:pt x="4" y="40"/>
                    <a:pt x="3" y="40"/>
                  </a:cubicBezTo>
                  <a:cubicBezTo>
                    <a:pt x="2" y="41"/>
                    <a:pt x="2" y="41"/>
                    <a:pt x="1" y="42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161" y="42"/>
                    <a:pt x="161" y="42"/>
                    <a:pt x="161" y="42"/>
                  </a:cubicBezTo>
                  <a:cubicBezTo>
                    <a:pt x="165" y="42"/>
                    <a:pt x="167" y="41"/>
                    <a:pt x="169" y="38"/>
                  </a:cubicBezTo>
                  <a:cubicBezTo>
                    <a:pt x="170" y="35"/>
                    <a:pt x="169" y="32"/>
                    <a:pt x="167" y="28"/>
                  </a:cubicBezTo>
                  <a:cubicBezTo>
                    <a:pt x="167" y="28"/>
                    <a:pt x="162" y="20"/>
                    <a:pt x="155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7" name="Freeform 87">
              <a:extLst>
                <a:ext uri="{FF2B5EF4-FFF2-40B4-BE49-F238E27FC236}">
                  <a16:creationId xmlns:a16="http://schemas.microsoft.com/office/drawing/2014/main" id="{8C32EF48-F3AF-4683-9EBA-C2E0FA0202B0}"/>
                </a:ext>
              </a:extLst>
            </p:cNvPr>
            <p:cNvSpPr/>
            <p:nvPr/>
          </p:nvSpPr>
          <p:spPr bwMode="auto">
            <a:xfrm>
              <a:off x="5335588" y="3771901"/>
              <a:ext cx="1520825" cy="155575"/>
            </a:xfrm>
            <a:custGeom>
              <a:avLst/>
              <a:gdLst>
                <a:gd name="T0" fmla="*/ 402 w 402"/>
                <a:gd name="T1" fmla="*/ 24 h 41"/>
                <a:gd name="T2" fmla="*/ 385 w 402"/>
                <a:gd name="T3" fmla="*/ 41 h 41"/>
                <a:gd name="T4" fmla="*/ 382 w 402"/>
                <a:gd name="T5" fmla="*/ 41 h 41"/>
                <a:gd name="T6" fmla="*/ 232 w 402"/>
                <a:gd name="T7" fmla="*/ 28 h 41"/>
                <a:gd name="T8" fmla="*/ 217 w 402"/>
                <a:gd name="T9" fmla="*/ 34 h 41"/>
                <a:gd name="T10" fmla="*/ 216 w 402"/>
                <a:gd name="T11" fmla="*/ 35 h 41"/>
                <a:gd name="T12" fmla="*/ 201 w 402"/>
                <a:gd name="T13" fmla="*/ 40 h 41"/>
                <a:gd name="T14" fmla="*/ 201 w 402"/>
                <a:gd name="T15" fmla="*/ 40 h 41"/>
                <a:gd name="T16" fmla="*/ 186 w 402"/>
                <a:gd name="T17" fmla="*/ 35 h 41"/>
                <a:gd name="T18" fmla="*/ 185 w 402"/>
                <a:gd name="T19" fmla="*/ 34 h 41"/>
                <a:gd name="T20" fmla="*/ 170 w 402"/>
                <a:gd name="T21" fmla="*/ 28 h 41"/>
                <a:gd name="T22" fmla="*/ 20 w 402"/>
                <a:gd name="T23" fmla="*/ 41 h 41"/>
                <a:gd name="T24" fmla="*/ 17 w 402"/>
                <a:gd name="T25" fmla="*/ 41 h 41"/>
                <a:gd name="T26" fmla="*/ 0 w 402"/>
                <a:gd name="T27" fmla="*/ 24 h 41"/>
                <a:gd name="T28" fmla="*/ 16 w 402"/>
                <a:gd name="T29" fmla="*/ 7 h 41"/>
                <a:gd name="T30" fmla="*/ 17 w 402"/>
                <a:gd name="T31" fmla="*/ 7 h 41"/>
                <a:gd name="T32" fmla="*/ 164 w 402"/>
                <a:gd name="T33" fmla="*/ 0 h 41"/>
                <a:gd name="T34" fmla="*/ 177 w 402"/>
                <a:gd name="T35" fmla="*/ 6 h 41"/>
                <a:gd name="T36" fmla="*/ 182 w 402"/>
                <a:gd name="T37" fmla="*/ 6 h 41"/>
                <a:gd name="T38" fmla="*/ 194 w 402"/>
                <a:gd name="T39" fmla="*/ 0 h 41"/>
                <a:gd name="T40" fmla="*/ 208 w 402"/>
                <a:gd name="T41" fmla="*/ 0 h 41"/>
                <a:gd name="T42" fmla="*/ 220 w 402"/>
                <a:gd name="T43" fmla="*/ 6 h 41"/>
                <a:gd name="T44" fmla="*/ 225 w 402"/>
                <a:gd name="T45" fmla="*/ 6 h 41"/>
                <a:gd name="T46" fmla="*/ 238 w 402"/>
                <a:gd name="T47" fmla="*/ 0 h 41"/>
                <a:gd name="T48" fmla="*/ 385 w 402"/>
                <a:gd name="T49" fmla="*/ 7 h 41"/>
                <a:gd name="T50" fmla="*/ 386 w 402"/>
                <a:gd name="T51" fmla="*/ 7 h 41"/>
                <a:gd name="T52" fmla="*/ 402 w 402"/>
                <a:gd name="T53" fmla="*/ 2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02" h="41">
                  <a:moveTo>
                    <a:pt x="402" y="24"/>
                  </a:moveTo>
                  <a:cubicBezTo>
                    <a:pt x="402" y="33"/>
                    <a:pt x="394" y="41"/>
                    <a:pt x="385" y="41"/>
                  </a:cubicBezTo>
                  <a:cubicBezTo>
                    <a:pt x="384" y="41"/>
                    <a:pt x="383" y="41"/>
                    <a:pt x="382" y="41"/>
                  </a:cubicBezTo>
                  <a:cubicBezTo>
                    <a:pt x="232" y="28"/>
                    <a:pt x="232" y="28"/>
                    <a:pt x="232" y="28"/>
                  </a:cubicBezTo>
                  <a:cubicBezTo>
                    <a:pt x="227" y="28"/>
                    <a:pt x="220" y="31"/>
                    <a:pt x="217" y="34"/>
                  </a:cubicBezTo>
                  <a:cubicBezTo>
                    <a:pt x="217" y="34"/>
                    <a:pt x="217" y="34"/>
                    <a:pt x="216" y="35"/>
                  </a:cubicBezTo>
                  <a:cubicBezTo>
                    <a:pt x="214" y="38"/>
                    <a:pt x="208" y="40"/>
                    <a:pt x="201" y="40"/>
                  </a:cubicBezTo>
                  <a:cubicBezTo>
                    <a:pt x="201" y="40"/>
                    <a:pt x="201" y="40"/>
                    <a:pt x="201" y="40"/>
                  </a:cubicBezTo>
                  <a:cubicBezTo>
                    <a:pt x="194" y="40"/>
                    <a:pt x="188" y="38"/>
                    <a:pt x="186" y="35"/>
                  </a:cubicBezTo>
                  <a:cubicBezTo>
                    <a:pt x="185" y="34"/>
                    <a:pt x="185" y="34"/>
                    <a:pt x="185" y="34"/>
                  </a:cubicBezTo>
                  <a:cubicBezTo>
                    <a:pt x="182" y="31"/>
                    <a:pt x="175" y="28"/>
                    <a:pt x="170" y="28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19" y="41"/>
                    <a:pt x="18" y="41"/>
                    <a:pt x="17" y="41"/>
                  </a:cubicBezTo>
                  <a:cubicBezTo>
                    <a:pt x="8" y="41"/>
                    <a:pt x="0" y="33"/>
                    <a:pt x="0" y="24"/>
                  </a:cubicBezTo>
                  <a:cubicBezTo>
                    <a:pt x="0" y="15"/>
                    <a:pt x="7" y="8"/>
                    <a:pt x="16" y="7"/>
                  </a:cubicBezTo>
                  <a:cubicBezTo>
                    <a:pt x="16" y="7"/>
                    <a:pt x="16" y="7"/>
                    <a:pt x="17" y="7"/>
                  </a:cubicBezTo>
                  <a:cubicBezTo>
                    <a:pt x="164" y="0"/>
                    <a:pt x="164" y="0"/>
                    <a:pt x="164" y="0"/>
                  </a:cubicBezTo>
                  <a:cubicBezTo>
                    <a:pt x="169" y="0"/>
                    <a:pt x="175" y="2"/>
                    <a:pt x="177" y="6"/>
                  </a:cubicBezTo>
                  <a:cubicBezTo>
                    <a:pt x="178" y="10"/>
                    <a:pt x="181" y="10"/>
                    <a:pt x="182" y="6"/>
                  </a:cubicBezTo>
                  <a:cubicBezTo>
                    <a:pt x="183" y="2"/>
                    <a:pt x="189" y="0"/>
                    <a:pt x="194" y="0"/>
                  </a:cubicBezTo>
                  <a:cubicBezTo>
                    <a:pt x="208" y="0"/>
                    <a:pt x="208" y="0"/>
                    <a:pt x="208" y="0"/>
                  </a:cubicBezTo>
                  <a:cubicBezTo>
                    <a:pt x="213" y="0"/>
                    <a:pt x="219" y="2"/>
                    <a:pt x="220" y="6"/>
                  </a:cubicBezTo>
                  <a:cubicBezTo>
                    <a:pt x="221" y="10"/>
                    <a:pt x="224" y="10"/>
                    <a:pt x="225" y="6"/>
                  </a:cubicBezTo>
                  <a:cubicBezTo>
                    <a:pt x="227" y="2"/>
                    <a:pt x="233" y="0"/>
                    <a:pt x="238" y="0"/>
                  </a:cubicBezTo>
                  <a:cubicBezTo>
                    <a:pt x="385" y="7"/>
                    <a:pt x="385" y="7"/>
                    <a:pt x="385" y="7"/>
                  </a:cubicBezTo>
                  <a:cubicBezTo>
                    <a:pt x="386" y="7"/>
                    <a:pt x="386" y="7"/>
                    <a:pt x="386" y="7"/>
                  </a:cubicBezTo>
                  <a:cubicBezTo>
                    <a:pt x="395" y="8"/>
                    <a:pt x="402" y="15"/>
                    <a:pt x="402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8" name="Freeform 88">
              <a:extLst>
                <a:ext uri="{FF2B5EF4-FFF2-40B4-BE49-F238E27FC236}">
                  <a16:creationId xmlns:a16="http://schemas.microsoft.com/office/drawing/2014/main" id="{4B3D1034-A172-47FD-BB41-0875EF5575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02250" y="3733801"/>
              <a:ext cx="1587500" cy="227013"/>
            </a:xfrm>
            <a:custGeom>
              <a:avLst/>
              <a:gdLst>
                <a:gd name="T0" fmla="*/ 394 w 420"/>
                <a:gd name="T1" fmla="*/ 60 h 60"/>
                <a:gd name="T2" fmla="*/ 394 w 420"/>
                <a:gd name="T3" fmla="*/ 60 h 60"/>
                <a:gd name="T4" fmla="*/ 391 w 420"/>
                <a:gd name="T5" fmla="*/ 60 h 60"/>
                <a:gd name="T6" fmla="*/ 390 w 420"/>
                <a:gd name="T7" fmla="*/ 60 h 60"/>
                <a:gd name="T8" fmla="*/ 240 w 420"/>
                <a:gd name="T9" fmla="*/ 47 h 60"/>
                <a:gd name="T10" fmla="*/ 240 w 420"/>
                <a:gd name="T11" fmla="*/ 47 h 60"/>
                <a:gd name="T12" fmla="*/ 235 w 420"/>
                <a:gd name="T13" fmla="*/ 49 h 60"/>
                <a:gd name="T14" fmla="*/ 235 w 420"/>
                <a:gd name="T15" fmla="*/ 52 h 60"/>
                <a:gd name="T16" fmla="*/ 230 w 420"/>
                <a:gd name="T17" fmla="*/ 53 h 60"/>
                <a:gd name="T18" fmla="*/ 210 w 420"/>
                <a:gd name="T19" fmla="*/ 59 h 60"/>
                <a:gd name="T20" fmla="*/ 210 w 420"/>
                <a:gd name="T21" fmla="*/ 59 h 60"/>
                <a:gd name="T22" fmla="*/ 190 w 420"/>
                <a:gd name="T23" fmla="*/ 53 h 60"/>
                <a:gd name="T24" fmla="*/ 186 w 420"/>
                <a:gd name="T25" fmla="*/ 52 h 60"/>
                <a:gd name="T26" fmla="*/ 185 w 420"/>
                <a:gd name="T27" fmla="*/ 49 h 60"/>
                <a:gd name="T28" fmla="*/ 180 w 420"/>
                <a:gd name="T29" fmla="*/ 47 h 60"/>
                <a:gd name="T30" fmla="*/ 29 w 420"/>
                <a:gd name="T31" fmla="*/ 60 h 60"/>
                <a:gd name="T32" fmla="*/ 26 w 420"/>
                <a:gd name="T33" fmla="*/ 60 h 60"/>
                <a:gd name="T34" fmla="*/ 0 w 420"/>
                <a:gd name="T35" fmla="*/ 34 h 60"/>
                <a:gd name="T36" fmla="*/ 25 w 420"/>
                <a:gd name="T37" fmla="*/ 8 h 60"/>
                <a:gd name="T38" fmla="*/ 25 w 420"/>
                <a:gd name="T39" fmla="*/ 8 h 60"/>
                <a:gd name="T40" fmla="*/ 173 w 420"/>
                <a:gd name="T41" fmla="*/ 1 h 60"/>
                <a:gd name="T42" fmla="*/ 188 w 420"/>
                <a:gd name="T43" fmla="*/ 5 h 60"/>
                <a:gd name="T44" fmla="*/ 203 w 420"/>
                <a:gd name="T45" fmla="*/ 0 h 60"/>
                <a:gd name="T46" fmla="*/ 217 w 420"/>
                <a:gd name="T47" fmla="*/ 0 h 60"/>
                <a:gd name="T48" fmla="*/ 232 w 420"/>
                <a:gd name="T49" fmla="*/ 5 h 60"/>
                <a:gd name="T50" fmla="*/ 247 w 420"/>
                <a:gd name="T51" fmla="*/ 1 h 60"/>
                <a:gd name="T52" fmla="*/ 395 w 420"/>
                <a:gd name="T53" fmla="*/ 8 h 60"/>
                <a:gd name="T54" fmla="*/ 420 w 420"/>
                <a:gd name="T55" fmla="*/ 34 h 60"/>
                <a:gd name="T56" fmla="*/ 394 w 420"/>
                <a:gd name="T57" fmla="*/ 60 h 60"/>
                <a:gd name="T58" fmla="*/ 26 w 420"/>
                <a:gd name="T59" fmla="*/ 26 h 60"/>
                <a:gd name="T60" fmla="*/ 18 w 420"/>
                <a:gd name="T61" fmla="*/ 34 h 60"/>
                <a:gd name="T62" fmla="*/ 26 w 420"/>
                <a:gd name="T63" fmla="*/ 42 h 60"/>
                <a:gd name="T64" fmla="*/ 26 w 420"/>
                <a:gd name="T65" fmla="*/ 42 h 60"/>
                <a:gd name="T66" fmla="*/ 28 w 420"/>
                <a:gd name="T67" fmla="*/ 42 h 60"/>
                <a:gd name="T68" fmla="*/ 178 w 420"/>
                <a:gd name="T69" fmla="*/ 29 h 60"/>
                <a:gd name="T70" fmla="*/ 180 w 420"/>
                <a:gd name="T71" fmla="*/ 29 h 60"/>
                <a:gd name="T72" fmla="*/ 199 w 420"/>
                <a:gd name="T73" fmla="*/ 36 h 60"/>
                <a:gd name="T74" fmla="*/ 200 w 420"/>
                <a:gd name="T75" fmla="*/ 36 h 60"/>
                <a:gd name="T76" fmla="*/ 202 w 420"/>
                <a:gd name="T77" fmla="*/ 39 h 60"/>
                <a:gd name="T78" fmla="*/ 210 w 420"/>
                <a:gd name="T79" fmla="*/ 41 h 60"/>
                <a:gd name="T80" fmla="*/ 210 w 420"/>
                <a:gd name="T81" fmla="*/ 41 h 60"/>
                <a:gd name="T82" fmla="*/ 218 w 420"/>
                <a:gd name="T83" fmla="*/ 39 h 60"/>
                <a:gd name="T84" fmla="*/ 220 w 420"/>
                <a:gd name="T85" fmla="*/ 36 h 60"/>
                <a:gd name="T86" fmla="*/ 221 w 420"/>
                <a:gd name="T87" fmla="*/ 36 h 60"/>
                <a:gd name="T88" fmla="*/ 242 w 420"/>
                <a:gd name="T89" fmla="*/ 29 h 60"/>
                <a:gd name="T90" fmla="*/ 392 w 420"/>
                <a:gd name="T91" fmla="*/ 42 h 60"/>
                <a:gd name="T92" fmla="*/ 394 w 420"/>
                <a:gd name="T93" fmla="*/ 42 h 60"/>
                <a:gd name="T94" fmla="*/ 402 w 420"/>
                <a:gd name="T95" fmla="*/ 34 h 60"/>
                <a:gd name="T96" fmla="*/ 395 w 420"/>
                <a:gd name="T97" fmla="*/ 26 h 60"/>
                <a:gd name="T98" fmla="*/ 394 w 420"/>
                <a:gd name="T99" fmla="*/ 26 h 60"/>
                <a:gd name="T100" fmla="*/ 246 w 420"/>
                <a:gd name="T101" fmla="*/ 19 h 60"/>
                <a:gd name="T102" fmla="*/ 246 w 420"/>
                <a:gd name="T103" fmla="*/ 19 h 60"/>
                <a:gd name="T104" fmla="*/ 242 w 420"/>
                <a:gd name="T105" fmla="*/ 20 h 60"/>
                <a:gd name="T106" fmla="*/ 231 w 420"/>
                <a:gd name="T107" fmla="*/ 28 h 60"/>
                <a:gd name="T108" fmla="*/ 221 w 420"/>
                <a:gd name="T109" fmla="*/ 20 h 60"/>
                <a:gd name="T110" fmla="*/ 217 w 420"/>
                <a:gd name="T111" fmla="*/ 19 h 60"/>
                <a:gd name="T112" fmla="*/ 203 w 420"/>
                <a:gd name="T113" fmla="*/ 19 h 60"/>
                <a:gd name="T114" fmla="*/ 199 w 420"/>
                <a:gd name="T115" fmla="*/ 20 h 60"/>
                <a:gd name="T116" fmla="*/ 189 w 420"/>
                <a:gd name="T117" fmla="*/ 28 h 60"/>
                <a:gd name="T118" fmla="*/ 178 w 420"/>
                <a:gd name="T119" fmla="*/ 20 h 60"/>
                <a:gd name="T120" fmla="*/ 174 w 420"/>
                <a:gd name="T121" fmla="*/ 19 h 60"/>
                <a:gd name="T122" fmla="*/ 26 w 420"/>
                <a:gd name="T123" fmla="*/ 26 h 60"/>
                <a:gd name="T124" fmla="*/ 26 w 420"/>
                <a:gd name="T125" fmla="*/ 26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20" h="60">
                  <a:moveTo>
                    <a:pt x="394" y="60"/>
                  </a:moveTo>
                  <a:cubicBezTo>
                    <a:pt x="394" y="60"/>
                    <a:pt x="394" y="60"/>
                    <a:pt x="394" y="60"/>
                  </a:cubicBezTo>
                  <a:cubicBezTo>
                    <a:pt x="393" y="60"/>
                    <a:pt x="392" y="60"/>
                    <a:pt x="391" y="60"/>
                  </a:cubicBezTo>
                  <a:cubicBezTo>
                    <a:pt x="390" y="60"/>
                    <a:pt x="390" y="60"/>
                    <a:pt x="390" y="60"/>
                  </a:cubicBezTo>
                  <a:cubicBezTo>
                    <a:pt x="240" y="47"/>
                    <a:pt x="240" y="47"/>
                    <a:pt x="240" y="47"/>
                  </a:cubicBezTo>
                  <a:cubicBezTo>
                    <a:pt x="240" y="47"/>
                    <a:pt x="240" y="47"/>
                    <a:pt x="240" y="47"/>
                  </a:cubicBezTo>
                  <a:cubicBezTo>
                    <a:pt x="238" y="47"/>
                    <a:pt x="236" y="48"/>
                    <a:pt x="235" y="49"/>
                  </a:cubicBezTo>
                  <a:cubicBezTo>
                    <a:pt x="235" y="52"/>
                    <a:pt x="235" y="52"/>
                    <a:pt x="235" y="52"/>
                  </a:cubicBezTo>
                  <a:cubicBezTo>
                    <a:pt x="230" y="53"/>
                    <a:pt x="230" y="53"/>
                    <a:pt x="230" y="53"/>
                  </a:cubicBezTo>
                  <a:cubicBezTo>
                    <a:pt x="225" y="57"/>
                    <a:pt x="218" y="59"/>
                    <a:pt x="210" y="59"/>
                  </a:cubicBezTo>
                  <a:cubicBezTo>
                    <a:pt x="210" y="59"/>
                    <a:pt x="210" y="59"/>
                    <a:pt x="210" y="59"/>
                  </a:cubicBezTo>
                  <a:cubicBezTo>
                    <a:pt x="202" y="59"/>
                    <a:pt x="195" y="57"/>
                    <a:pt x="190" y="53"/>
                  </a:cubicBezTo>
                  <a:cubicBezTo>
                    <a:pt x="186" y="52"/>
                    <a:pt x="186" y="52"/>
                    <a:pt x="186" y="52"/>
                  </a:cubicBezTo>
                  <a:cubicBezTo>
                    <a:pt x="185" y="49"/>
                    <a:pt x="185" y="49"/>
                    <a:pt x="185" y="49"/>
                  </a:cubicBezTo>
                  <a:cubicBezTo>
                    <a:pt x="184" y="48"/>
                    <a:pt x="182" y="47"/>
                    <a:pt x="180" y="47"/>
                  </a:cubicBezTo>
                  <a:cubicBezTo>
                    <a:pt x="29" y="60"/>
                    <a:pt x="29" y="60"/>
                    <a:pt x="29" y="60"/>
                  </a:cubicBezTo>
                  <a:cubicBezTo>
                    <a:pt x="28" y="60"/>
                    <a:pt x="27" y="60"/>
                    <a:pt x="26" y="60"/>
                  </a:cubicBezTo>
                  <a:cubicBezTo>
                    <a:pt x="12" y="60"/>
                    <a:pt x="0" y="48"/>
                    <a:pt x="0" y="34"/>
                  </a:cubicBezTo>
                  <a:cubicBezTo>
                    <a:pt x="0" y="20"/>
                    <a:pt x="11" y="9"/>
                    <a:pt x="25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173" y="1"/>
                    <a:pt x="173" y="1"/>
                    <a:pt x="173" y="1"/>
                  </a:cubicBezTo>
                  <a:cubicBezTo>
                    <a:pt x="178" y="1"/>
                    <a:pt x="184" y="2"/>
                    <a:pt x="188" y="5"/>
                  </a:cubicBezTo>
                  <a:cubicBezTo>
                    <a:pt x="192" y="2"/>
                    <a:pt x="197" y="0"/>
                    <a:pt x="203" y="0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23" y="0"/>
                    <a:pt x="228" y="2"/>
                    <a:pt x="232" y="5"/>
                  </a:cubicBezTo>
                  <a:cubicBezTo>
                    <a:pt x="236" y="2"/>
                    <a:pt x="242" y="1"/>
                    <a:pt x="247" y="1"/>
                  </a:cubicBezTo>
                  <a:cubicBezTo>
                    <a:pt x="395" y="8"/>
                    <a:pt x="395" y="8"/>
                    <a:pt x="395" y="8"/>
                  </a:cubicBezTo>
                  <a:cubicBezTo>
                    <a:pt x="409" y="9"/>
                    <a:pt x="420" y="20"/>
                    <a:pt x="420" y="34"/>
                  </a:cubicBezTo>
                  <a:cubicBezTo>
                    <a:pt x="420" y="48"/>
                    <a:pt x="408" y="60"/>
                    <a:pt x="394" y="60"/>
                  </a:cubicBezTo>
                  <a:close/>
                  <a:moveTo>
                    <a:pt x="26" y="26"/>
                  </a:moveTo>
                  <a:cubicBezTo>
                    <a:pt x="21" y="26"/>
                    <a:pt x="18" y="30"/>
                    <a:pt x="18" y="34"/>
                  </a:cubicBezTo>
                  <a:cubicBezTo>
                    <a:pt x="18" y="38"/>
                    <a:pt x="22" y="42"/>
                    <a:pt x="26" y="42"/>
                  </a:cubicBezTo>
                  <a:cubicBezTo>
                    <a:pt x="26" y="42"/>
                    <a:pt x="26" y="42"/>
                    <a:pt x="26" y="42"/>
                  </a:cubicBezTo>
                  <a:cubicBezTo>
                    <a:pt x="27" y="42"/>
                    <a:pt x="28" y="42"/>
                    <a:pt x="28" y="42"/>
                  </a:cubicBezTo>
                  <a:cubicBezTo>
                    <a:pt x="178" y="29"/>
                    <a:pt x="178" y="29"/>
                    <a:pt x="178" y="29"/>
                  </a:cubicBezTo>
                  <a:cubicBezTo>
                    <a:pt x="179" y="29"/>
                    <a:pt x="179" y="29"/>
                    <a:pt x="180" y="29"/>
                  </a:cubicBezTo>
                  <a:cubicBezTo>
                    <a:pt x="187" y="29"/>
                    <a:pt x="194" y="32"/>
                    <a:pt x="199" y="36"/>
                  </a:cubicBezTo>
                  <a:cubicBezTo>
                    <a:pt x="200" y="36"/>
                    <a:pt x="200" y="36"/>
                    <a:pt x="200" y="36"/>
                  </a:cubicBezTo>
                  <a:cubicBezTo>
                    <a:pt x="202" y="39"/>
                    <a:pt x="202" y="39"/>
                    <a:pt x="202" y="39"/>
                  </a:cubicBezTo>
                  <a:cubicBezTo>
                    <a:pt x="202" y="40"/>
                    <a:pt x="205" y="41"/>
                    <a:pt x="210" y="41"/>
                  </a:cubicBezTo>
                  <a:cubicBezTo>
                    <a:pt x="210" y="41"/>
                    <a:pt x="210" y="41"/>
                    <a:pt x="210" y="41"/>
                  </a:cubicBezTo>
                  <a:cubicBezTo>
                    <a:pt x="215" y="41"/>
                    <a:pt x="218" y="40"/>
                    <a:pt x="218" y="39"/>
                  </a:cubicBezTo>
                  <a:cubicBezTo>
                    <a:pt x="220" y="36"/>
                    <a:pt x="220" y="36"/>
                    <a:pt x="220" y="36"/>
                  </a:cubicBezTo>
                  <a:cubicBezTo>
                    <a:pt x="221" y="36"/>
                    <a:pt x="221" y="36"/>
                    <a:pt x="221" y="36"/>
                  </a:cubicBezTo>
                  <a:cubicBezTo>
                    <a:pt x="227" y="32"/>
                    <a:pt x="235" y="29"/>
                    <a:pt x="242" y="29"/>
                  </a:cubicBezTo>
                  <a:cubicBezTo>
                    <a:pt x="392" y="42"/>
                    <a:pt x="392" y="42"/>
                    <a:pt x="392" y="42"/>
                  </a:cubicBezTo>
                  <a:cubicBezTo>
                    <a:pt x="392" y="42"/>
                    <a:pt x="393" y="42"/>
                    <a:pt x="394" y="42"/>
                  </a:cubicBezTo>
                  <a:cubicBezTo>
                    <a:pt x="398" y="42"/>
                    <a:pt x="402" y="38"/>
                    <a:pt x="402" y="34"/>
                  </a:cubicBezTo>
                  <a:cubicBezTo>
                    <a:pt x="402" y="30"/>
                    <a:pt x="399" y="26"/>
                    <a:pt x="395" y="26"/>
                  </a:cubicBezTo>
                  <a:cubicBezTo>
                    <a:pt x="394" y="26"/>
                    <a:pt x="394" y="26"/>
                    <a:pt x="394" y="26"/>
                  </a:cubicBezTo>
                  <a:cubicBezTo>
                    <a:pt x="246" y="19"/>
                    <a:pt x="246" y="19"/>
                    <a:pt x="246" y="19"/>
                  </a:cubicBezTo>
                  <a:cubicBezTo>
                    <a:pt x="246" y="19"/>
                    <a:pt x="246" y="19"/>
                    <a:pt x="246" y="19"/>
                  </a:cubicBezTo>
                  <a:cubicBezTo>
                    <a:pt x="244" y="19"/>
                    <a:pt x="243" y="20"/>
                    <a:pt x="242" y="20"/>
                  </a:cubicBezTo>
                  <a:cubicBezTo>
                    <a:pt x="239" y="27"/>
                    <a:pt x="234" y="28"/>
                    <a:pt x="231" y="28"/>
                  </a:cubicBezTo>
                  <a:cubicBezTo>
                    <a:pt x="227" y="28"/>
                    <a:pt x="223" y="25"/>
                    <a:pt x="221" y="20"/>
                  </a:cubicBezTo>
                  <a:cubicBezTo>
                    <a:pt x="220" y="19"/>
                    <a:pt x="219" y="19"/>
                    <a:pt x="217" y="19"/>
                  </a:cubicBezTo>
                  <a:cubicBezTo>
                    <a:pt x="203" y="19"/>
                    <a:pt x="203" y="19"/>
                    <a:pt x="203" y="19"/>
                  </a:cubicBezTo>
                  <a:cubicBezTo>
                    <a:pt x="201" y="19"/>
                    <a:pt x="200" y="19"/>
                    <a:pt x="199" y="20"/>
                  </a:cubicBezTo>
                  <a:cubicBezTo>
                    <a:pt x="197" y="25"/>
                    <a:pt x="193" y="28"/>
                    <a:pt x="189" y="28"/>
                  </a:cubicBezTo>
                  <a:cubicBezTo>
                    <a:pt x="186" y="28"/>
                    <a:pt x="181" y="27"/>
                    <a:pt x="178" y="20"/>
                  </a:cubicBezTo>
                  <a:cubicBezTo>
                    <a:pt x="177" y="20"/>
                    <a:pt x="176" y="19"/>
                    <a:pt x="174" y="19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6" y="26"/>
                    <a:pt x="26" y="26"/>
                    <a:pt x="26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9" name="Freeform 89">
              <a:extLst>
                <a:ext uri="{FF2B5EF4-FFF2-40B4-BE49-F238E27FC236}">
                  <a16:creationId xmlns:a16="http://schemas.microsoft.com/office/drawing/2014/main" id="{B158FFF0-B7BE-4A61-BED7-743AF0F41E76}"/>
                </a:ext>
              </a:extLst>
            </p:cNvPr>
            <p:cNvSpPr/>
            <p:nvPr/>
          </p:nvSpPr>
          <p:spPr bwMode="auto">
            <a:xfrm>
              <a:off x="5354638" y="3525838"/>
              <a:ext cx="669925" cy="163513"/>
            </a:xfrm>
            <a:custGeom>
              <a:avLst/>
              <a:gdLst>
                <a:gd name="T0" fmla="*/ 169 w 177"/>
                <a:gd name="T1" fmla="*/ 37 h 43"/>
                <a:gd name="T2" fmla="*/ 168 w 177"/>
                <a:gd name="T3" fmla="*/ 36 h 43"/>
                <a:gd name="T4" fmla="*/ 92 w 177"/>
                <a:gd name="T5" fmla="*/ 1 h 43"/>
                <a:gd name="T6" fmla="*/ 75 w 177"/>
                <a:gd name="T7" fmla="*/ 0 h 43"/>
                <a:gd name="T8" fmla="*/ 18 w 177"/>
                <a:gd name="T9" fmla="*/ 15 h 43"/>
                <a:gd name="T10" fmla="*/ 3 w 177"/>
                <a:gd name="T11" fmla="*/ 29 h 43"/>
                <a:gd name="T12" fmla="*/ 1 w 177"/>
                <a:gd name="T13" fmla="*/ 39 h 43"/>
                <a:gd name="T14" fmla="*/ 9 w 177"/>
                <a:gd name="T15" fmla="*/ 43 h 43"/>
                <a:gd name="T16" fmla="*/ 177 w 177"/>
                <a:gd name="T17" fmla="*/ 43 h 43"/>
                <a:gd name="T18" fmla="*/ 169 w 177"/>
                <a:gd name="T19" fmla="*/ 37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7" h="43">
                  <a:moveTo>
                    <a:pt x="169" y="37"/>
                  </a:moveTo>
                  <a:cubicBezTo>
                    <a:pt x="168" y="36"/>
                    <a:pt x="168" y="36"/>
                    <a:pt x="168" y="36"/>
                  </a:cubicBezTo>
                  <a:cubicBezTo>
                    <a:pt x="141" y="16"/>
                    <a:pt x="115" y="5"/>
                    <a:pt x="92" y="1"/>
                  </a:cubicBezTo>
                  <a:cubicBezTo>
                    <a:pt x="87" y="1"/>
                    <a:pt x="81" y="0"/>
                    <a:pt x="75" y="0"/>
                  </a:cubicBezTo>
                  <a:cubicBezTo>
                    <a:pt x="40" y="0"/>
                    <a:pt x="18" y="15"/>
                    <a:pt x="18" y="15"/>
                  </a:cubicBezTo>
                  <a:cubicBezTo>
                    <a:pt x="16" y="16"/>
                    <a:pt x="6" y="23"/>
                    <a:pt x="3" y="29"/>
                  </a:cubicBezTo>
                  <a:cubicBezTo>
                    <a:pt x="1" y="33"/>
                    <a:pt x="0" y="36"/>
                    <a:pt x="1" y="39"/>
                  </a:cubicBezTo>
                  <a:cubicBezTo>
                    <a:pt x="3" y="42"/>
                    <a:pt x="5" y="43"/>
                    <a:pt x="9" y="43"/>
                  </a:cubicBezTo>
                  <a:cubicBezTo>
                    <a:pt x="177" y="43"/>
                    <a:pt x="177" y="43"/>
                    <a:pt x="177" y="43"/>
                  </a:cubicBezTo>
                  <a:cubicBezTo>
                    <a:pt x="174" y="40"/>
                    <a:pt x="170" y="37"/>
                    <a:pt x="169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10" name="Freeform 90">
              <a:extLst>
                <a:ext uri="{FF2B5EF4-FFF2-40B4-BE49-F238E27FC236}">
                  <a16:creationId xmlns:a16="http://schemas.microsoft.com/office/drawing/2014/main" id="{03AE4986-48C0-402A-9374-5000E238EE61}"/>
                </a:ext>
              </a:extLst>
            </p:cNvPr>
            <p:cNvSpPr/>
            <p:nvPr/>
          </p:nvSpPr>
          <p:spPr bwMode="auto">
            <a:xfrm>
              <a:off x="6175375" y="3063876"/>
              <a:ext cx="654050" cy="571500"/>
            </a:xfrm>
            <a:custGeom>
              <a:avLst/>
              <a:gdLst>
                <a:gd name="T0" fmla="*/ 171 w 173"/>
                <a:gd name="T1" fmla="*/ 114 h 151"/>
                <a:gd name="T2" fmla="*/ 157 w 173"/>
                <a:gd name="T3" fmla="*/ 87 h 151"/>
                <a:gd name="T4" fmla="*/ 157 w 173"/>
                <a:gd name="T5" fmla="*/ 86 h 151"/>
                <a:gd name="T6" fmla="*/ 123 w 173"/>
                <a:gd name="T7" fmla="*/ 21 h 151"/>
                <a:gd name="T8" fmla="*/ 116 w 173"/>
                <a:gd name="T9" fmla="*/ 8 h 151"/>
                <a:gd name="T10" fmla="*/ 115 w 173"/>
                <a:gd name="T11" fmla="*/ 7 h 151"/>
                <a:gd name="T12" fmla="*/ 87 w 173"/>
                <a:gd name="T13" fmla="*/ 0 h 151"/>
                <a:gd name="T14" fmla="*/ 101 w 173"/>
                <a:gd name="T15" fmla="*/ 24 h 151"/>
                <a:gd name="T16" fmla="*/ 103 w 173"/>
                <a:gd name="T17" fmla="*/ 45 h 151"/>
                <a:gd name="T18" fmla="*/ 88 w 173"/>
                <a:gd name="T19" fmla="*/ 59 h 151"/>
                <a:gd name="T20" fmla="*/ 38 w 173"/>
                <a:gd name="T21" fmla="*/ 87 h 151"/>
                <a:gd name="T22" fmla="*/ 1 w 173"/>
                <a:gd name="T23" fmla="*/ 149 h 151"/>
                <a:gd name="T24" fmla="*/ 0 w 173"/>
                <a:gd name="T25" fmla="*/ 151 h 151"/>
                <a:gd name="T26" fmla="*/ 1 w 173"/>
                <a:gd name="T27" fmla="*/ 151 h 151"/>
                <a:gd name="T28" fmla="*/ 9 w 173"/>
                <a:gd name="T29" fmla="*/ 146 h 151"/>
                <a:gd name="T30" fmla="*/ 86 w 173"/>
                <a:gd name="T31" fmla="*/ 112 h 151"/>
                <a:gd name="T32" fmla="*/ 113 w 173"/>
                <a:gd name="T33" fmla="*/ 109 h 151"/>
                <a:gd name="T34" fmla="*/ 165 w 173"/>
                <a:gd name="T35" fmla="*/ 120 h 151"/>
                <a:gd name="T36" fmla="*/ 169 w 173"/>
                <a:gd name="T37" fmla="*/ 121 h 151"/>
                <a:gd name="T38" fmla="*/ 172 w 173"/>
                <a:gd name="T39" fmla="*/ 120 h 151"/>
                <a:gd name="T40" fmla="*/ 171 w 173"/>
                <a:gd name="T41" fmla="*/ 114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73" h="151">
                  <a:moveTo>
                    <a:pt x="171" y="114"/>
                  </a:moveTo>
                  <a:cubicBezTo>
                    <a:pt x="157" y="87"/>
                    <a:pt x="157" y="87"/>
                    <a:pt x="157" y="87"/>
                  </a:cubicBezTo>
                  <a:cubicBezTo>
                    <a:pt x="157" y="86"/>
                    <a:pt x="157" y="86"/>
                    <a:pt x="157" y="86"/>
                  </a:cubicBezTo>
                  <a:cubicBezTo>
                    <a:pt x="123" y="21"/>
                    <a:pt x="123" y="21"/>
                    <a:pt x="123" y="21"/>
                  </a:cubicBezTo>
                  <a:cubicBezTo>
                    <a:pt x="120" y="17"/>
                    <a:pt x="117" y="11"/>
                    <a:pt x="116" y="8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5" y="7"/>
                    <a:pt x="101" y="0"/>
                    <a:pt x="87" y="0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5" y="31"/>
                    <a:pt x="105" y="38"/>
                    <a:pt x="103" y="45"/>
                  </a:cubicBezTo>
                  <a:cubicBezTo>
                    <a:pt x="100" y="51"/>
                    <a:pt x="95" y="56"/>
                    <a:pt x="88" y="59"/>
                  </a:cubicBezTo>
                  <a:cubicBezTo>
                    <a:pt x="85" y="60"/>
                    <a:pt x="56" y="71"/>
                    <a:pt x="38" y="87"/>
                  </a:cubicBezTo>
                  <a:cubicBezTo>
                    <a:pt x="19" y="105"/>
                    <a:pt x="8" y="123"/>
                    <a:pt x="1" y="149"/>
                  </a:cubicBezTo>
                  <a:cubicBezTo>
                    <a:pt x="0" y="151"/>
                    <a:pt x="0" y="151"/>
                    <a:pt x="0" y="151"/>
                  </a:cubicBezTo>
                  <a:cubicBezTo>
                    <a:pt x="0" y="151"/>
                    <a:pt x="1" y="151"/>
                    <a:pt x="1" y="151"/>
                  </a:cubicBezTo>
                  <a:cubicBezTo>
                    <a:pt x="3" y="149"/>
                    <a:pt x="6" y="147"/>
                    <a:pt x="9" y="146"/>
                  </a:cubicBezTo>
                  <a:cubicBezTo>
                    <a:pt x="9" y="146"/>
                    <a:pt x="42" y="125"/>
                    <a:pt x="86" y="112"/>
                  </a:cubicBezTo>
                  <a:cubicBezTo>
                    <a:pt x="95" y="110"/>
                    <a:pt x="104" y="109"/>
                    <a:pt x="113" y="109"/>
                  </a:cubicBezTo>
                  <a:cubicBezTo>
                    <a:pt x="141" y="109"/>
                    <a:pt x="165" y="120"/>
                    <a:pt x="165" y="120"/>
                  </a:cubicBezTo>
                  <a:cubicBezTo>
                    <a:pt x="167" y="121"/>
                    <a:pt x="168" y="121"/>
                    <a:pt x="169" y="121"/>
                  </a:cubicBezTo>
                  <a:cubicBezTo>
                    <a:pt x="171" y="121"/>
                    <a:pt x="172" y="120"/>
                    <a:pt x="172" y="120"/>
                  </a:cubicBezTo>
                  <a:cubicBezTo>
                    <a:pt x="173" y="118"/>
                    <a:pt x="172" y="116"/>
                    <a:pt x="171" y="1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/>
            </a:p>
          </p:txBody>
        </p:sp>
      </p:grpSp>
      <p:sp>
        <p:nvSpPr>
          <p:cNvPr id="28678" name="文本框 11">
            <a:extLst>
              <a:ext uri="{FF2B5EF4-FFF2-40B4-BE49-F238E27FC236}">
                <a16:creationId xmlns:a16="http://schemas.microsoft.com/office/drawing/2014/main" id="{2D74EA7C-AE82-4A7C-BE5B-6A6D0FDA28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38313" y="552450"/>
            <a:ext cx="6152325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ja-JP" sz="3600" dirty="0">
                <a:solidFill>
                  <a:schemeClr val="bg1"/>
                </a:solidFill>
              </a:rPr>
              <a:t>Architecture of Vizier service </a:t>
            </a:r>
          </a:p>
        </p:txBody>
      </p:sp>
      <p:pic>
        <p:nvPicPr>
          <p:cNvPr id="28679" name="图片 12">
            <a:extLst>
              <a:ext uri="{FF2B5EF4-FFF2-40B4-BE49-F238E27FC236}">
                <a16:creationId xmlns:a16="http://schemas.microsoft.com/office/drawing/2014/main" id="{EA21A789-CAFE-4DCE-9356-4BD8695A86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6188" y="5200650"/>
            <a:ext cx="5865812" cy="165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FD34C8B-86E4-C84C-BE02-1300B226D2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5576" y="1435456"/>
            <a:ext cx="8496300" cy="497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2573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任意多边形 10">
            <a:extLst>
              <a:ext uri="{FF2B5EF4-FFF2-40B4-BE49-F238E27FC236}">
                <a16:creationId xmlns:a16="http://schemas.microsoft.com/office/drawing/2014/main" id="{F78217A7-87B9-42C8-9AA2-56639B95E51F}"/>
              </a:ext>
            </a:extLst>
          </p:cNvPr>
          <p:cNvSpPr/>
          <p:nvPr/>
        </p:nvSpPr>
        <p:spPr>
          <a:xfrm rot="5400000">
            <a:off x="2898321" y="-2441122"/>
            <a:ext cx="914400" cy="6711043"/>
          </a:xfrm>
          <a:custGeom>
            <a:avLst/>
            <a:gdLst>
              <a:gd name="connsiteX0" fmla="*/ 0 w 990604"/>
              <a:gd name="connsiteY0" fmla="*/ 5956738 h 5956738"/>
              <a:gd name="connsiteX1" fmla="*/ 0 w 990604"/>
              <a:gd name="connsiteY1" fmla="*/ 317938 h 5956738"/>
              <a:gd name="connsiteX2" fmla="*/ 6 w 990604"/>
              <a:gd name="connsiteY2" fmla="*/ 317938 h 5956738"/>
              <a:gd name="connsiteX3" fmla="*/ 495305 w 990604"/>
              <a:gd name="connsiteY3" fmla="*/ 0 h 5956738"/>
              <a:gd name="connsiteX4" fmla="*/ 990604 w 990604"/>
              <a:gd name="connsiteY4" fmla="*/ 317938 h 5956738"/>
              <a:gd name="connsiteX5" fmla="*/ 990601 w 990604"/>
              <a:gd name="connsiteY5" fmla="*/ 317938 h 5956738"/>
              <a:gd name="connsiteX6" fmla="*/ 990601 w 990604"/>
              <a:gd name="connsiteY6" fmla="*/ 5956738 h 5956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0604" h="5956738">
                <a:moveTo>
                  <a:pt x="0" y="5956738"/>
                </a:moveTo>
                <a:lnTo>
                  <a:pt x="0" y="317938"/>
                </a:lnTo>
                <a:lnTo>
                  <a:pt x="6" y="317938"/>
                </a:lnTo>
                <a:lnTo>
                  <a:pt x="495305" y="0"/>
                </a:lnTo>
                <a:lnTo>
                  <a:pt x="990604" y="317938"/>
                </a:lnTo>
                <a:lnTo>
                  <a:pt x="990601" y="317938"/>
                </a:lnTo>
                <a:lnTo>
                  <a:pt x="990601" y="5956738"/>
                </a:lnTo>
                <a:close/>
              </a:path>
            </a:pathLst>
          </a:custGeom>
          <a:solidFill>
            <a:srgbClr val="4B64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zh-CN" altLang="en-US" noProof="1"/>
          </a:p>
        </p:txBody>
      </p:sp>
      <p:sp>
        <p:nvSpPr>
          <p:cNvPr id="2" name="椭圆 1">
            <a:extLst>
              <a:ext uri="{FF2B5EF4-FFF2-40B4-BE49-F238E27FC236}">
                <a16:creationId xmlns:a16="http://schemas.microsoft.com/office/drawing/2014/main" id="{989F1B2B-D069-4E1D-ABB9-F2C6C8EF9ED8}"/>
              </a:ext>
            </a:extLst>
          </p:cNvPr>
          <p:cNvSpPr/>
          <p:nvPr/>
        </p:nvSpPr>
        <p:spPr>
          <a:xfrm>
            <a:off x="323850" y="247650"/>
            <a:ext cx="1333500" cy="1333500"/>
          </a:xfrm>
          <a:prstGeom prst="ellipse">
            <a:avLst/>
          </a:prstGeom>
          <a:solidFill>
            <a:schemeClr val="bg1"/>
          </a:solidFill>
          <a:ln w="38100">
            <a:solidFill>
              <a:srgbClr val="4B64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zh-CN" altLang="en-US" noProof="1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EB01D4AC-4383-4216-A68F-045301757739}"/>
              </a:ext>
            </a:extLst>
          </p:cNvPr>
          <p:cNvGrpSpPr/>
          <p:nvPr/>
        </p:nvGrpSpPr>
        <p:grpSpPr>
          <a:xfrm>
            <a:off x="475624" y="571426"/>
            <a:ext cx="1029952" cy="685949"/>
            <a:chOff x="5302250" y="2903538"/>
            <a:chExt cx="1587500" cy="1057276"/>
          </a:xfrm>
          <a:solidFill>
            <a:srgbClr val="4B649F"/>
          </a:solidFill>
        </p:grpSpPr>
        <p:sp>
          <p:nvSpPr>
            <p:cNvPr id="4" name="Freeform 84">
              <a:extLst>
                <a:ext uri="{FF2B5EF4-FFF2-40B4-BE49-F238E27FC236}">
                  <a16:creationId xmlns:a16="http://schemas.microsoft.com/office/drawing/2014/main" id="{31146644-E136-4958-B5BF-A9B632D430C5}"/>
                </a:ext>
              </a:extLst>
            </p:cNvPr>
            <p:cNvSpPr/>
            <p:nvPr/>
          </p:nvSpPr>
          <p:spPr bwMode="auto">
            <a:xfrm>
              <a:off x="5362575" y="3040063"/>
              <a:ext cx="706438" cy="614363"/>
            </a:xfrm>
            <a:custGeom>
              <a:avLst/>
              <a:gdLst>
                <a:gd name="T0" fmla="*/ 181 w 187"/>
                <a:gd name="T1" fmla="*/ 49 h 162"/>
                <a:gd name="T2" fmla="*/ 187 w 187"/>
                <a:gd name="T3" fmla="*/ 66 h 162"/>
                <a:gd name="T4" fmla="*/ 187 w 187"/>
                <a:gd name="T5" fmla="*/ 162 h 162"/>
                <a:gd name="T6" fmla="*/ 176 w 187"/>
                <a:gd name="T7" fmla="*/ 153 h 162"/>
                <a:gd name="T8" fmla="*/ 92 w 187"/>
                <a:gd name="T9" fmla="*/ 115 h 162"/>
                <a:gd name="T10" fmla="*/ 73 w 187"/>
                <a:gd name="T11" fmla="*/ 114 h 162"/>
                <a:gd name="T12" fmla="*/ 8 w 187"/>
                <a:gd name="T13" fmla="*/ 131 h 162"/>
                <a:gd name="T14" fmla="*/ 1 w 187"/>
                <a:gd name="T15" fmla="*/ 131 h 162"/>
                <a:gd name="T16" fmla="*/ 2 w 187"/>
                <a:gd name="T17" fmla="*/ 126 h 162"/>
                <a:gd name="T18" fmla="*/ 26 w 187"/>
                <a:gd name="T19" fmla="*/ 70 h 162"/>
                <a:gd name="T20" fmla="*/ 48 w 187"/>
                <a:gd name="T21" fmla="*/ 20 h 162"/>
                <a:gd name="T22" fmla="*/ 53 w 187"/>
                <a:gd name="T23" fmla="*/ 13 h 162"/>
                <a:gd name="T24" fmla="*/ 62 w 187"/>
                <a:gd name="T25" fmla="*/ 9 h 162"/>
                <a:gd name="T26" fmla="*/ 130 w 187"/>
                <a:gd name="T27" fmla="*/ 11 h 162"/>
                <a:gd name="T28" fmla="*/ 181 w 187"/>
                <a:gd name="T29" fmla="*/ 49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7" h="162">
                  <a:moveTo>
                    <a:pt x="181" y="49"/>
                  </a:moveTo>
                  <a:cubicBezTo>
                    <a:pt x="184" y="54"/>
                    <a:pt x="187" y="60"/>
                    <a:pt x="187" y="66"/>
                  </a:cubicBezTo>
                  <a:cubicBezTo>
                    <a:pt x="187" y="162"/>
                    <a:pt x="187" y="162"/>
                    <a:pt x="187" y="162"/>
                  </a:cubicBezTo>
                  <a:cubicBezTo>
                    <a:pt x="187" y="162"/>
                    <a:pt x="178" y="154"/>
                    <a:pt x="176" y="153"/>
                  </a:cubicBezTo>
                  <a:cubicBezTo>
                    <a:pt x="168" y="148"/>
                    <a:pt x="133" y="120"/>
                    <a:pt x="92" y="115"/>
                  </a:cubicBezTo>
                  <a:cubicBezTo>
                    <a:pt x="86" y="114"/>
                    <a:pt x="79" y="114"/>
                    <a:pt x="73" y="114"/>
                  </a:cubicBezTo>
                  <a:cubicBezTo>
                    <a:pt x="32" y="114"/>
                    <a:pt x="8" y="131"/>
                    <a:pt x="8" y="131"/>
                  </a:cubicBezTo>
                  <a:cubicBezTo>
                    <a:pt x="5" y="133"/>
                    <a:pt x="2" y="133"/>
                    <a:pt x="1" y="131"/>
                  </a:cubicBezTo>
                  <a:cubicBezTo>
                    <a:pt x="0" y="130"/>
                    <a:pt x="1" y="128"/>
                    <a:pt x="2" y="126"/>
                  </a:cubicBezTo>
                  <a:cubicBezTo>
                    <a:pt x="26" y="70"/>
                    <a:pt x="26" y="70"/>
                    <a:pt x="26" y="70"/>
                  </a:cubicBezTo>
                  <a:cubicBezTo>
                    <a:pt x="48" y="20"/>
                    <a:pt x="48" y="20"/>
                    <a:pt x="48" y="20"/>
                  </a:cubicBezTo>
                  <a:cubicBezTo>
                    <a:pt x="49" y="18"/>
                    <a:pt x="51" y="15"/>
                    <a:pt x="53" y="13"/>
                  </a:cubicBezTo>
                  <a:cubicBezTo>
                    <a:pt x="55" y="11"/>
                    <a:pt x="59" y="10"/>
                    <a:pt x="62" y="9"/>
                  </a:cubicBezTo>
                  <a:cubicBezTo>
                    <a:pt x="65" y="9"/>
                    <a:pt x="98" y="0"/>
                    <a:pt x="130" y="11"/>
                  </a:cubicBezTo>
                  <a:cubicBezTo>
                    <a:pt x="163" y="22"/>
                    <a:pt x="179" y="45"/>
                    <a:pt x="181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5" name="Freeform 85">
              <a:extLst>
                <a:ext uri="{FF2B5EF4-FFF2-40B4-BE49-F238E27FC236}">
                  <a16:creationId xmlns:a16="http://schemas.microsoft.com/office/drawing/2014/main" id="{15DA8FD2-48AA-4963-8E7E-85AB57E553CB}"/>
                </a:ext>
              </a:extLst>
            </p:cNvPr>
            <p:cNvSpPr/>
            <p:nvPr/>
          </p:nvSpPr>
          <p:spPr bwMode="auto">
            <a:xfrm>
              <a:off x="6115050" y="2903538"/>
              <a:ext cx="400050" cy="747713"/>
            </a:xfrm>
            <a:custGeom>
              <a:avLst/>
              <a:gdLst>
                <a:gd name="T0" fmla="*/ 44 w 106"/>
                <a:gd name="T1" fmla="*/ 119 h 197"/>
                <a:gd name="T2" fmla="*/ 3 w 106"/>
                <a:gd name="T3" fmla="*/ 187 h 197"/>
                <a:gd name="T4" fmla="*/ 0 w 106"/>
                <a:gd name="T5" fmla="*/ 197 h 197"/>
                <a:gd name="T6" fmla="*/ 0 w 106"/>
                <a:gd name="T7" fmla="*/ 83 h 197"/>
                <a:gd name="T8" fmla="*/ 1 w 106"/>
                <a:gd name="T9" fmla="*/ 64 h 197"/>
                <a:gd name="T10" fmla="*/ 16 w 106"/>
                <a:gd name="T11" fmla="*/ 29 h 197"/>
                <a:gd name="T12" fmla="*/ 49 w 106"/>
                <a:gd name="T13" fmla="*/ 1 h 197"/>
                <a:gd name="T14" fmla="*/ 54 w 106"/>
                <a:gd name="T15" fmla="*/ 0 h 197"/>
                <a:gd name="T16" fmla="*/ 64 w 106"/>
                <a:gd name="T17" fmla="*/ 6 h 197"/>
                <a:gd name="T18" fmla="*/ 85 w 106"/>
                <a:gd name="T19" fmla="*/ 42 h 197"/>
                <a:gd name="T20" fmla="*/ 86 w 106"/>
                <a:gd name="T21" fmla="*/ 42 h 197"/>
                <a:gd name="T22" fmla="*/ 104 w 106"/>
                <a:gd name="T23" fmla="*/ 74 h 197"/>
                <a:gd name="T24" fmla="*/ 105 w 106"/>
                <a:gd name="T25" fmla="*/ 82 h 197"/>
                <a:gd name="T26" fmla="*/ 99 w 106"/>
                <a:gd name="T27" fmla="*/ 87 h 197"/>
                <a:gd name="T28" fmla="*/ 44 w 106"/>
                <a:gd name="T29" fmla="*/ 119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6" h="197">
                  <a:moveTo>
                    <a:pt x="44" y="119"/>
                  </a:moveTo>
                  <a:cubicBezTo>
                    <a:pt x="25" y="137"/>
                    <a:pt x="12" y="156"/>
                    <a:pt x="3" y="187"/>
                  </a:cubicBezTo>
                  <a:cubicBezTo>
                    <a:pt x="0" y="197"/>
                    <a:pt x="0" y="197"/>
                    <a:pt x="0" y="197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77"/>
                    <a:pt x="0" y="69"/>
                    <a:pt x="1" y="64"/>
                  </a:cubicBezTo>
                  <a:cubicBezTo>
                    <a:pt x="1" y="63"/>
                    <a:pt x="3" y="47"/>
                    <a:pt x="16" y="29"/>
                  </a:cubicBezTo>
                  <a:cubicBezTo>
                    <a:pt x="30" y="11"/>
                    <a:pt x="48" y="1"/>
                    <a:pt x="49" y="1"/>
                  </a:cubicBezTo>
                  <a:cubicBezTo>
                    <a:pt x="51" y="0"/>
                    <a:pt x="52" y="0"/>
                    <a:pt x="54" y="0"/>
                  </a:cubicBezTo>
                  <a:cubicBezTo>
                    <a:pt x="58" y="0"/>
                    <a:pt x="62" y="2"/>
                    <a:pt x="64" y="6"/>
                  </a:cubicBezTo>
                  <a:cubicBezTo>
                    <a:pt x="85" y="42"/>
                    <a:pt x="85" y="42"/>
                    <a:pt x="85" y="42"/>
                  </a:cubicBezTo>
                  <a:cubicBezTo>
                    <a:pt x="86" y="42"/>
                    <a:pt x="86" y="42"/>
                    <a:pt x="86" y="42"/>
                  </a:cubicBezTo>
                  <a:cubicBezTo>
                    <a:pt x="104" y="74"/>
                    <a:pt x="104" y="74"/>
                    <a:pt x="104" y="74"/>
                  </a:cubicBezTo>
                  <a:cubicBezTo>
                    <a:pt x="106" y="76"/>
                    <a:pt x="106" y="79"/>
                    <a:pt x="105" y="82"/>
                  </a:cubicBezTo>
                  <a:cubicBezTo>
                    <a:pt x="104" y="84"/>
                    <a:pt x="102" y="86"/>
                    <a:pt x="99" y="87"/>
                  </a:cubicBezTo>
                  <a:cubicBezTo>
                    <a:pt x="99" y="87"/>
                    <a:pt x="66" y="99"/>
                    <a:pt x="44" y="1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6" name="Freeform 86">
              <a:extLst>
                <a:ext uri="{FF2B5EF4-FFF2-40B4-BE49-F238E27FC236}">
                  <a16:creationId xmlns:a16="http://schemas.microsoft.com/office/drawing/2014/main" id="{D734BADA-8DF3-43AB-AF1D-D1882A0044FC}"/>
                </a:ext>
              </a:extLst>
            </p:cNvPr>
            <p:cNvSpPr/>
            <p:nvPr/>
          </p:nvSpPr>
          <p:spPr bwMode="auto">
            <a:xfrm>
              <a:off x="6194425" y="3529013"/>
              <a:ext cx="642938" cy="160338"/>
            </a:xfrm>
            <a:custGeom>
              <a:avLst/>
              <a:gdLst>
                <a:gd name="T0" fmla="*/ 155 w 170"/>
                <a:gd name="T1" fmla="*/ 11 h 42"/>
                <a:gd name="T2" fmla="*/ 154 w 170"/>
                <a:gd name="T3" fmla="*/ 10 h 42"/>
                <a:gd name="T4" fmla="*/ 153 w 170"/>
                <a:gd name="T5" fmla="*/ 10 h 42"/>
                <a:gd name="T6" fmla="*/ 108 w 170"/>
                <a:gd name="T7" fmla="*/ 0 h 42"/>
                <a:gd name="T8" fmla="*/ 85 w 170"/>
                <a:gd name="T9" fmla="*/ 3 h 42"/>
                <a:gd name="T10" fmla="*/ 11 w 170"/>
                <a:gd name="T11" fmla="*/ 35 h 42"/>
                <a:gd name="T12" fmla="*/ 11 w 170"/>
                <a:gd name="T13" fmla="*/ 36 h 42"/>
                <a:gd name="T14" fmla="*/ 7 w 170"/>
                <a:gd name="T15" fmla="*/ 38 h 42"/>
                <a:gd name="T16" fmla="*/ 3 w 170"/>
                <a:gd name="T17" fmla="*/ 40 h 42"/>
                <a:gd name="T18" fmla="*/ 1 w 170"/>
                <a:gd name="T19" fmla="*/ 42 h 42"/>
                <a:gd name="T20" fmla="*/ 0 w 170"/>
                <a:gd name="T21" fmla="*/ 42 h 42"/>
                <a:gd name="T22" fmla="*/ 161 w 170"/>
                <a:gd name="T23" fmla="*/ 42 h 42"/>
                <a:gd name="T24" fmla="*/ 169 w 170"/>
                <a:gd name="T25" fmla="*/ 38 h 42"/>
                <a:gd name="T26" fmla="*/ 167 w 170"/>
                <a:gd name="T27" fmla="*/ 28 h 42"/>
                <a:gd name="T28" fmla="*/ 155 w 170"/>
                <a:gd name="T29" fmla="*/ 11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70" h="42">
                  <a:moveTo>
                    <a:pt x="155" y="11"/>
                  </a:moveTo>
                  <a:cubicBezTo>
                    <a:pt x="155" y="11"/>
                    <a:pt x="154" y="10"/>
                    <a:pt x="154" y="10"/>
                  </a:cubicBezTo>
                  <a:cubicBezTo>
                    <a:pt x="153" y="10"/>
                    <a:pt x="153" y="10"/>
                    <a:pt x="153" y="10"/>
                  </a:cubicBezTo>
                  <a:cubicBezTo>
                    <a:pt x="152" y="9"/>
                    <a:pt x="132" y="0"/>
                    <a:pt x="108" y="0"/>
                  </a:cubicBezTo>
                  <a:cubicBezTo>
                    <a:pt x="100" y="0"/>
                    <a:pt x="92" y="1"/>
                    <a:pt x="85" y="3"/>
                  </a:cubicBezTo>
                  <a:cubicBezTo>
                    <a:pt x="46" y="15"/>
                    <a:pt x="15" y="33"/>
                    <a:pt x="11" y="35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10" y="36"/>
                    <a:pt x="9" y="37"/>
                    <a:pt x="7" y="38"/>
                  </a:cubicBezTo>
                  <a:cubicBezTo>
                    <a:pt x="6" y="39"/>
                    <a:pt x="4" y="40"/>
                    <a:pt x="3" y="40"/>
                  </a:cubicBezTo>
                  <a:cubicBezTo>
                    <a:pt x="2" y="41"/>
                    <a:pt x="2" y="41"/>
                    <a:pt x="1" y="42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161" y="42"/>
                    <a:pt x="161" y="42"/>
                    <a:pt x="161" y="42"/>
                  </a:cubicBezTo>
                  <a:cubicBezTo>
                    <a:pt x="165" y="42"/>
                    <a:pt x="167" y="41"/>
                    <a:pt x="169" y="38"/>
                  </a:cubicBezTo>
                  <a:cubicBezTo>
                    <a:pt x="170" y="35"/>
                    <a:pt x="169" y="32"/>
                    <a:pt x="167" y="28"/>
                  </a:cubicBezTo>
                  <a:cubicBezTo>
                    <a:pt x="167" y="28"/>
                    <a:pt x="162" y="20"/>
                    <a:pt x="155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7" name="Freeform 87">
              <a:extLst>
                <a:ext uri="{FF2B5EF4-FFF2-40B4-BE49-F238E27FC236}">
                  <a16:creationId xmlns:a16="http://schemas.microsoft.com/office/drawing/2014/main" id="{8C32EF48-F3AF-4683-9EBA-C2E0FA0202B0}"/>
                </a:ext>
              </a:extLst>
            </p:cNvPr>
            <p:cNvSpPr/>
            <p:nvPr/>
          </p:nvSpPr>
          <p:spPr bwMode="auto">
            <a:xfrm>
              <a:off x="5335588" y="3771901"/>
              <a:ext cx="1520825" cy="155575"/>
            </a:xfrm>
            <a:custGeom>
              <a:avLst/>
              <a:gdLst>
                <a:gd name="T0" fmla="*/ 402 w 402"/>
                <a:gd name="T1" fmla="*/ 24 h 41"/>
                <a:gd name="T2" fmla="*/ 385 w 402"/>
                <a:gd name="T3" fmla="*/ 41 h 41"/>
                <a:gd name="T4" fmla="*/ 382 w 402"/>
                <a:gd name="T5" fmla="*/ 41 h 41"/>
                <a:gd name="T6" fmla="*/ 232 w 402"/>
                <a:gd name="T7" fmla="*/ 28 h 41"/>
                <a:gd name="T8" fmla="*/ 217 w 402"/>
                <a:gd name="T9" fmla="*/ 34 h 41"/>
                <a:gd name="T10" fmla="*/ 216 w 402"/>
                <a:gd name="T11" fmla="*/ 35 h 41"/>
                <a:gd name="T12" fmla="*/ 201 w 402"/>
                <a:gd name="T13" fmla="*/ 40 h 41"/>
                <a:gd name="T14" fmla="*/ 201 w 402"/>
                <a:gd name="T15" fmla="*/ 40 h 41"/>
                <a:gd name="T16" fmla="*/ 186 w 402"/>
                <a:gd name="T17" fmla="*/ 35 h 41"/>
                <a:gd name="T18" fmla="*/ 185 w 402"/>
                <a:gd name="T19" fmla="*/ 34 h 41"/>
                <a:gd name="T20" fmla="*/ 170 w 402"/>
                <a:gd name="T21" fmla="*/ 28 h 41"/>
                <a:gd name="T22" fmla="*/ 20 w 402"/>
                <a:gd name="T23" fmla="*/ 41 h 41"/>
                <a:gd name="T24" fmla="*/ 17 w 402"/>
                <a:gd name="T25" fmla="*/ 41 h 41"/>
                <a:gd name="T26" fmla="*/ 0 w 402"/>
                <a:gd name="T27" fmla="*/ 24 h 41"/>
                <a:gd name="T28" fmla="*/ 16 w 402"/>
                <a:gd name="T29" fmla="*/ 7 h 41"/>
                <a:gd name="T30" fmla="*/ 17 w 402"/>
                <a:gd name="T31" fmla="*/ 7 h 41"/>
                <a:gd name="T32" fmla="*/ 164 w 402"/>
                <a:gd name="T33" fmla="*/ 0 h 41"/>
                <a:gd name="T34" fmla="*/ 177 w 402"/>
                <a:gd name="T35" fmla="*/ 6 h 41"/>
                <a:gd name="T36" fmla="*/ 182 w 402"/>
                <a:gd name="T37" fmla="*/ 6 h 41"/>
                <a:gd name="T38" fmla="*/ 194 w 402"/>
                <a:gd name="T39" fmla="*/ 0 h 41"/>
                <a:gd name="T40" fmla="*/ 208 w 402"/>
                <a:gd name="T41" fmla="*/ 0 h 41"/>
                <a:gd name="T42" fmla="*/ 220 w 402"/>
                <a:gd name="T43" fmla="*/ 6 h 41"/>
                <a:gd name="T44" fmla="*/ 225 w 402"/>
                <a:gd name="T45" fmla="*/ 6 h 41"/>
                <a:gd name="T46" fmla="*/ 238 w 402"/>
                <a:gd name="T47" fmla="*/ 0 h 41"/>
                <a:gd name="T48" fmla="*/ 385 w 402"/>
                <a:gd name="T49" fmla="*/ 7 h 41"/>
                <a:gd name="T50" fmla="*/ 386 w 402"/>
                <a:gd name="T51" fmla="*/ 7 h 41"/>
                <a:gd name="T52" fmla="*/ 402 w 402"/>
                <a:gd name="T53" fmla="*/ 2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02" h="41">
                  <a:moveTo>
                    <a:pt x="402" y="24"/>
                  </a:moveTo>
                  <a:cubicBezTo>
                    <a:pt x="402" y="33"/>
                    <a:pt x="394" y="41"/>
                    <a:pt x="385" y="41"/>
                  </a:cubicBezTo>
                  <a:cubicBezTo>
                    <a:pt x="384" y="41"/>
                    <a:pt x="383" y="41"/>
                    <a:pt x="382" y="41"/>
                  </a:cubicBezTo>
                  <a:cubicBezTo>
                    <a:pt x="232" y="28"/>
                    <a:pt x="232" y="28"/>
                    <a:pt x="232" y="28"/>
                  </a:cubicBezTo>
                  <a:cubicBezTo>
                    <a:pt x="227" y="28"/>
                    <a:pt x="220" y="31"/>
                    <a:pt x="217" y="34"/>
                  </a:cubicBezTo>
                  <a:cubicBezTo>
                    <a:pt x="217" y="34"/>
                    <a:pt x="217" y="34"/>
                    <a:pt x="216" y="35"/>
                  </a:cubicBezTo>
                  <a:cubicBezTo>
                    <a:pt x="214" y="38"/>
                    <a:pt x="208" y="40"/>
                    <a:pt x="201" y="40"/>
                  </a:cubicBezTo>
                  <a:cubicBezTo>
                    <a:pt x="201" y="40"/>
                    <a:pt x="201" y="40"/>
                    <a:pt x="201" y="40"/>
                  </a:cubicBezTo>
                  <a:cubicBezTo>
                    <a:pt x="194" y="40"/>
                    <a:pt x="188" y="38"/>
                    <a:pt x="186" y="35"/>
                  </a:cubicBezTo>
                  <a:cubicBezTo>
                    <a:pt x="185" y="34"/>
                    <a:pt x="185" y="34"/>
                    <a:pt x="185" y="34"/>
                  </a:cubicBezTo>
                  <a:cubicBezTo>
                    <a:pt x="182" y="31"/>
                    <a:pt x="175" y="28"/>
                    <a:pt x="170" y="28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19" y="41"/>
                    <a:pt x="18" y="41"/>
                    <a:pt x="17" y="41"/>
                  </a:cubicBezTo>
                  <a:cubicBezTo>
                    <a:pt x="8" y="41"/>
                    <a:pt x="0" y="33"/>
                    <a:pt x="0" y="24"/>
                  </a:cubicBezTo>
                  <a:cubicBezTo>
                    <a:pt x="0" y="15"/>
                    <a:pt x="7" y="8"/>
                    <a:pt x="16" y="7"/>
                  </a:cubicBezTo>
                  <a:cubicBezTo>
                    <a:pt x="16" y="7"/>
                    <a:pt x="16" y="7"/>
                    <a:pt x="17" y="7"/>
                  </a:cubicBezTo>
                  <a:cubicBezTo>
                    <a:pt x="164" y="0"/>
                    <a:pt x="164" y="0"/>
                    <a:pt x="164" y="0"/>
                  </a:cubicBezTo>
                  <a:cubicBezTo>
                    <a:pt x="169" y="0"/>
                    <a:pt x="175" y="2"/>
                    <a:pt x="177" y="6"/>
                  </a:cubicBezTo>
                  <a:cubicBezTo>
                    <a:pt x="178" y="10"/>
                    <a:pt x="181" y="10"/>
                    <a:pt x="182" y="6"/>
                  </a:cubicBezTo>
                  <a:cubicBezTo>
                    <a:pt x="183" y="2"/>
                    <a:pt x="189" y="0"/>
                    <a:pt x="194" y="0"/>
                  </a:cubicBezTo>
                  <a:cubicBezTo>
                    <a:pt x="208" y="0"/>
                    <a:pt x="208" y="0"/>
                    <a:pt x="208" y="0"/>
                  </a:cubicBezTo>
                  <a:cubicBezTo>
                    <a:pt x="213" y="0"/>
                    <a:pt x="219" y="2"/>
                    <a:pt x="220" y="6"/>
                  </a:cubicBezTo>
                  <a:cubicBezTo>
                    <a:pt x="221" y="10"/>
                    <a:pt x="224" y="10"/>
                    <a:pt x="225" y="6"/>
                  </a:cubicBezTo>
                  <a:cubicBezTo>
                    <a:pt x="227" y="2"/>
                    <a:pt x="233" y="0"/>
                    <a:pt x="238" y="0"/>
                  </a:cubicBezTo>
                  <a:cubicBezTo>
                    <a:pt x="385" y="7"/>
                    <a:pt x="385" y="7"/>
                    <a:pt x="385" y="7"/>
                  </a:cubicBezTo>
                  <a:cubicBezTo>
                    <a:pt x="386" y="7"/>
                    <a:pt x="386" y="7"/>
                    <a:pt x="386" y="7"/>
                  </a:cubicBezTo>
                  <a:cubicBezTo>
                    <a:pt x="395" y="8"/>
                    <a:pt x="402" y="15"/>
                    <a:pt x="402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8" name="Freeform 88">
              <a:extLst>
                <a:ext uri="{FF2B5EF4-FFF2-40B4-BE49-F238E27FC236}">
                  <a16:creationId xmlns:a16="http://schemas.microsoft.com/office/drawing/2014/main" id="{4B3D1034-A172-47FD-BB41-0875EF5575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02250" y="3733801"/>
              <a:ext cx="1587500" cy="227013"/>
            </a:xfrm>
            <a:custGeom>
              <a:avLst/>
              <a:gdLst>
                <a:gd name="T0" fmla="*/ 394 w 420"/>
                <a:gd name="T1" fmla="*/ 60 h 60"/>
                <a:gd name="T2" fmla="*/ 394 w 420"/>
                <a:gd name="T3" fmla="*/ 60 h 60"/>
                <a:gd name="T4" fmla="*/ 391 w 420"/>
                <a:gd name="T5" fmla="*/ 60 h 60"/>
                <a:gd name="T6" fmla="*/ 390 w 420"/>
                <a:gd name="T7" fmla="*/ 60 h 60"/>
                <a:gd name="T8" fmla="*/ 240 w 420"/>
                <a:gd name="T9" fmla="*/ 47 h 60"/>
                <a:gd name="T10" fmla="*/ 240 w 420"/>
                <a:gd name="T11" fmla="*/ 47 h 60"/>
                <a:gd name="T12" fmla="*/ 235 w 420"/>
                <a:gd name="T13" fmla="*/ 49 h 60"/>
                <a:gd name="T14" fmla="*/ 235 w 420"/>
                <a:gd name="T15" fmla="*/ 52 h 60"/>
                <a:gd name="T16" fmla="*/ 230 w 420"/>
                <a:gd name="T17" fmla="*/ 53 h 60"/>
                <a:gd name="T18" fmla="*/ 210 w 420"/>
                <a:gd name="T19" fmla="*/ 59 h 60"/>
                <a:gd name="T20" fmla="*/ 210 w 420"/>
                <a:gd name="T21" fmla="*/ 59 h 60"/>
                <a:gd name="T22" fmla="*/ 190 w 420"/>
                <a:gd name="T23" fmla="*/ 53 h 60"/>
                <a:gd name="T24" fmla="*/ 186 w 420"/>
                <a:gd name="T25" fmla="*/ 52 h 60"/>
                <a:gd name="T26" fmla="*/ 185 w 420"/>
                <a:gd name="T27" fmla="*/ 49 h 60"/>
                <a:gd name="T28" fmla="*/ 180 w 420"/>
                <a:gd name="T29" fmla="*/ 47 h 60"/>
                <a:gd name="T30" fmla="*/ 29 w 420"/>
                <a:gd name="T31" fmla="*/ 60 h 60"/>
                <a:gd name="T32" fmla="*/ 26 w 420"/>
                <a:gd name="T33" fmla="*/ 60 h 60"/>
                <a:gd name="T34" fmla="*/ 0 w 420"/>
                <a:gd name="T35" fmla="*/ 34 h 60"/>
                <a:gd name="T36" fmla="*/ 25 w 420"/>
                <a:gd name="T37" fmla="*/ 8 h 60"/>
                <a:gd name="T38" fmla="*/ 25 w 420"/>
                <a:gd name="T39" fmla="*/ 8 h 60"/>
                <a:gd name="T40" fmla="*/ 173 w 420"/>
                <a:gd name="T41" fmla="*/ 1 h 60"/>
                <a:gd name="T42" fmla="*/ 188 w 420"/>
                <a:gd name="T43" fmla="*/ 5 h 60"/>
                <a:gd name="T44" fmla="*/ 203 w 420"/>
                <a:gd name="T45" fmla="*/ 0 h 60"/>
                <a:gd name="T46" fmla="*/ 217 w 420"/>
                <a:gd name="T47" fmla="*/ 0 h 60"/>
                <a:gd name="T48" fmla="*/ 232 w 420"/>
                <a:gd name="T49" fmla="*/ 5 h 60"/>
                <a:gd name="T50" fmla="*/ 247 w 420"/>
                <a:gd name="T51" fmla="*/ 1 h 60"/>
                <a:gd name="T52" fmla="*/ 395 w 420"/>
                <a:gd name="T53" fmla="*/ 8 h 60"/>
                <a:gd name="T54" fmla="*/ 420 w 420"/>
                <a:gd name="T55" fmla="*/ 34 h 60"/>
                <a:gd name="T56" fmla="*/ 394 w 420"/>
                <a:gd name="T57" fmla="*/ 60 h 60"/>
                <a:gd name="T58" fmla="*/ 26 w 420"/>
                <a:gd name="T59" fmla="*/ 26 h 60"/>
                <a:gd name="T60" fmla="*/ 18 w 420"/>
                <a:gd name="T61" fmla="*/ 34 h 60"/>
                <a:gd name="T62" fmla="*/ 26 w 420"/>
                <a:gd name="T63" fmla="*/ 42 h 60"/>
                <a:gd name="T64" fmla="*/ 26 w 420"/>
                <a:gd name="T65" fmla="*/ 42 h 60"/>
                <a:gd name="T66" fmla="*/ 28 w 420"/>
                <a:gd name="T67" fmla="*/ 42 h 60"/>
                <a:gd name="T68" fmla="*/ 178 w 420"/>
                <a:gd name="T69" fmla="*/ 29 h 60"/>
                <a:gd name="T70" fmla="*/ 180 w 420"/>
                <a:gd name="T71" fmla="*/ 29 h 60"/>
                <a:gd name="T72" fmla="*/ 199 w 420"/>
                <a:gd name="T73" fmla="*/ 36 h 60"/>
                <a:gd name="T74" fmla="*/ 200 w 420"/>
                <a:gd name="T75" fmla="*/ 36 h 60"/>
                <a:gd name="T76" fmla="*/ 202 w 420"/>
                <a:gd name="T77" fmla="*/ 39 h 60"/>
                <a:gd name="T78" fmla="*/ 210 w 420"/>
                <a:gd name="T79" fmla="*/ 41 h 60"/>
                <a:gd name="T80" fmla="*/ 210 w 420"/>
                <a:gd name="T81" fmla="*/ 41 h 60"/>
                <a:gd name="T82" fmla="*/ 218 w 420"/>
                <a:gd name="T83" fmla="*/ 39 h 60"/>
                <a:gd name="T84" fmla="*/ 220 w 420"/>
                <a:gd name="T85" fmla="*/ 36 h 60"/>
                <a:gd name="T86" fmla="*/ 221 w 420"/>
                <a:gd name="T87" fmla="*/ 36 h 60"/>
                <a:gd name="T88" fmla="*/ 242 w 420"/>
                <a:gd name="T89" fmla="*/ 29 h 60"/>
                <a:gd name="T90" fmla="*/ 392 w 420"/>
                <a:gd name="T91" fmla="*/ 42 h 60"/>
                <a:gd name="T92" fmla="*/ 394 w 420"/>
                <a:gd name="T93" fmla="*/ 42 h 60"/>
                <a:gd name="T94" fmla="*/ 402 w 420"/>
                <a:gd name="T95" fmla="*/ 34 h 60"/>
                <a:gd name="T96" fmla="*/ 395 w 420"/>
                <a:gd name="T97" fmla="*/ 26 h 60"/>
                <a:gd name="T98" fmla="*/ 394 w 420"/>
                <a:gd name="T99" fmla="*/ 26 h 60"/>
                <a:gd name="T100" fmla="*/ 246 w 420"/>
                <a:gd name="T101" fmla="*/ 19 h 60"/>
                <a:gd name="T102" fmla="*/ 246 w 420"/>
                <a:gd name="T103" fmla="*/ 19 h 60"/>
                <a:gd name="T104" fmla="*/ 242 w 420"/>
                <a:gd name="T105" fmla="*/ 20 h 60"/>
                <a:gd name="T106" fmla="*/ 231 w 420"/>
                <a:gd name="T107" fmla="*/ 28 h 60"/>
                <a:gd name="T108" fmla="*/ 221 w 420"/>
                <a:gd name="T109" fmla="*/ 20 h 60"/>
                <a:gd name="T110" fmla="*/ 217 w 420"/>
                <a:gd name="T111" fmla="*/ 19 h 60"/>
                <a:gd name="T112" fmla="*/ 203 w 420"/>
                <a:gd name="T113" fmla="*/ 19 h 60"/>
                <a:gd name="T114" fmla="*/ 199 w 420"/>
                <a:gd name="T115" fmla="*/ 20 h 60"/>
                <a:gd name="T116" fmla="*/ 189 w 420"/>
                <a:gd name="T117" fmla="*/ 28 h 60"/>
                <a:gd name="T118" fmla="*/ 178 w 420"/>
                <a:gd name="T119" fmla="*/ 20 h 60"/>
                <a:gd name="T120" fmla="*/ 174 w 420"/>
                <a:gd name="T121" fmla="*/ 19 h 60"/>
                <a:gd name="T122" fmla="*/ 26 w 420"/>
                <a:gd name="T123" fmla="*/ 26 h 60"/>
                <a:gd name="T124" fmla="*/ 26 w 420"/>
                <a:gd name="T125" fmla="*/ 26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20" h="60">
                  <a:moveTo>
                    <a:pt x="394" y="60"/>
                  </a:moveTo>
                  <a:cubicBezTo>
                    <a:pt x="394" y="60"/>
                    <a:pt x="394" y="60"/>
                    <a:pt x="394" y="60"/>
                  </a:cubicBezTo>
                  <a:cubicBezTo>
                    <a:pt x="393" y="60"/>
                    <a:pt x="392" y="60"/>
                    <a:pt x="391" y="60"/>
                  </a:cubicBezTo>
                  <a:cubicBezTo>
                    <a:pt x="390" y="60"/>
                    <a:pt x="390" y="60"/>
                    <a:pt x="390" y="60"/>
                  </a:cubicBezTo>
                  <a:cubicBezTo>
                    <a:pt x="240" y="47"/>
                    <a:pt x="240" y="47"/>
                    <a:pt x="240" y="47"/>
                  </a:cubicBezTo>
                  <a:cubicBezTo>
                    <a:pt x="240" y="47"/>
                    <a:pt x="240" y="47"/>
                    <a:pt x="240" y="47"/>
                  </a:cubicBezTo>
                  <a:cubicBezTo>
                    <a:pt x="238" y="47"/>
                    <a:pt x="236" y="48"/>
                    <a:pt x="235" y="49"/>
                  </a:cubicBezTo>
                  <a:cubicBezTo>
                    <a:pt x="235" y="52"/>
                    <a:pt x="235" y="52"/>
                    <a:pt x="235" y="52"/>
                  </a:cubicBezTo>
                  <a:cubicBezTo>
                    <a:pt x="230" y="53"/>
                    <a:pt x="230" y="53"/>
                    <a:pt x="230" y="53"/>
                  </a:cubicBezTo>
                  <a:cubicBezTo>
                    <a:pt x="225" y="57"/>
                    <a:pt x="218" y="59"/>
                    <a:pt x="210" y="59"/>
                  </a:cubicBezTo>
                  <a:cubicBezTo>
                    <a:pt x="210" y="59"/>
                    <a:pt x="210" y="59"/>
                    <a:pt x="210" y="59"/>
                  </a:cubicBezTo>
                  <a:cubicBezTo>
                    <a:pt x="202" y="59"/>
                    <a:pt x="195" y="57"/>
                    <a:pt x="190" y="53"/>
                  </a:cubicBezTo>
                  <a:cubicBezTo>
                    <a:pt x="186" y="52"/>
                    <a:pt x="186" y="52"/>
                    <a:pt x="186" y="52"/>
                  </a:cubicBezTo>
                  <a:cubicBezTo>
                    <a:pt x="185" y="49"/>
                    <a:pt x="185" y="49"/>
                    <a:pt x="185" y="49"/>
                  </a:cubicBezTo>
                  <a:cubicBezTo>
                    <a:pt x="184" y="48"/>
                    <a:pt x="182" y="47"/>
                    <a:pt x="180" y="47"/>
                  </a:cubicBezTo>
                  <a:cubicBezTo>
                    <a:pt x="29" y="60"/>
                    <a:pt x="29" y="60"/>
                    <a:pt x="29" y="60"/>
                  </a:cubicBezTo>
                  <a:cubicBezTo>
                    <a:pt x="28" y="60"/>
                    <a:pt x="27" y="60"/>
                    <a:pt x="26" y="60"/>
                  </a:cubicBezTo>
                  <a:cubicBezTo>
                    <a:pt x="12" y="60"/>
                    <a:pt x="0" y="48"/>
                    <a:pt x="0" y="34"/>
                  </a:cubicBezTo>
                  <a:cubicBezTo>
                    <a:pt x="0" y="20"/>
                    <a:pt x="11" y="9"/>
                    <a:pt x="25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173" y="1"/>
                    <a:pt x="173" y="1"/>
                    <a:pt x="173" y="1"/>
                  </a:cubicBezTo>
                  <a:cubicBezTo>
                    <a:pt x="178" y="1"/>
                    <a:pt x="184" y="2"/>
                    <a:pt x="188" y="5"/>
                  </a:cubicBezTo>
                  <a:cubicBezTo>
                    <a:pt x="192" y="2"/>
                    <a:pt x="197" y="0"/>
                    <a:pt x="203" y="0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23" y="0"/>
                    <a:pt x="228" y="2"/>
                    <a:pt x="232" y="5"/>
                  </a:cubicBezTo>
                  <a:cubicBezTo>
                    <a:pt x="236" y="2"/>
                    <a:pt x="242" y="1"/>
                    <a:pt x="247" y="1"/>
                  </a:cubicBezTo>
                  <a:cubicBezTo>
                    <a:pt x="395" y="8"/>
                    <a:pt x="395" y="8"/>
                    <a:pt x="395" y="8"/>
                  </a:cubicBezTo>
                  <a:cubicBezTo>
                    <a:pt x="409" y="9"/>
                    <a:pt x="420" y="20"/>
                    <a:pt x="420" y="34"/>
                  </a:cubicBezTo>
                  <a:cubicBezTo>
                    <a:pt x="420" y="48"/>
                    <a:pt x="408" y="60"/>
                    <a:pt x="394" y="60"/>
                  </a:cubicBezTo>
                  <a:close/>
                  <a:moveTo>
                    <a:pt x="26" y="26"/>
                  </a:moveTo>
                  <a:cubicBezTo>
                    <a:pt x="21" y="26"/>
                    <a:pt x="18" y="30"/>
                    <a:pt x="18" y="34"/>
                  </a:cubicBezTo>
                  <a:cubicBezTo>
                    <a:pt x="18" y="38"/>
                    <a:pt x="22" y="42"/>
                    <a:pt x="26" y="42"/>
                  </a:cubicBezTo>
                  <a:cubicBezTo>
                    <a:pt x="26" y="42"/>
                    <a:pt x="26" y="42"/>
                    <a:pt x="26" y="42"/>
                  </a:cubicBezTo>
                  <a:cubicBezTo>
                    <a:pt x="27" y="42"/>
                    <a:pt x="28" y="42"/>
                    <a:pt x="28" y="42"/>
                  </a:cubicBezTo>
                  <a:cubicBezTo>
                    <a:pt x="178" y="29"/>
                    <a:pt x="178" y="29"/>
                    <a:pt x="178" y="29"/>
                  </a:cubicBezTo>
                  <a:cubicBezTo>
                    <a:pt x="179" y="29"/>
                    <a:pt x="179" y="29"/>
                    <a:pt x="180" y="29"/>
                  </a:cubicBezTo>
                  <a:cubicBezTo>
                    <a:pt x="187" y="29"/>
                    <a:pt x="194" y="32"/>
                    <a:pt x="199" y="36"/>
                  </a:cubicBezTo>
                  <a:cubicBezTo>
                    <a:pt x="200" y="36"/>
                    <a:pt x="200" y="36"/>
                    <a:pt x="200" y="36"/>
                  </a:cubicBezTo>
                  <a:cubicBezTo>
                    <a:pt x="202" y="39"/>
                    <a:pt x="202" y="39"/>
                    <a:pt x="202" y="39"/>
                  </a:cubicBezTo>
                  <a:cubicBezTo>
                    <a:pt x="202" y="40"/>
                    <a:pt x="205" y="41"/>
                    <a:pt x="210" y="41"/>
                  </a:cubicBezTo>
                  <a:cubicBezTo>
                    <a:pt x="210" y="41"/>
                    <a:pt x="210" y="41"/>
                    <a:pt x="210" y="41"/>
                  </a:cubicBezTo>
                  <a:cubicBezTo>
                    <a:pt x="215" y="41"/>
                    <a:pt x="218" y="40"/>
                    <a:pt x="218" y="39"/>
                  </a:cubicBezTo>
                  <a:cubicBezTo>
                    <a:pt x="220" y="36"/>
                    <a:pt x="220" y="36"/>
                    <a:pt x="220" y="36"/>
                  </a:cubicBezTo>
                  <a:cubicBezTo>
                    <a:pt x="221" y="36"/>
                    <a:pt x="221" y="36"/>
                    <a:pt x="221" y="36"/>
                  </a:cubicBezTo>
                  <a:cubicBezTo>
                    <a:pt x="227" y="32"/>
                    <a:pt x="235" y="29"/>
                    <a:pt x="242" y="29"/>
                  </a:cubicBezTo>
                  <a:cubicBezTo>
                    <a:pt x="392" y="42"/>
                    <a:pt x="392" y="42"/>
                    <a:pt x="392" y="42"/>
                  </a:cubicBezTo>
                  <a:cubicBezTo>
                    <a:pt x="392" y="42"/>
                    <a:pt x="393" y="42"/>
                    <a:pt x="394" y="42"/>
                  </a:cubicBezTo>
                  <a:cubicBezTo>
                    <a:pt x="398" y="42"/>
                    <a:pt x="402" y="38"/>
                    <a:pt x="402" y="34"/>
                  </a:cubicBezTo>
                  <a:cubicBezTo>
                    <a:pt x="402" y="30"/>
                    <a:pt x="399" y="26"/>
                    <a:pt x="395" y="26"/>
                  </a:cubicBezTo>
                  <a:cubicBezTo>
                    <a:pt x="394" y="26"/>
                    <a:pt x="394" y="26"/>
                    <a:pt x="394" y="26"/>
                  </a:cubicBezTo>
                  <a:cubicBezTo>
                    <a:pt x="246" y="19"/>
                    <a:pt x="246" y="19"/>
                    <a:pt x="246" y="19"/>
                  </a:cubicBezTo>
                  <a:cubicBezTo>
                    <a:pt x="246" y="19"/>
                    <a:pt x="246" y="19"/>
                    <a:pt x="246" y="19"/>
                  </a:cubicBezTo>
                  <a:cubicBezTo>
                    <a:pt x="244" y="19"/>
                    <a:pt x="243" y="20"/>
                    <a:pt x="242" y="20"/>
                  </a:cubicBezTo>
                  <a:cubicBezTo>
                    <a:pt x="239" y="27"/>
                    <a:pt x="234" y="28"/>
                    <a:pt x="231" y="28"/>
                  </a:cubicBezTo>
                  <a:cubicBezTo>
                    <a:pt x="227" y="28"/>
                    <a:pt x="223" y="25"/>
                    <a:pt x="221" y="20"/>
                  </a:cubicBezTo>
                  <a:cubicBezTo>
                    <a:pt x="220" y="19"/>
                    <a:pt x="219" y="19"/>
                    <a:pt x="217" y="19"/>
                  </a:cubicBezTo>
                  <a:cubicBezTo>
                    <a:pt x="203" y="19"/>
                    <a:pt x="203" y="19"/>
                    <a:pt x="203" y="19"/>
                  </a:cubicBezTo>
                  <a:cubicBezTo>
                    <a:pt x="201" y="19"/>
                    <a:pt x="200" y="19"/>
                    <a:pt x="199" y="20"/>
                  </a:cubicBezTo>
                  <a:cubicBezTo>
                    <a:pt x="197" y="25"/>
                    <a:pt x="193" y="28"/>
                    <a:pt x="189" y="28"/>
                  </a:cubicBezTo>
                  <a:cubicBezTo>
                    <a:pt x="186" y="28"/>
                    <a:pt x="181" y="27"/>
                    <a:pt x="178" y="20"/>
                  </a:cubicBezTo>
                  <a:cubicBezTo>
                    <a:pt x="177" y="20"/>
                    <a:pt x="176" y="19"/>
                    <a:pt x="174" y="19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6" y="26"/>
                    <a:pt x="26" y="26"/>
                    <a:pt x="26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9" name="Freeform 89">
              <a:extLst>
                <a:ext uri="{FF2B5EF4-FFF2-40B4-BE49-F238E27FC236}">
                  <a16:creationId xmlns:a16="http://schemas.microsoft.com/office/drawing/2014/main" id="{B158FFF0-B7BE-4A61-BED7-743AF0F41E76}"/>
                </a:ext>
              </a:extLst>
            </p:cNvPr>
            <p:cNvSpPr/>
            <p:nvPr/>
          </p:nvSpPr>
          <p:spPr bwMode="auto">
            <a:xfrm>
              <a:off x="5354638" y="3525838"/>
              <a:ext cx="669925" cy="163513"/>
            </a:xfrm>
            <a:custGeom>
              <a:avLst/>
              <a:gdLst>
                <a:gd name="T0" fmla="*/ 169 w 177"/>
                <a:gd name="T1" fmla="*/ 37 h 43"/>
                <a:gd name="T2" fmla="*/ 168 w 177"/>
                <a:gd name="T3" fmla="*/ 36 h 43"/>
                <a:gd name="T4" fmla="*/ 92 w 177"/>
                <a:gd name="T5" fmla="*/ 1 h 43"/>
                <a:gd name="T6" fmla="*/ 75 w 177"/>
                <a:gd name="T7" fmla="*/ 0 h 43"/>
                <a:gd name="T8" fmla="*/ 18 w 177"/>
                <a:gd name="T9" fmla="*/ 15 h 43"/>
                <a:gd name="T10" fmla="*/ 3 w 177"/>
                <a:gd name="T11" fmla="*/ 29 h 43"/>
                <a:gd name="T12" fmla="*/ 1 w 177"/>
                <a:gd name="T13" fmla="*/ 39 h 43"/>
                <a:gd name="T14" fmla="*/ 9 w 177"/>
                <a:gd name="T15" fmla="*/ 43 h 43"/>
                <a:gd name="T16" fmla="*/ 177 w 177"/>
                <a:gd name="T17" fmla="*/ 43 h 43"/>
                <a:gd name="T18" fmla="*/ 169 w 177"/>
                <a:gd name="T19" fmla="*/ 37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7" h="43">
                  <a:moveTo>
                    <a:pt x="169" y="37"/>
                  </a:moveTo>
                  <a:cubicBezTo>
                    <a:pt x="168" y="36"/>
                    <a:pt x="168" y="36"/>
                    <a:pt x="168" y="36"/>
                  </a:cubicBezTo>
                  <a:cubicBezTo>
                    <a:pt x="141" y="16"/>
                    <a:pt x="115" y="5"/>
                    <a:pt x="92" y="1"/>
                  </a:cubicBezTo>
                  <a:cubicBezTo>
                    <a:pt x="87" y="1"/>
                    <a:pt x="81" y="0"/>
                    <a:pt x="75" y="0"/>
                  </a:cubicBezTo>
                  <a:cubicBezTo>
                    <a:pt x="40" y="0"/>
                    <a:pt x="18" y="15"/>
                    <a:pt x="18" y="15"/>
                  </a:cubicBezTo>
                  <a:cubicBezTo>
                    <a:pt x="16" y="16"/>
                    <a:pt x="6" y="23"/>
                    <a:pt x="3" y="29"/>
                  </a:cubicBezTo>
                  <a:cubicBezTo>
                    <a:pt x="1" y="33"/>
                    <a:pt x="0" y="36"/>
                    <a:pt x="1" y="39"/>
                  </a:cubicBezTo>
                  <a:cubicBezTo>
                    <a:pt x="3" y="42"/>
                    <a:pt x="5" y="43"/>
                    <a:pt x="9" y="43"/>
                  </a:cubicBezTo>
                  <a:cubicBezTo>
                    <a:pt x="177" y="43"/>
                    <a:pt x="177" y="43"/>
                    <a:pt x="177" y="43"/>
                  </a:cubicBezTo>
                  <a:cubicBezTo>
                    <a:pt x="174" y="40"/>
                    <a:pt x="170" y="37"/>
                    <a:pt x="169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10" name="Freeform 90">
              <a:extLst>
                <a:ext uri="{FF2B5EF4-FFF2-40B4-BE49-F238E27FC236}">
                  <a16:creationId xmlns:a16="http://schemas.microsoft.com/office/drawing/2014/main" id="{03AE4986-48C0-402A-9374-5000E238EE61}"/>
                </a:ext>
              </a:extLst>
            </p:cNvPr>
            <p:cNvSpPr/>
            <p:nvPr/>
          </p:nvSpPr>
          <p:spPr bwMode="auto">
            <a:xfrm>
              <a:off x="6175375" y="3063876"/>
              <a:ext cx="654050" cy="571500"/>
            </a:xfrm>
            <a:custGeom>
              <a:avLst/>
              <a:gdLst>
                <a:gd name="T0" fmla="*/ 171 w 173"/>
                <a:gd name="T1" fmla="*/ 114 h 151"/>
                <a:gd name="T2" fmla="*/ 157 w 173"/>
                <a:gd name="T3" fmla="*/ 87 h 151"/>
                <a:gd name="T4" fmla="*/ 157 w 173"/>
                <a:gd name="T5" fmla="*/ 86 h 151"/>
                <a:gd name="T6" fmla="*/ 123 w 173"/>
                <a:gd name="T7" fmla="*/ 21 h 151"/>
                <a:gd name="T8" fmla="*/ 116 w 173"/>
                <a:gd name="T9" fmla="*/ 8 h 151"/>
                <a:gd name="T10" fmla="*/ 115 w 173"/>
                <a:gd name="T11" fmla="*/ 7 h 151"/>
                <a:gd name="T12" fmla="*/ 87 w 173"/>
                <a:gd name="T13" fmla="*/ 0 h 151"/>
                <a:gd name="T14" fmla="*/ 101 w 173"/>
                <a:gd name="T15" fmla="*/ 24 h 151"/>
                <a:gd name="T16" fmla="*/ 103 w 173"/>
                <a:gd name="T17" fmla="*/ 45 h 151"/>
                <a:gd name="T18" fmla="*/ 88 w 173"/>
                <a:gd name="T19" fmla="*/ 59 h 151"/>
                <a:gd name="T20" fmla="*/ 38 w 173"/>
                <a:gd name="T21" fmla="*/ 87 h 151"/>
                <a:gd name="T22" fmla="*/ 1 w 173"/>
                <a:gd name="T23" fmla="*/ 149 h 151"/>
                <a:gd name="T24" fmla="*/ 0 w 173"/>
                <a:gd name="T25" fmla="*/ 151 h 151"/>
                <a:gd name="T26" fmla="*/ 1 w 173"/>
                <a:gd name="T27" fmla="*/ 151 h 151"/>
                <a:gd name="T28" fmla="*/ 9 w 173"/>
                <a:gd name="T29" fmla="*/ 146 h 151"/>
                <a:gd name="T30" fmla="*/ 86 w 173"/>
                <a:gd name="T31" fmla="*/ 112 h 151"/>
                <a:gd name="T32" fmla="*/ 113 w 173"/>
                <a:gd name="T33" fmla="*/ 109 h 151"/>
                <a:gd name="T34" fmla="*/ 165 w 173"/>
                <a:gd name="T35" fmla="*/ 120 h 151"/>
                <a:gd name="T36" fmla="*/ 169 w 173"/>
                <a:gd name="T37" fmla="*/ 121 h 151"/>
                <a:gd name="T38" fmla="*/ 172 w 173"/>
                <a:gd name="T39" fmla="*/ 120 h 151"/>
                <a:gd name="T40" fmla="*/ 171 w 173"/>
                <a:gd name="T41" fmla="*/ 114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73" h="151">
                  <a:moveTo>
                    <a:pt x="171" y="114"/>
                  </a:moveTo>
                  <a:cubicBezTo>
                    <a:pt x="157" y="87"/>
                    <a:pt x="157" y="87"/>
                    <a:pt x="157" y="87"/>
                  </a:cubicBezTo>
                  <a:cubicBezTo>
                    <a:pt x="157" y="86"/>
                    <a:pt x="157" y="86"/>
                    <a:pt x="157" y="86"/>
                  </a:cubicBezTo>
                  <a:cubicBezTo>
                    <a:pt x="123" y="21"/>
                    <a:pt x="123" y="21"/>
                    <a:pt x="123" y="21"/>
                  </a:cubicBezTo>
                  <a:cubicBezTo>
                    <a:pt x="120" y="17"/>
                    <a:pt x="117" y="11"/>
                    <a:pt x="116" y="8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5" y="7"/>
                    <a:pt x="101" y="0"/>
                    <a:pt x="87" y="0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5" y="31"/>
                    <a:pt x="105" y="38"/>
                    <a:pt x="103" y="45"/>
                  </a:cubicBezTo>
                  <a:cubicBezTo>
                    <a:pt x="100" y="51"/>
                    <a:pt x="95" y="56"/>
                    <a:pt x="88" y="59"/>
                  </a:cubicBezTo>
                  <a:cubicBezTo>
                    <a:pt x="85" y="60"/>
                    <a:pt x="56" y="71"/>
                    <a:pt x="38" y="87"/>
                  </a:cubicBezTo>
                  <a:cubicBezTo>
                    <a:pt x="19" y="105"/>
                    <a:pt x="8" y="123"/>
                    <a:pt x="1" y="149"/>
                  </a:cubicBezTo>
                  <a:cubicBezTo>
                    <a:pt x="0" y="151"/>
                    <a:pt x="0" y="151"/>
                    <a:pt x="0" y="151"/>
                  </a:cubicBezTo>
                  <a:cubicBezTo>
                    <a:pt x="0" y="151"/>
                    <a:pt x="1" y="151"/>
                    <a:pt x="1" y="151"/>
                  </a:cubicBezTo>
                  <a:cubicBezTo>
                    <a:pt x="3" y="149"/>
                    <a:pt x="6" y="147"/>
                    <a:pt x="9" y="146"/>
                  </a:cubicBezTo>
                  <a:cubicBezTo>
                    <a:pt x="9" y="146"/>
                    <a:pt x="42" y="125"/>
                    <a:pt x="86" y="112"/>
                  </a:cubicBezTo>
                  <a:cubicBezTo>
                    <a:pt x="95" y="110"/>
                    <a:pt x="104" y="109"/>
                    <a:pt x="113" y="109"/>
                  </a:cubicBezTo>
                  <a:cubicBezTo>
                    <a:pt x="141" y="109"/>
                    <a:pt x="165" y="120"/>
                    <a:pt x="165" y="120"/>
                  </a:cubicBezTo>
                  <a:cubicBezTo>
                    <a:pt x="167" y="121"/>
                    <a:pt x="168" y="121"/>
                    <a:pt x="169" y="121"/>
                  </a:cubicBezTo>
                  <a:cubicBezTo>
                    <a:pt x="171" y="121"/>
                    <a:pt x="172" y="120"/>
                    <a:pt x="172" y="120"/>
                  </a:cubicBezTo>
                  <a:cubicBezTo>
                    <a:pt x="173" y="118"/>
                    <a:pt x="172" y="116"/>
                    <a:pt x="171" y="1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/>
            </a:p>
          </p:txBody>
        </p:sp>
      </p:grpSp>
      <p:sp>
        <p:nvSpPr>
          <p:cNvPr id="28678" name="文本框 11">
            <a:extLst>
              <a:ext uri="{FF2B5EF4-FFF2-40B4-BE49-F238E27FC236}">
                <a16:creationId xmlns:a16="http://schemas.microsoft.com/office/drawing/2014/main" id="{2D74EA7C-AE82-4A7C-BE5B-6A6D0FDA28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38313" y="552450"/>
            <a:ext cx="4562146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3600" dirty="0">
                <a:solidFill>
                  <a:schemeClr val="bg1"/>
                </a:solidFill>
              </a:rPr>
              <a:t>Basic User Workflow </a:t>
            </a:r>
          </a:p>
        </p:txBody>
      </p:sp>
      <p:pic>
        <p:nvPicPr>
          <p:cNvPr id="28679" name="图片 12">
            <a:extLst>
              <a:ext uri="{FF2B5EF4-FFF2-40B4-BE49-F238E27FC236}">
                <a16:creationId xmlns:a16="http://schemas.microsoft.com/office/drawing/2014/main" id="{EA21A789-CAFE-4DCE-9356-4BD8695A86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6188" y="5200650"/>
            <a:ext cx="5865812" cy="165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8941D8EB-4426-FA4B-95A7-BED493F6E060}"/>
              </a:ext>
            </a:extLst>
          </p:cNvPr>
          <p:cNvSpPr/>
          <p:nvPr/>
        </p:nvSpPr>
        <p:spPr>
          <a:xfrm>
            <a:off x="1996525" y="2530878"/>
            <a:ext cx="2518638" cy="3961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algn="just" eaLnBrk="1" hangingPunct="1">
              <a:lnSpc>
                <a:spcPct val="120000"/>
              </a:lnSpc>
            </a:pPr>
            <a:r>
              <a:rPr lang="ja-JP" altLang="en-US">
                <a:solidFill>
                  <a:srgbClr val="595959"/>
                </a:solidFill>
              </a:rPr>
              <a:t>首先需要</a:t>
            </a:r>
            <a:r>
              <a:rPr lang="zh-CN" altLang="en-US" dirty="0">
                <a:solidFill>
                  <a:srgbClr val="595959"/>
                </a:solidFill>
              </a:rPr>
              <a:t> </a:t>
            </a:r>
            <a:r>
              <a:rPr lang="en-US" dirty="0">
                <a:solidFill>
                  <a:srgbClr val="595959"/>
                </a:solidFill>
              </a:rPr>
              <a:t>Study</a:t>
            </a:r>
            <a:r>
              <a:rPr lang="zh-CN" altLang="en-US" dirty="0">
                <a:solidFill>
                  <a:srgbClr val="595959"/>
                </a:solidFill>
              </a:rPr>
              <a:t> </a:t>
            </a:r>
            <a:r>
              <a:rPr lang="ja-JP" altLang="en-US">
                <a:solidFill>
                  <a:srgbClr val="595959"/>
                </a:solidFill>
              </a:rPr>
              <a:t>的配置</a:t>
            </a:r>
            <a:endParaRPr lang="en-US" dirty="0">
              <a:solidFill>
                <a:srgbClr val="595959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245CF6C-462D-E44F-833F-EA2E1CCA0562}"/>
              </a:ext>
            </a:extLst>
          </p:cNvPr>
          <p:cNvSpPr/>
          <p:nvPr/>
        </p:nvSpPr>
        <p:spPr>
          <a:xfrm>
            <a:off x="2507666" y="3103612"/>
            <a:ext cx="5570756" cy="10609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algn="just" eaLnBrk="1" hangingPunct="1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95959"/>
                </a:solidFill>
              </a:rPr>
              <a:t>Study</a:t>
            </a:r>
            <a:r>
              <a:rPr lang="zh-CN" altLang="en-US" dirty="0">
                <a:solidFill>
                  <a:srgbClr val="595959"/>
                </a:solidFill>
              </a:rPr>
              <a:t> </a:t>
            </a:r>
            <a:r>
              <a:rPr lang="ja-JP" altLang="en-US">
                <a:solidFill>
                  <a:srgbClr val="595959"/>
                </a:solidFill>
              </a:rPr>
              <a:t>的基本信息</a:t>
            </a:r>
            <a:r>
              <a:rPr lang="zh-CN" altLang="en-US" dirty="0">
                <a:solidFill>
                  <a:srgbClr val="595959"/>
                </a:solidFill>
              </a:rPr>
              <a:t>，</a:t>
            </a:r>
            <a:r>
              <a:rPr lang="ja-JP" altLang="en-US">
                <a:solidFill>
                  <a:srgbClr val="595959"/>
                </a:solidFill>
              </a:rPr>
              <a:t>包括名称</a:t>
            </a:r>
            <a:r>
              <a:rPr lang="zh-CN" altLang="en-US" dirty="0">
                <a:solidFill>
                  <a:srgbClr val="595959"/>
                </a:solidFill>
              </a:rPr>
              <a:t>，</a:t>
            </a:r>
            <a:r>
              <a:rPr lang="ja-JP" altLang="en-US">
                <a:solidFill>
                  <a:srgbClr val="595959"/>
                </a:solidFill>
              </a:rPr>
              <a:t>拥有者</a:t>
            </a:r>
            <a:r>
              <a:rPr lang="zh-CN" altLang="en-US" dirty="0">
                <a:solidFill>
                  <a:srgbClr val="595959"/>
                </a:solidFill>
              </a:rPr>
              <a:t>，</a:t>
            </a:r>
            <a:r>
              <a:rPr lang="ja-JP" altLang="en-US">
                <a:solidFill>
                  <a:srgbClr val="595959"/>
                </a:solidFill>
              </a:rPr>
              <a:t>权限等</a:t>
            </a:r>
            <a:r>
              <a:rPr lang="zh-CN" altLang="en-US" dirty="0">
                <a:solidFill>
                  <a:srgbClr val="595959"/>
                </a:solidFill>
              </a:rPr>
              <a:t>，</a:t>
            </a:r>
            <a:endParaRPr lang="en-US" altLang="zh-CN" dirty="0">
              <a:solidFill>
                <a:srgbClr val="595959"/>
              </a:solidFill>
            </a:endParaRPr>
          </a:p>
          <a:p>
            <a:pPr marL="342900" indent="-342900" algn="just" eaLnBrk="1" hangingPunct="1">
              <a:lnSpc>
                <a:spcPct val="120000"/>
              </a:lnSpc>
            </a:pPr>
            <a:endParaRPr lang="en-US" dirty="0">
              <a:solidFill>
                <a:srgbClr val="595959"/>
              </a:solidFill>
            </a:endParaRPr>
          </a:p>
          <a:p>
            <a:pPr marL="342900" indent="-342900" algn="just" eaLnBrk="1" hangingPunct="1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ja-JP" altLang="en-US">
                <a:solidFill>
                  <a:srgbClr val="595959"/>
                </a:solidFill>
              </a:rPr>
              <a:t>需要调参的参数及参数的范围</a:t>
            </a:r>
            <a:endParaRPr lang="en-US" dirty="0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99569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任意多边形 10">
            <a:extLst>
              <a:ext uri="{FF2B5EF4-FFF2-40B4-BE49-F238E27FC236}">
                <a16:creationId xmlns:a16="http://schemas.microsoft.com/office/drawing/2014/main" id="{F78217A7-87B9-42C8-9AA2-56639B95E51F}"/>
              </a:ext>
            </a:extLst>
          </p:cNvPr>
          <p:cNvSpPr/>
          <p:nvPr/>
        </p:nvSpPr>
        <p:spPr>
          <a:xfrm rot="5400000">
            <a:off x="2898321" y="-2441122"/>
            <a:ext cx="914400" cy="6711043"/>
          </a:xfrm>
          <a:custGeom>
            <a:avLst/>
            <a:gdLst>
              <a:gd name="connsiteX0" fmla="*/ 0 w 990604"/>
              <a:gd name="connsiteY0" fmla="*/ 5956738 h 5956738"/>
              <a:gd name="connsiteX1" fmla="*/ 0 w 990604"/>
              <a:gd name="connsiteY1" fmla="*/ 317938 h 5956738"/>
              <a:gd name="connsiteX2" fmla="*/ 6 w 990604"/>
              <a:gd name="connsiteY2" fmla="*/ 317938 h 5956738"/>
              <a:gd name="connsiteX3" fmla="*/ 495305 w 990604"/>
              <a:gd name="connsiteY3" fmla="*/ 0 h 5956738"/>
              <a:gd name="connsiteX4" fmla="*/ 990604 w 990604"/>
              <a:gd name="connsiteY4" fmla="*/ 317938 h 5956738"/>
              <a:gd name="connsiteX5" fmla="*/ 990601 w 990604"/>
              <a:gd name="connsiteY5" fmla="*/ 317938 h 5956738"/>
              <a:gd name="connsiteX6" fmla="*/ 990601 w 990604"/>
              <a:gd name="connsiteY6" fmla="*/ 5956738 h 5956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0604" h="5956738">
                <a:moveTo>
                  <a:pt x="0" y="5956738"/>
                </a:moveTo>
                <a:lnTo>
                  <a:pt x="0" y="317938"/>
                </a:lnTo>
                <a:lnTo>
                  <a:pt x="6" y="317938"/>
                </a:lnTo>
                <a:lnTo>
                  <a:pt x="495305" y="0"/>
                </a:lnTo>
                <a:lnTo>
                  <a:pt x="990604" y="317938"/>
                </a:lnTo>
                <a:lnTo>
                  <a:pt x="990601" y="317938"/>
                </a:lnTo>
                <a:lnTo>
                  <a:pt x="990601" y="5956738"/>
                </a:lnTo>
                <a:close/>
              </a:path>
            </a:pathLst>
          </a:custGeom>
          <a:solidFill>
            <a:srgbClr val="4B64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zh-CN" altLang="en-US" noProof="1"/>
          </a:p>
        </p:txBody>
      </p:sp>
      <p:sp>
        <p:nvSpPr>
          <p:cNvPr id="2" name="椭圆 1">
            <a:extLst>
              <a:ext uri="{FF2B5EF4-FFF2-40B4-BE49-F238E27FC236}">
                <a16:creationId xmlns:a16="http://schemas.microsoft.com/office/drawing/2014/main" id="{989F1B2B-D069-4E1D-ABB9-F2C6C8EF9ED8}"/>
              </a:ext>
            </a:extLst>
          </p:cNvPr>
          <p:cNvSpPr/>
          <p:nvPr/>
        </p:nvSpPr>
        <p:spPr>
          <a:xfrm>
            <a:off x="323850" y="247650"/>
            <a:ext cx="1333500" cy="1333500"/>
          </a:xfrm>
          <a:prstGeom prst="ellipse">
            <a:avLst/>
          </a:prstGeom>
          <a:solidFill>
            <a:schemeClr val="bg1"/>
          </a:solidFill>
          <a:ln w="38100">
            <a:solidFill>
              <a:srgbClr val="4B64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zh-CN" altLang="en-US" noProof="1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EB01D4AC-4383-4216-A68F-045301757739}"/>
              </a:ext>
            </a:extLst>
          </p:cNvPr>
          <p:cNvGrpSpPr/>
          <p:nvPr/>
        </p:nvGrpSpPr>
        <p:grpSpPr>
          <a:xfrm>
            <a:off x="475624" y="571426"/>
            <a:ext cx="1029952" cy="685949"/>
            <a:chOff x="5302250" y="2903538"/>
            <a:chExt cx="1587500" cy="1057276"/>
          </a:xfrm>
          <a:solidFill>
            <a:srgbClr val="4B649F"/>
          </a:solidFill>
        </p:grpSpPr>
        <p:sp>
          <p:nvSpPr>
            <p:cNvPr id="4" name="Freeform 84">
              <a:extLst>
                <a:ext uri="{FF2B5EF4-FFF2-40B4-BE49-F238E27FC236}">
                  <a16:creationId xmlns:a16="http://schemas.microsoft.com/office/drawing/2014/main" id="{31146644-E136-4958-B5BF-A9B632D430C5}"/>
                </a:ext>
              </a:extLst>
            </p:cNvPr>
            <p:cNvSpPr/>
            <p:nvPr/>
          </p:nvSpPr>
          <p:spPr bwMode="auto">
            <a:xfrm>
              <a:off x="5362575" y="3040063"/>
              <a:ext cx="706438" cy="614363"/>
            </a:xfrm>
            <a:custGeom>
              <a:avLst/>
              <a:gdLst>
                <a:gd name="T0" fmla="*/ 181 w 187"/>
                <a:gd name="T1" fmla="*/ 49 h 162"/>
                <a:gd name="T2" fmla="*/ 187 w 187"/>
                <a:gd name="T3" fmla="*/ 66 h 162"/>
                <a:gd name="T4" fmla="*/ 187 w 187"/>
                <a:gd name="T5" fmla="*/ 162 h 162"/>
                <a:gd name="T6" fmla="*/ 176 w 187"/>
                <a:gd name="T7" fmla="*/ 153 h 162"/>
                <a:gd name="T8" fmla="*/ 92 w 187"/>
                <a:gd name="T9" fmla="*/ 115 h 162"/>
                <a:gd name="T10" fmla="*/ 73 w 187"/>
                <a:gd name="T11" fmla="*/ 114 h 162"/>
                <a:gd name="T12" fmla="*/ 8 w 187"/>
                <a:gd name="T13" fmla="*/ 131 h 162"/>
                <a:gd name="T14" fmla="*/ 1 w 187"/>
                <a:gd name="T15" fmla="*/ 131 h 162"/>
                <a:gd name="T16" fmla="*/ 2 w 187"/>
                <a:gd name="T17" fmla="*/ 126 h 162"/>
                <a:gd name="T18" fmla="*/ 26 w 187"/>
                <a:gd name="T19" fmla="*/ 70 h 162"/>
                <a:gd name="T20" fmla="*/ 48 w 187"/>
                <a:gd name="T21" fmla="*/ 20 h 162"/>
                <a:gd name="T22" fmla="*/ 53 w 187"/>
                <a:gd name="T23" fmla="*/ 13 h 162"/>
                <a:gd name="T24" fmla="*/ 62 w 187"/>
                <a:gd name="T25" fmla="*/ 9 h 162"/>
                <a:gd name="T26" fmla="*/ 130 w 187"/>
                <a:gd name="T27" fmla="*/ 11 h 162"/>
                <a:gd name="T28" fmla="*/ 181 w 187"/>
                <a:gd name="T29" fmla="*/ 49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7" h="162">
                  <a:moveTo>
                    <a:pt x="181" y="49"/>
                  </a:moveTo>
                  <a:cubicBezTo>
                    <a:pt x="184" y="54"/>
                    <a:pt x="187" y="60"/>
                    <a:pt x="187" y="66"/>
                  </a:cubicBezTo>
                  <a:cubicBezTo>
                    <a:pt x="187" y="162"/>
                    <a:pt x="187" y="162"/>
                    <a:pt x="187" y="162"/>
                  </a:cubicBezTo>
                  <a:cubicBezTo>
                    <a:pt x="187" y="162"/>
                    <a:pt x="178" y="154"/>
                    <a:pt x="176" y="153"/>
                  </a:cubicBezTo>
                  <a:cubicBezTo>
                    <a:pt x="168" y="148"/>
                    <a:pt x="133" y="120"/>
                    <a:pt x="92" y="115"/>
                  </a:cubicBezTo>
                  <a:cubicBezTo>
                    <a:pt x="86" y="114"/>
                    <a:pt x="79" y="114"/>
                    <a:pt x="73" y="114"/>
                  </a:cubicBezTo>
                  <a:cubicBezTo>
                    <a:pt x="32" y="114"/>
                    <a:pt x="8" y="131"/>
                    <a:pt x="8" y="131"/>
                  </a:cubicBezTo>
                  <a:cubicBezTo>
                    <a:pt x="5" y="133"/>
                    <a:pt x="2" y="133"/>
                    <a:pt x="1" y="131"/>
                  </a:cubicBezTo>
                  <a:cubicBezTo>
                    <a:pt x="0" y="130"/>
                    <a:pt x="1" y="128"/>
                    <a:pt x="2" y="126"/>
                  </a:cubicBezTo>
                  <a:cubicBezTo>
                    <a:pt x="26" y="70"/>
                    <a:pt x="26" y="70"/>
                    <a:pt x="26" y="70"/>
                  </a:cubicBezTo>
                  <a:cubicBezTo>
                    <a:pt x="48" y="20"/>
                    <a:pt x="48" y="20"/>
                    <a:pt x="48" y="20"/>
                  </a:cubicBezTo>
                  <a:cubicBezTo>
                    <a:pt x="49" y="18"/>
                    <a:pt x="51" y="15"/>
                    <a:pt x="53" y="13"/>
                  </a:cubicBezTo>
                  <a:cubicBezTo>
                    <a:pt x="55" y="11"/>
                    <a:pt x="59" y="10"/>
                    <a:pt x="62" y="9"/>
                  </a:cubicBezTo>
                  <a:cubicBezTo>
                    <a:pt x="65" y="9"/>
                    <a:pt x="98" y="0"/>
                    <a:pt x="130" y="11"/>
                  </a:cubicBezTo>
                  <a:cubicBezTo>
                    <a:pt x="163" y="22"/>
                    <a:pt x="179" y="45"/>
                    <a:pt x="181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5" name="Freeform 85">
              <a:extLst>
                <a:ext uri="{FF2B5EF4-FFF2-40B4-BE49-F238E27FC236}">
                  <a16:creationId xmlns:a16="http://schemas.microsoft.com/office/drawing/2014/main" id="{15DA8FD2-48AA-4963-8E7E-85AB57E553CB}"/>
                </a:ext>
              </a:extLst>
            </p:cNvPr>
            <p:cNvSpPr/>
            <p:nvPr/>
          </p:nvSpPr>
          <p:spPr bwMode="auto">
            <a:xfrm>
              <a:off x="6115050" y="2903538"/>
              <a:ext cx="400050" cy="747713"/>
            </a:xfrm>
            <a:custGeom>
              <a:avLst/>
              <a:gdLst>
                <a:gd name="T0" fmla="*/ 44 w 106"/>
                <a:gd name="T1" fmla="*/ 119 h 197"/>
                <a:gd name="T2" fmla="*/ 3 w 106"/>
                <a:gd name="T3" fmla="*/ 187 h 197"/>
                <a:gd name="T4" fmla="*/ 0 w 106"/>
                <a:gd name="T5" fmla="*/ 197 h 197"/>
                <a:gd name="T6" fmla="*/ 0 w 106"/>
                <a:gd name="T7" fmla="*/ 83 h 197"/>
                <a:gd name="T8" fmla="*/ 1 w 106"/>
                <a:gd name="T9" fmla="*/ 64 h 197"/>
                <a:gd name="T10" fmla="*/ 16 w 106"/>
                <a:gd name="T11" fmla="*/ 29 h 197"/>
                <a:gd name="T12" fmla="*/ 49 w 106"/>
                <a:gd name="T13" fmla="*/ 1 h 197"/>
                <a:gd name="T14" fmla="*/ 54 w 106"/>
                <a:gd name="T15" fmla="*/ 0 h 197"/>
                <a:gd name="T16" fmla="*/ 64 w 106"/>
                <a:gd name="T17" fmla="*/ 6 h 197"/>
                <a:gd name="T18" fmla="*/ 85 w 106"/>
                <a:gd name="T19" fmla="*/ 42 h 197"/>
                <a:gd name="T20" fmla="*/ 86 w 106"/>
                <a:gd name="T21" fmla="*/ 42 h 197"/>
                <a:gd name="T22" fmla="*/ 104 w 106"/>
                <a:gd name="T23" fmla="*/ 74 h 197"/>
                <a:gd name="T24" fmla="*/ 105 w 106"/>
                <a:gd name="T25" fmla="*/ 82 h 197"/>
                <a:gd name="T26" fmla="*/ 99 w 106"/>
                <a:gd name="T27" fmla="*/ 87 h 197"/>
                <a:gd name="T28" fmla="*/ 44 w 106"/>
                <a:gd name="T29" fmla="*/ 119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6" h="197">
                  <a:moveTo>
                    <a:pt x="44" y="119"/>
                  </a:moveTo>
                  <a:cubicBezTo>
                    <a:pt x="25" y="137"/>
                    <a:pt x="12" y="156"/>
                    <a:pt x="3" y="187"/>
                  </a:cubicBezTo>
                  <a:cubicBezTo>
                    <a:pt x="0" y="197"/>
                    <a:pt x="0" y="197"/>
                    <a:pt x="0" y="197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77"/>
                    <a:pt x="0" y="69"/>
                    <a:pt x="1" y="64"/>
                  </a:cubicBezTo>
                  <a:cubicBezTo>
                    <a:pt x="1" y="63"/>
                    <a:pt x="3" y="47"/>
                    <a:pt x="16" y="29"/>
                  </a:cubicBezTo>
                  <a:cubicBezTo>
                    <a:pt x="30" y="11"/>
                    <a:pt x="48" y="1"/>
                    <a:pt x="49" y="1"/>
                  </a:cubicBezTo>
                  <a:cubicBezTo>
                    <a:pt x="51" y="0"/>
                    <a:pt x="52" y="0"/>
                    <a:pt x="54" y="0"/>
                  </a:cubicBezTo>
                  <a:cubicBezTo>
                    <a:pt x="58" y="0"/>
                    <a:pt x="62" y="2"/>
                    <a:pt x="64" y="6"/>
                  </a:cubicBezTo>
                  <a:cubicBezTo>
                    <a:pt x="85" y="42"/>
                    <a:pt x="85" y="42"/>
                    <a:pt x="85" y="42"/>
                  </a:cubicBezTo>
                  <a:cubicBezTo>
                    <a:pt x="86" y="42"/>
                    <a:pt x="86" y="42"/>
                    <a:pt x="86" y="42"/>
                  </a:cubicBezTo>
                  <a:cubicBezTo>
                    <a:pt x="104" y="74"/>
                    <a:pt x="104" y="74"/>
                    <a:pt x="104" y="74"/>
                  </a:cubicBezTo>
                  <a:cubicBezTo>
                    <a:pt x="106" y="76"/>
                    <a:pt x="106" y="79"/>
                    <a:pt x="105" y="82"/>
                  </a:cubicBezTo>
                  <a:cubicBezTo>
                    <a:pt x="104" y="84"/>
                    <a:pt x="102" y="86"/>
                    <a:pt x="99" y="87"/>
                  </a:cubicBezTo>
                  <a:cubicBezTo>
                    <a:pt x="99" y="87"/>
                    <a:pt x="66" y="99"/>
                    <a:pt x="44" y="1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6" name="Freeform 86">
              <a:extLst>
                <a:ext uri="{FF2B5EF4-FFF2-40B4-BE49-F238E27FC236}">
                  <a16:creationId xmlns:a16="http://schemas.microsoft.com/office/drawing/2014/main" id="{D734BADA-8DF3-43AB-AF1D-D1882A0044FC}"/>
                </a:ext>
              </a:extLst>
            </p:cNvPr>
            <p:cNvSpPr/>
            <p:nvPr/>
          </p:nvSpPr>
          <p:spPr bwMode="auto">
            <a:xfrm>
              <a:off x="6194425" y="3529013"/>
              <a:ext cx="642938" cy="160338"/>
            </a:xfrm>
            <a:custGeom>
              <a:avLst/>
              <a:gdLst>
                <a:gd name="T0" fmla="*/ 155 w 170"/>
                <a:gd name="T1" fmla="*/ 11 h 42"/>
                <a:gd name="T2" fmla="*/ 154 w 170"/>
                <a:gd name="T3" fmla="*/ 10 h 42"/>
                <a:gd name="T4" fmla="*/ 153 w 170"/>
                <a:gd name="T5" fmla="*/ 10 h 42"/>
                <a:gd name="T6" fmla="*/ 108 w 170"/>
                <a:gd name="T7" fmla="*/ 0 h 42"/>
                <a:gd name="T8" fmla="*/ 85 w 170"/>
                <a:gd name="T9" fmla="*/ 3 h 42"/>
                <a:gd name="T10" fmla="*/ 11 w 170"/>
                <a:gd name="T11" fmla="*/ 35 h 42"/>
                <a:gd name="T12" fmla="*/ 11 w 170"/>
                <a:gd name="T13" fmla="*/ 36 h 42"/>
                <a:gd name="T14" fmla="*/ 7 w 170"/>
                <a:gd name="T15" fmla="*/ 38 h 42"/>
                <a:gd name="T16" fmla="*/ 3 w 170"/>
                <a:gd name="T17" fmla="*/ 40 h 42"/>
                <a:gd name="T18" fmla="*/ 1 w 170"/>
                <a:gd name="T19" fmla="*/ 42 h 42"/>
                <a:gd name="T20" fmla="*/ 0 w 170"/>
                <a:gd name="T21" fmla="*/ 42 h 42"/>
                <a:gd name="T22" fmla="*/ 161 w 170"/>
                <a:gd name="T23" fmla="*/ 42 h 42"/>
                <a:gd name="T24" fmla="*/ 169 w 170"/>
                <a:gd name="T25" fmla="*/ 38 h 42"/>
                <a:gd name="T26" fmla="*/ 167 w 170"/>
                <a:gd name="T27" fmla="*/ 28 h 42"/>
                <a:gd name="T28" fmla="*/ 155 w 170"/>
                <a:gd name="T29" fmla="*/ 11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70" h="42">
                  <a:moveTo>
                    <a:pt x="155" y="11"/>
                  </a:moveTo>
                  <a:cubicBezTo>
                    <a:pt x="155" y="11"/>
                    <a:pt x="154" y="10"/>
                    <a:pt x="154" y="10"/>
                  </a:cubicBezTo>
                  <a:cubicBezTo>
                    <a:pt x="153" y="10"/>
                    <a:pt x="153" y="10"/>
                    <a:pt x="153" y="10"/>
                  </a:cubicBezTo>
                  <a:cubicBezTo>
                    <a:pt x="152" y="9"/>
                    <a:pt x="132" y="0"/>
                    <a:pt x="108" y="0"/>
                  </a:cubicBezTo>
                  <a:cubicBezTo>
                    <a:pt x="100" y="0"/>
                    <a:pt x="92" y="1"/>
                    <a:pt x="85" y="3"/>
                  </a:cubicBezTo>
                  <a:cubicBezTo>
                    <a:pt x="46" y="15"/>
                    <a:pt x="15" y="33"/>
                    <a:pt x="11" y="35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10" y="36"/>
                    <a:pt x="9" y="37"/>
                    <a:pt x="7" y="38"/>
                  </a:cubicBezTo>
                  <a:cubicBezTo>
                    <a:pt x="6" y="39"/>
                    <a:pt x="4" y="40"/>
                    <a:pt x="3" y="40"/>
                  </a:cubicBezTo>
                  <a:cubicBezTo>
                    <a:pt x="2" y="41"/>
                    <a:pt x="2" y="41"/>
                    <a:pt x="1" y="42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161" y="42"/>
                    <a:pt x="161" y="42"/>
                    <a:pt x="161" y="42"/>
                  </a:cubicBezTo>
                  <a:cubicBezTo>
                    <a:pt x="165" y="42"/>
                    <a:pt x="167" y="41"/>
                    <a:pt x="169" y="38"/>
                  </a:cubicBezTo>
                  <a:cubicBezTo>
                    <a:pt x="170" y="35"/>
                    <a:pt x="169" y="32"/>
                    <a:pt x="167" y="28"/>
                  </a:cubicBezTo>
                  <a:cubicBezTo>
                    <a:pt x="167" y="28"/>
                    <a:pt x="162" y="20"/>
                    <a:pt x="155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7" name="Freeform 87">
              <a:extLst>
                <a:ext uri="{FF2B5EF4-FFF2-40B4-BE49-F238E27FC236}">
                  <a16:creationId xmlns:a16="http://schemas.microsoft.com/office/drawing/2014/main" id="{8C32EF48-F3AF-4683-9EBA-C2E0FA0202B0}"/>
                </a:ext>
              </a:extLst>
            </p:cNvPr>
            <p:cNvSpPr/>
            <p:nvPr/>
          </p:nvSpPr>
          <p:spPr bwMode="auto">
            <a:xfrm>
              <a:off x="5335588" y="3771901"/>
              <a:ext cx="1520825" cy="155575"/>
            </a:xfrm>
            <a:custGeom>
              <a:avLst/>
              <a:gdLst>
                <a:gd name="T0" fmla="*/ 402 w 402"/>
                <a:gd name="T1" fmla="*/ 24 h 41"/>
                <a:gd name="T2" fmla="*/ 385 w 402"/>
                <a:gd name="T3" fmla="*/ 41 h 41"/>
                <a:gd name="T4" fmla="*/ 382 w 402"/>
                <a:gd name="T5" fmla="*/ 41 h 41"/>
                <a:gd name="T6" fmla="*/ 232 w 402"/>
                <a:gd name="T7" fmla="*/ 28 h 41"/>
                <a:gd name="T8" fmla="*/ 217 w 402"/>
                <a:gd name="T9" fmla="*/ 34 h 41"/>
                <a:gd name="T10" fmla="*/ 216 w 402"/>
                <a:gd name="T11" fmla="*/ 35 h 41"/>
                <a:gd name="T12" fmla="*/ 201 w 402"/>
                <a:gd name="T13" fmla="*/ 40 h 41"/>
                <a:gd name="T14" fmla="*/ 201 w 402"/>
                <a:gd name="T15" fmla="*/ 40 h 41"/>
                <a:gd name="T16" fmla="*/ 186 w 402"/>
                <a:gd name="T17" fmla="*/ 35 h 41"/>
                <a:gd name="T18" fmla="*/ 185 w 402"/>
                <a:gd name="T19" fmla="*/ 34 h 41"/>
                <a:gd name="T20" fmla="*/ 170 w 402"/>
                <a:gd name="T21" fmla="*/ 28 h 41"/>
                <a:gd name="T22" fmla="*/ 20 w 402"/>
                <a:gd name="T23" fmla="*/ 41 h 41"/>
                <a:gd name="T24" fmla="*/ 17 w 402"/>
                <a:gd name="T25" fmla="*/ 41 h 41"/>
                <a:gd name="T26" fmla="*/ 0 w 402"/>
                <a:gd name="T27" fmla="*/ 24 h 41"/>
                <a:gd name="T28" fmla="*/ 16 w 402"/>
                <a:gd name="T29" fmla="*/ 7 h 41"/>
                <a:gd name="T30" fmla="*/ 17 w 402"/>
                <a:gd name="T31" fmla="*/ 7 h 41"/>
                <a:gd name="T32" fmla="*/ 164 w 402"/>
                <a:gd name="T33" fmla="*/ 0 h 41"/>
                <a:gd name="T34" fmla="*/ 177 w 402"/>
                <a:gd name="T35" fmla="*/ 6 h 41"/>
                <a:gd name="T36" fmla="*/ 182 w 402"/>
                <a:gd name="T37" fmla="*/ 6 h 41"/>
                <a:gd name="T38" fmla="*/ 194 w 402"/>
                <a:gd name="T39" fmla="*/ 0 h 41"/>
                <a:gd name="T40" fmla="*/ 208 w 402"/>
                <a:gd name="T41" fmla="*/ 0 h 41"/>
                <a:gd name="T42" fmla="*/ 220 w 402"/>
                <a:gd name="T43" fmla="*/ 6 h 41"/>
                <a:gd name="T44" fmla="*/ 225 w 402"/>
                <a:gd name="T45" fmla="*/ 6 h 41"/>
                <a:gd name="T46" fmla="*/ 238 w 402"/>
                <a:gd name="T47" fmla="*/ 0 h 41"/>
                <a:gd name="T48" fmla="*/ 385 w 402"/>
                <a:gd name="T49" fmla="*/ 7 h 41"/>
                <a:gd name="T50" fmla="*/ 386 w 402"/>
                <a:gd name="T51" fmla="*/ 7 h 41"/>
                <a:gd name="T52" fmla="*/ 402 w 402"/>
                <a:gd name="T53" fmla="*/ 2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02" h="41">
                  <a:moveTo>
                    <a:pt x="402" y="24"/>
                  </a:moveTo>
                  <a:cubicBezTo>
                    <a:pt x="402" y="33"/>
                    <a:pt x="394" y="41"/>
                    <a:pt x="385" y="41"/>
                  </a:cubicBezTo>
                  <a:cubicBezTo>
                    <a:pt x="384" y="41"/>
                    <a:pt x="383" y="41"/>
                    <a:pt x="382" y="41"/>
                  </a:cubicBezTo>
                  <a:cubicBezTo>
                    <a:pt x="232" y="28"/>
                    <a:pt x="232" y="28"/>
                    <a:pt x="232" y="28"/>
                  </a:cubicBezTo>
                  <a:cubicBezTo>
                    <a:pt x="227" y="28"/>
                    <a:pt x="220" y="31"/>
                    <a:pt x="217" y="34"/>
                  </a:cubicBezTo>
                  <a:cubicBezTo>
                    <a:pt x="217" y="34"/>
                    <a:pt x="217" y="34"/>
                    <a:pt x="216" y="35"/>
                  </a:cubicBezTo>
                  <a:cubicBezTo>
                    <a:pt x="214" y="38"/>
                    <a:pt x="208" y="40"/>
                    <a:pt x="201" y="40"/>
                  </a:cubicBezTo>
                  <a:cubicBezTo>
                    <a:pt x="201" y="40"/>
                    <a:pt x="201" y="40"/>
                    <a:pt x="201" y="40"/>
                  </a:cubicBezTo>
                  <a:cubicBezTo>
                    <a:pt x="194" y="40"/>
                    <a:pt x="188" y="38"/>
                    <a:pt x="186" y="35"/>
                  </a:cubicBezTo>
                  <a:cubicBezTo>
                    <a:pt x="185" y="34"/>
                    <a:pt x="185" y="34"/>
                    <a:pt x="185" y="34"/>
                  </a:cubicBezTo>
                  <a:cubicBezTo>
                    <a:pt x="182" y="31"/>
                    <a:pt x="175" y="28"/>
                    <a:pt x="170" y="28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19" y="41"/>
                    <a:pt x="18" y="41"/>
                    <a:pt x="17" y="41"/>
                  </a:cubicBezTo>
                  <a:cubicBezTo>
                    <a:pt x="8" y="41"/>
                    <a:pt x="0" y="33"/>
                    <a:pt x="0" y="24"/>
                  </a:cubicBezTo>
                  <a:cubicBezTo>
                    <a:pt x="0" y="15"/>
                    <a:pt x="7" y="8"/>
                    <a:pt x="16" y="7"/>
                  </a:cubicBezTo>
                  <a:cubicBezTo>
                    <a:pt x="16" y="7"/>
                    <a:pt x="16" y="7"/>
                    <a:pt x="17" y="7"/>
                  </a:cubicBezTo>
                  <a:cubicBezTo>
                    <a:pt x="164" y="0"/>
                    <a:pt x="164" y="0"/>
                    <a:pt x="164" y="0"/>
                  </a:cubicBezTo>
                  <a:cubicBezTo>
                    <a:pt x="169" y="0"/>
                    <a:pt x="175" y="2"/>
                    <a:pt x="177" y="6"/>
                  </a:cubicBezTo>
                  <a:cubicBezTo>
                    <a:pt x="178" y="10"/>
                    <a:pt x="181" y="10"/>
                    <a:pt x="182" y="6"/>
                  </a:cubicBezTo>
                  <a:cubicBezTo>
                    <a:pt x="183" y="2"/>
                    <a:pt x="189" y="0"/>
                    <a:pt x="194" y="0"/>
                  </a:cubicBezTo>
                  <a:cubicBezTo>
                    <a:pt x="208" y="0"/>
                    <a:pt x="208" y="0"/>
                    <a:pt x="208" y="0"/>
                  </a:cubicBezTo>
                  <a:cubicBezTo>
                    <a:pt x="213" y="0"/>
                    <a:pt x="219" y="2"/>
                    <a:pt x="220" y="6"/>
                  </a:cubicBezTo>
                  <a:cubicBezTo>
                    <a:pt x="221" y="10"/>
                    <a:pt x="224" y="10"/>
                    <a:pt x="225" y="6"/>
                  </a:cubicBezTo>
                  <a:cubicBezTo>
                    <a:pt x="227" y="2"/>
                    <a:pt x="233" y="0"/>
                    <a:pt x="238" y="0"/>
                  </a:cubicBezTo>
                  <a:cubicBezTo>
                    <a:pt x="385" y="7"/>
                    <a:pt x="385" y="7"/>
                    <a:pt x="385" y="7"/>
                  </a:cubicBezTo>
                  <a:cubicBezTo>
                    <a:pt x="386" y="7"/>
                    <a:pt x="386" y="7"/>
                    <a:pt x="386" y="7"/>
                  </a:cubicBezTo>
                  <a:cubicBezTo>
                    <a:pt x="395" y="8"/>
                    <a:pt x="402" y="15"/>
                    <a:pt x="402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8" name="Freeform 88">
              <a:extLst>
                <a:ext uri="{FF2B5EF4-FFF2-40B4-BE49-F238E27FC236}">
                  <a16:creationId xmlns:a16="http://schemas.microsoft.com/office/drawing/2014/main" id="{4B3D1034-A172-47FD-BB41-0875EF5575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02250" y="3733801"/>
              <a:ext cx="1587500" cy="227013"/>
            </a:xfrm>
            <a:custGeom>
              <a:avLst/>
              <a:gdLst>
                <a:gd name="T0" fmla="*/ 394 w 420"/>
                <a:gd name="T1" fmla="*/ 60 h 60"/>
                <a:gd name="T2" fmla="*/ 394 w 420"/>
                <a:gd name="T3" fmla="*/ 60 h 60"/>
                <a:gd name="T4" fmla="*/ 391 w 420"/>
                <a:gd name="T5" fmla="*/ 60 h 60"/>
                <a:gd name="T6" fmla="*/ 390 w 420"/>
                <a:gd name="T7" fmla="*/ 60 h 60"/>
                <a:gd name="T8" fmla="*/ 240 w 420"/>
                <a:gd name="T9" fmla="*/ 47 h 60"/>
                <a:gd name="T10" fmla="*/ 240 w 420"/>
                <a:gd name="T11" fmla="*/ 47 h 60"/>
                <a:gd name="T12" fmla="*/ 235 w 420"/>
                <a:gd name="T13" fmla="*/ 49 h 60"/>
                <a:gd name="T14" fmla="*/ 235 w 420"/>
                <a:gd name="T15" fmla="*/ 52 h 60"/>
                <a:gd name="T16" fmla="*/ 230 w 420"/>
                <a:gd name="T17" fmla="*/ 53 h 60"/>
                <a:gd name="T18" fmla="*/ 210 w 420"/>
                <a:gd name="T19" fmla="*/ 59 h 60"/>
                <a:gd name="T20" fmla="*/ 210 w 420"/>
                <a:gd name="T21" fmla="*/ 59 h 60"/>
                <a:gd name="T22" fmla="*/ 190 w 420"/>
                <a:gd name="T23" fmla="*/ 53 h 60"/>
                <a:gd name="T24" fmla="*/ 186 w 420"/>
                <a:gd name="T25" fmla="*/ 52 h 60"/>
                <a:gd name="T26" fmla="*/ 185 w 420"/>
                <a:gd name="T27" fmla="*/ 49 h 60"/>
                <a:gd name="T28" fmla="*/ 180 w 420"/>
                <a:gd name="T29" fmla="*/ 47 h 60"/>
                <a:gd name="T30" fmla="*/ 29 w 420"/>
                <a:gd name="T31" fmla="*/ 60 h 60"/>
                <a:gd name="T32" fmla="*/ 26 w 420"/>
                <a:gd name="T33" fmla="*/ 60 h 60"/>
                <a:gd name="T34" fmla="*/ 0 w 420"/>
                <a:gd name="T35" fmla="*/ 34 h 60"/>
                <a:gd name="T36" fmla="*/ 25 w 420"/>
                <a:gd name="T37" fmla="*/ 8 h 60"/>
                <a:gd name="T38" fmla="*/ 25 w 420"/>
                <a:gd name="T39" fmla="*/ 8 h 60"/>
                <a:gd name="T40" fmla="*/ 173 w 420"/>
                <a:gd name="T41" fmla="*/ 1 h 60"/>
                <a:gd name="T42" fmla="*/ 188 w 420"/>
                <a:gd name="T43" fmla="*/ 5 h 60"/>
                <a:gd name="T44" fmla="*/ 203 w 420"/>
                <a:gd name="T45" fmla="*/ 0 h 60"/>
                <a:gd name="T46" fmla="*/ 217 w 420"/>
                <a:gd name="T47" fmla="*/ 0 h 60"/>
                <a:gd name="T48" fmla="*/ 232 w 420"/>
                <a:gd name="T49" fmla="*/ 5 h 60"/>
                <a:gd name="T50" fmla="*/ 247 w 420"/>
                <a:gd name="T51" fmla="*/ 1 h 60"/>
                <a:gd name="T52" fmla="*/ 395 w 420"/>
                <a:gd name="T53" fmla="*/ 8 h 60"/>
                <a:gd name="T54" fmla="*/ 420 w 420"/>
                <a:gd name="T55" fmla="*/ 34 h 60"/>
                <a:gd name="T56" fmla="*/ 394 w 420"/>
                <a:gd name="T57" fmla="*/ 60 h 60"/>
                <a:gd name="T58" fmla="*/ 26 w 420"/>
                <a:gd name="T59" fmla="*/ 26 h 60"/>
                <a:gd name="T60" fmla="*/ 18 w 420"/>
                <a:gd name="T61" fmla="*/ 34 h 60"/>
                <a:gd name="T62" fmla="*/ 26 w 420"/>
                <a:gd name="T63" fmla="*/ 42 h 60"/>
                <a:gd name="T64" fmla="*/ 26 w 420"/>
                <a:gd name="T65" fmla="*/ 42 h 60"/>
                <a:gd name="T66" fmla="*/ 28 w 420"/>
                <a:gd name="T67" fmla="*/ 42 h 60"/>
                <a:gd name="T68" fmla="*/ 178 w 420"/>
                <a:gd name="T69" fmla="*/ 29 h 60"/>
                <a:gd name="T70" fmla="*/ 180 w 420"/>
                <a:gd name="T71" fmla="*/ 29 h 60"/>
                <a:gd name="T72" fmla="*/ 199 w 420"/>
                <a:gd name="T73" fmla="*/ 36 h 60"/>
                <a:gd name="T74" fmla="*/ 200 w 420"/>
                <a:gd name="T75" fmla="*/ 36 h 60"/>
                <a:gd name="T76" fmla="*/ 202 w 420"/>
                <a:gd name="T77" fmla="*/ 39 h 60"/>
                <a:gd name="T78" fmla="*/ 210 w 420"/>
                <a:gd name="T79" fmla="*/ 41 h 60"/>
                <a:gd name="T80" fmla="*/ 210 w 420"/>
                <a:gd name="T81" fmla="*/ 41 h 60"/>
                <a:gd name="T82" fmla="*/ 218 w 420"/>
                <a:gd name="T83" fmla="*/ 39 h 60"/>
                <a:gd name="T84" fmla="*/ 220 w 420"/>
                <a:gd name="T85" fmla="*/ 36 h 60"/>
                <a:gd name="T86" fmla="*/ 221 w 420"/>
                <a:gd name="T87" fmla="*/ 36 h 60"/>
                <a:gd name="T88" fmla="*/ 242 w 420"/>
                <a:gd name="T89" fmla="*/ 29 h 60"/>
                <a:gd name="T90" fmla="*/ 392 w 420"/>
                <a:gd name="T91" fmla="*/ 42 h 60"/>
                <a:gd name="T92" fmla="*/ 394 w 420"/>
                <a:gd name="T93" fmla="*/ 42 h 60"/>
                <a:gd name="T94" fmla="*/ 402 w 420"/>
                <a:gd name="T95" fmla="*/ 34 h 60"/>
                <a:gd name="T96" fmla="*/ 395 w 420"/>
                <a:gd name="T97" fmla="*/ 26 h 60"/>
                <a:gd name="T98" fmla="*/ 394 w 420"/>
                <a:gd name="T99" fmla="*/ 26 h 60"/>
                <a:gd name="T100" fmla="*/ 246 w 420"/>
                <a:gd name="T101" fmla="*/ 19 h 60"/>
                <a:gd name="T102" fmla="*/ 246 w 420"/>
                <a:gd name="T103" fmla="*/ 19 h 60"/>
                <a:gd name="T104" fmla="*/ 242 w 420"/>
                <a:gd name="T105" fmla="*/ 20 h 60"/>
                <a:gd name="T106" fmla="*/ 231 w 420"/>
                <a:gd name="T107" fmla="*/ 28 h 60"/>
                <a:gd name="T108" fmla="*/ 221 w 420"/>
                <a:gd name="T109" fmla="*/ 20 h 60"/>
                <a:gd name="T110" fmla="*/ 217 w 420"/>
                <a:gd name="T111" fmla="*/ 19 h 60"/>
                <a:gd name="T112" fmla="*/ 203 w 420"/>
                <a:gd name="T113" fmla="*/ 19 h 60"/>
                <a:gd name="T114" fmla="*/ 199 w 420"/>
                <a:gd name="T115" fmla="*/ 20 h 60"/>
                <a:gd name="T116" fmla="*/ 189 w 420"/>
                <a:gd name="T117" fmla="*/ 28 h 60"/>
                <a:gd name="T118" fmla="*/ 178 w 420"/>
                <a:gd name="T119" fmla="*/ 20 h 60"/>
                <a:gd name="T120" fmla="*/ 174 w 420"/>
                <a:gd name="T121" fmla="*/ 19 h 60"/>
                <a:gd name="T122" fmla="*/ 26 w 420"/>
                <a:gd name="T123" fmla="*/ 26 h 60"/>
                <a:gd name="T124" fmla="*/ 26 w 420"/>
                <a:gd name="T125" fmla="*/ 26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20" h="60">
                  <a:moveTo>
                    <a:pt x="394" y="60"/>
                  </a:moveTo>
                  <a:cubicBezTo>
                    <a:pt x="394" y="60"/>
                    <a:pt x="394" y="60"/>
                    <a:pt x="394" y="60"/>
                  </a:cubicBezTo>
                  <a:cubicBezTo>
                    <a:pt x="393" y="60"/>
                    <a:pt x="392" y="60"/>
                    <a:pt x="391" y="60"/>
                  </a:cubicBezTo>
                  <a:cubicBezTo>
                    <a:pt x="390" y="60"/>
                    <a:pt x="390" y="60"/>
                    <a:pt x="390" y="60"/>
                  </a:cubicBezTo>
                  <a:cubicBezTo>
                    <a:pt x="240" y="47"/>
                    <a:pt x="240" y="47"/>
                    <a:pt x="240" y="47"/>
                  </a:cubicBezTo>
                  <a:cubicBezTo>
                    <a:pt x="240" y="47"/>
                    <a:pt x="240" y="47"/>
                    <a:pt x="240" y="47"/>
                  </a:cubicBezTo>
                  <a:cubicBezTo>
                    <a:pt x="238" y="47"/>
                    <a:pt x="236" y="48"/>
                    <a:pt x="235" y="49"/>
                  </a:cubicBezTo>
                  <a:cubicBezTo>
                    <a:pt x="235" y="52"/>
                    <a:pt x="235" y="52"/>
                    <a:pt x="235" y="52"/>
                  </a:cubicBezTo>
                  <a:cubicBezTo>
                    <a:pt x="230" y="53"/>
                    <a:pt x="230" y="53"/>
                    <a:pt x="230" y="53"/>
                  </a:cubicBezTo>
                  <a:cubicBezTo>
                    <a:pt x="225" y="57"/>
                    <a:pt x="218" y="59"/>
                    <a:pt x="210" y="59"/>
                  </a:cubicBezTo>
                  <a:cubicBezTo>
                    <a:pt x="210" y="59"/>
                    <a:pt x="210" y="59"/>
                    <a:pt x="210" y="59"/>
                  </a:cubicBezTo>
                  <a:cubicBezTo>
                    <a:pt x="202" y="59"/>
                    <a:pt x="195" y="57"/>
                    <a:pt x="190" y="53"/>
                  </a:cubicBezTo>
                  <a:cubicBezTo>
                    <a:pt x="186" y="52"/>
                    <a:pt x="186" y="52"/>
                    <a:pt x="186" y="52"/>
                  </a:cubicBezTo>
                  <a:cubicBezTo>
                    <a:pt x="185" y="49"/>
                    <a:pt x="185" y="49"/>
                    <a:pt x="185" y="49"/>
                  </a:cubicBezTo>
                  <a:cubicBezTo>
                    <a:pt x="184" y="48"/>
                    <a:pt x="182" y="47"/>
                    <a:pt x="180" y="47"/>
                  </a:cubicBezTo>
                  <a:cubicBezTo>
                    <a:pt x="29" y="60"/>
                    <a:pt x="29" y="60"/>
                    <a:pt x="29" y="60"/>
                  </a:cubicBezTo>
                  <a:cubicBezTo>
                    <a:pt x="28" y="60"/>
                    <a:pt x="27" y="60"/>
                    <a:pt x="26" y="60"/>
                  </a:cubicBezTo>
                  <a:cubicBezTo>
                    <a:pt x="12" y="60"/>
                    <a:pt x="0" y="48"/>
                    <a:pt x="0" y="34"/>
                  </a:cubicBezTo>
                  <a:cubicBezTo>
                    <a:pt x="0" y="20"/>
                    <a:pt x="11" y="9"/>
                    <a:pt x="25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173" y="1"/>
                    <a:pt x="173" y="1"/>
                    <a:pt x="173" y="1"/>
                  </a:cubicBezTo>
                  <a:cubicBezTo>
                    <a:pt x="178" y="1"/>
                    <a:pt x="184" y="2"/>
                    <a:pt x="188" y="5"/>
                  </a:cubicBezTo>
                  <a:cubicBezTo>
                    <a:pt x="192" y="2"/>
                    <a:pt x="197" y="0"/>
                    <a:pt x="203" y="0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23" y="0"/>
                    <a:pt x="228" y="2"/>
                    <a:pt x="232" y="5"/>
                  </a:cubicBezTo>
                  <a:cubicBezTo>
                    <a:pt x="236" y="2"/>
                    <a:pt x="242" y="1"/>
                    <a:pt x="247" y="1"/>
                  </a:cubicBezTo>
                  <a:cubicBezTo>
                    <a:pt x="395" y="8"/>
                    <a:pt x="395" y="8"/>
                    <a:pt x="395" y="8"/>
                  </a:cubicBezTo>
                  <a:cubicBezTo>
                    <a:pt x="409" y="9"/>
                    <a:pt x="420" y="20"/>
                    <a:pt x="420" y="34"/>
                  </a:cubicBezTo>
                  <a:cubicBezTo>
                    <a:pt x="420" y="48"/>
                    <a:pt x="408" y="60"/>
                    <a:pt x="394" y="60"/>
                  </a:cubicBezTo>
                  <a:close/>
                  <a:moveTo>
                    <a:pt x="26" y="26"/>
                  </a:moveTo>
                  <a:cubicBezTo>
                    <a:pt x="21" y="26"/>
                    <a:pt x="18" y="30"/>
                    <a:pt x="18" y="34"/>
                  </a:cubicBezTo>
                  <a:cubicBezTo>
                    <a:pt x="18" y="38"/>
                    <a:pt x="22" y="42"/>
                    <a:pt x="26" y="42"/>
                  </a:cubicBezTo>
                  <a:cubicBezTo>
                    <a:pt x="26" y="42"/>
                    <a:pt x="26" y="42"/>
                    <a:pt x="26" y="42"/>
                  </a:cubicBezTo>
                  <a:cubicBezTo>
                    <a:pt x="27" y="42"/>
                    <a:pt x="28" y="42"/>
                    <a:pt x="28" y="42"/>
                  </a:cubicBezTo>
                  <a:cubicBezTo>
                    <a:pt x="178" y="29"/>
                    <a:pt x="178" y="29"/>
                    <a:pt x="178" y="29"/>
                  </a:cubicBezTo>
                  <a:cubicBezTo>
                    <a:pt x="179" y="29"/>
                    <a:pt x="179" y="29"/>
                    <a:pt x="180" y="29"/>
                  </a:cubicBezTo>
                  <a:cubicBezTo>
                    <a:pt x="187" y="29"/>
                    <a:pt x="194" y="32"/>
                    <a:pt x="199" y="36"/>
                  </a:cubicBezTo>
                  <a:cubicBezTo>
                    <a:pt x="200" y="36"/>
                    <a:pt x="200" y="36"/>
                    <a:pt x="200" y="36"/>
                  </a:cubicBezTo>
                  <a:cubicBezTo>
                    <a:pt x="202" y="39"/>
                    <a:pt x="202" y="39"/>
                    <a:pt x="202" y="39"/>
                  </a:cubicBezTo>
                  <a:cubicBezTo>
                    <a:pt x="202" y="40"/>
                    <a:pt x="205" y="41"/>
                    <a:pt x="210" y="41"/>
                  </a:cubicBezTo>
                  <a:cubicBezTo>
                    <a:pt x="210" y="41"/>
                    <a:pt x="210" y="41"/>
                    <a:pt x="210" y="41"/>
                  </a:cubicBezTo>
                  <a:cubicBezTo>
                    <a:pt x="215" y="41"/>
                    <a:pt x="218" y="40"/>
                    <a:pt x="218" y="39"/>
                  </a:cubicBezTo>
                  <a:cubicBezTo>
                    <a:pt x="220" y="36"/>
                    <a:pt x="220" y="36"/>
                    <a:pt x="220" y="36"/>
                  </a:cubicBezTo>
                  <a:cubicBezTo>
                    <a:pt x="221" y="36"/>
                    <a:pt x="221" y="36"/>
                    <a:pt x="221" y="36"/>
                  </a:cubicBezTo>
                  <a:cubicBezTo>
                    <a:pt x="227" y="32"/>
                    <a:pt x="235" y="29"/>
                    <a:pt x="242" y="29"/>
                  </a:cubicBezTo>
                  <a:cubicBezTo>
                    <a:pt x="392" y="42"/>
                    <a:pt x="392" y="42"/>
                    <a:pt x="392" y="42"/>
                  </a:cubicBezTo>
                  <a:cubicBezTo>
                    <a:pt x="392" y="42"/>
                    <a:pt x="393" y="42"/>
                    <a:pt x="394" y="42"/>
                  </a:cubicBezTo>
                  <a:cubicBezTo>
                    <a:pt x="398" y="42"/>
                    <a:pt x="402" y="38"/>
                    <a:pt x="402" y="34"/>
                  </a:cubicBezTo>
                  <a:cubicBezTo>
                    <a:pt x="402" y="30"/>
                    <a:pt x="399" y="26"/>
                    <a:pt x="395" y="26"/>
                  </a:cubicBezTo>
                  <a:cubicBezTo>
                    <a:pt x="394" y="26"/>
                    <a:pt x="394" y="26"/>
                    <a:pt x="394" y="26"/>
                  </a:cubicBezTo>
                  <a:cubicBezTo>
                    <a:pt x="246" y="19"/>
                    <a:pt x="246" y="19"/>
                    <a:pt x="246" y="19"/>
                  </a:cubicBezTo>
                  <a:cubicBezTo>
                    <a:pt x="246" y="19"/>
                    <a:pt x="246" y="19"/>
                    <a:pt x="246" y="19"/>
                  </a:cubicBezTo>
                  <a:cubicBezTo>
                    <a:pt x="244" y="19"/>
                    <a:pt x="243" y="20"/>
                    <a:pt x="242" y="20"/>
                  </a:cubicBezTo>
                  <a:cubicBezTo>
                    <a:pt x="239" y="27"/>
                    <a:pt x="234" y="28"/>
                    <a:pt x="231" y="28"/>
                  </a:cubicBezTo>
                  <a:cubicBezTo>
                    <a:pt x="227" y="28"/>
                    <a:pt x="223" y="25"/>
                    <a:pt x="221" y="20"/>
                  </a:cubicBezTo>
                  <a:cubicBezTo>
                    <a:pt x="220" y="19"/>
                    <a:pt x="219" y="19"/>
                    <a:pt x="217" y="19"/>
                  </a:cubicBezTo>
                  <a:cubicBezTo>
                    <a:pt x="203" y="19"/>
                    <a:pt x="203" y="19"/>
                    <a:pt x="203" y="19"/>
                  </a:cubicBezTo>
                  <a:cubicBezTo>
                    <a:pt x="201" y="19"/>
                    <a:pt x="200" y="19"/>
                    <a:pt x="199" y="20"/>
                  </a:cubicBezTo>
                  <a:cubicBezTo>
                    <a:pt x="197" y="25"/>
                    <a:pt x="193" y="28"/>
                    <a:pt x="189" y="28"/>
                  </a:cubicBezTo>
                  <a:cubicBezTo>
                    <a:pt x="186" y="28"/>
                    <a:pt x="181" y="27"/>
                    <a:pt x="178" y="20"/>
                  </a:cubicBezTo>
                  <a:cubicBezTo>
                    <a:pt x="177" y="20"/>
                    <a:pt x="176" y="19"/>
                    <a:pt x="174" y="19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6" y="26"/>
                    <a:pt x="26" y="26"/>
                    <a:pt x="26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9" name="Freeform 89">
              <a:extLst>
                <a:ext uri="{FF2B5EF4-FFF2-40B4-BE49-F238E27FC236}">
                  <a16:creationId xmlns:a16="http://schemas.microsoft.com/office/drawing/2014/main" id="{B158FFF0-B7BE-4A61-BED7-743AF0F41E76}"/>
                </a:ext>
              </a:extLst>
            </p:cNvPr>
            <p:cNvSpPr/>
            <p:nvPr/>
          </p:nvSpPr>
          <p:spPr bwMode="auto">
            <a:xfrm>
              <a:off x="5354638" y="3525838"/>
              <a:ext cx="669925" cy="163513"/>
            </a:xfrm>
            <a:custGeom>
              <a:avLst/>
              <a:gdLst>
                <a:gd name="T0" fmla="*/ 169 w 177"/>
                <a:gd name="T1" fmla="*/ 37 h 43"/>
                <a:gd name="T2" fmla="*/ 168 w 177"/>
                <a:gd name="T3" fmla="*/ 36 h 43"/>
                <a:gd name="T4" fmla="*/ 92 w 177"/>
                <a:gd name="T5" fmla="*/ 1 h 43"/>
                <a:gd name="T6" fmla="*/ 75 w 177"/>
                <a:gd name="T7" fmla="*/ 0 h 43"/>
                <a:gd name="T8" fmla="*/ 18 w 177"/>
                <a:gd name="T9" fmla="*/ 15 h 43"/>
                <a:gd name="T10" fmla="*/ 3 w 177"/>
                <a:gd name="T11" fmla="*/ 29 h 43"/>
                <a:gd name="T12" fmla="*/ 1 w 177"/>
                <a:gd name="T13" fmla="*/ 39 h 43"/>
                <a:gd name="T14" fmla="*/ 9 w 177"/>
                <a:gd name="T15" fmla="*/ 43 h 43"/>
                <a:gd name="T16" fmla="*/ 177 w 177"/>
                <a:gd name="T17" fmla="*/ 43 h 43"/>
                <a:gd name="T18" fmla="*/ 169 w 177"/>
                <a:gd name="T19" fmla="*/ 37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7" h="43">
                  <a:moveTo>
                    <a:pt x="169" y="37"/>
                  </a:moveTo>
                  <a:cubicBezTo>
                    <a:pt x="168" y="36"/>
                    <a:pt x="168" y="36"/>
                    <a:pt x="168" y="36"/>
                  </a:cubicBezTo>
                  <a:cubicBezTo>
                    <a:pt x="141" y="16"/>
                    <a:pt x="115" y="5"/>
                    <a:pt x="92" y="1"/>
                  </a:cubicBezTo>
                  <a:cubicBezTo>
                    <a:pt x="87" y="1"/>
                    <a:pt x="81" y="0"/>
                    <a:pt x="75" y="0"/>
                  </a:cubicBezTo>
                  <a:cubicBezTo>
                    <a:pt x="40" y="0"/>
                    <a:pt x="18" y="15"/>
                    <a:pt x="18" y="15"/>
                  </a:cubicBezTo>
                  <a:cubicBezTo>
                    <a:pt x="16" y="16"/>
                    <a:pt x="6" y="23"/>
                    <a:pt x="3" y="29"/>
                  </a:cubicBezTo>
                  <a:cubicBezTo>
                    <a:pt x="1" y="33"/>
                    <a:pt x="0" y="36"/>
                    <a:pt x="1" y="39"/>
                  </a:cubicBezTo>
                  <a:cubicBezTo>
                    <a:pt x="3" y="42"/>
                    <a:pt x="5" y="43"/>
                    <a:pt x="9" y="43"/>
                  </a:cubicBezTo>
                  <a:cubicBezTo>
                    <a:pt x="177" y="43"/>
                    <a:pt x="177" y="43"/>
                    <a:pt x="177" y="43"/>
                  </a:cubicBezTo>
                  <a:cubicBezTo>
                    <a:pt x="174" y="40"/>
                    <a:pt x="170" y="37"/>
                    <a:pt x="169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10" name="Freeform 90">
              <a:extLst>
                <a:ext uri="{FF2B5EF4-FFF2-40B4-BE49-F238E27FC236}">
                  <a16:creationId xmlns:a16="http://schemas.microsoft.com/office/drawing/2014/main" id="{03AE4986-48C0-402A-9374-5000E238EE61}"/>
                </a:ext>
              </a:extLst>
            </p:cNvPr>
            <p:cNvSpPr/>
            <p:nvPr/>
          </p:nvSpPr>
          <p:spPr bwMode="auto">
            <a:xfrm>
              <a:off x="6175375" y="3063876"/>
              <a:ext cx="654050" cy="571500"/>
            </a:xfrm>
            <a:custGeom>
              <a:avLst/>
              <a:gdLst>
                <a:gd name="T0" fmla="*/ 171 w 173"/>
                <a:gd name="T1" fmla="*/ 114 h 151"/>
                <a:gd name="T2" fmla="*/ 157 w 173"/>
                <a:gd name="T3" fmla="*/ 87 h 151"/>
                <a:gd name="T4" fmla="*/ 157 w 173"/>
                <a:gd name="T5" fmla="*/ 86 h 151"/>
                <a:gd name="T6" fmla="*/ 123 w 173"/>
                <a:gd name="T7" fmla="*/ 21 h 151"/>
                <a:gd name="T8" fmla="*/ 116 w 173"/>
                <a:gd name="T9" fmla="*/ 8 h 151"/>
                <a:gd name="T10" fmla="*/ 115 w 173"/>
                <a:gd name="T11" fmla="*/ 7 h 151"/>
                <a:gd name="T12" fmla="*/ 87 w 173"/>
                <a:gd name="T13" fmla="*/ 0 h 151"/>
                <a:gd name="T14" fmla="*/ 101 w 173"/>
                <a:gd name="T15" fmla="*/ 24 h 151"/>
                <a:gd name="T16" fmla="*/ 103 w 173"/>
                <a:gd name="T17" fmla="*/ 45 h 151"/>
                <a:gd name="T18" fmla="*/ 88 w 173"/>
                <a:gd name="T19" fmla="*/ 59 h 151"/>
                <a:gd name="T20" fmla="*/ 38 w 173"/>
                <a:gd name="T21" fmla="*/ 87 h 151"/>
                <a:gd name="T22" fmla="*/ 1 w 173"/>
                <a:gd name="T23" fmla="*/ 149 h 151"/>
                <a:gd name="T24" fmla="*/ 0 w 173"/>
                <a:gd name="T25" fmla="*/ 151 h 151"/>
                <a:gd name="T26" fmla="*/ 1 w 173"/>
                <a:gd name="T27" fmla="*/ 151 h 151"/>
                <a:gd name="T28" fmla="*/ 9 w 173"/>
                <a:gd name="T29" fmla="*/ 146 h 151"/>
                <a:gd name="T30" fmla="*/ 86 w 173"/>
                <a:gd name="T31" fmla="*/ 112 h 151"/>
                <a:gd name="T32" fmla="*/ 113 w 173"/>
                <a:gd name="T33" fmla="*/ 109 h 151"/>
                <a:gd name="T34" fmla="*/ 165 w 173"/>
                <a:gd name="T35" fmla="*/ 120 h 151"/>
                <a:gd name="T36" fmla="*/ 169 w 173"/>
                <a:gd name="T37" fmla="*/ 121 h 151"/>
                <a:gd name="T38" fmla="*/ 172 w 173"/>
                <a:gd name="T39" fmla="*/ 120 h 151"/>
                <a:gd name="T40" fmla="*/ 171 w 173"/>
                <a:gd name="T41" fmla="*/ 114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73" h="151">
                  <a:moveTo>
                    <a:pt x="171" y="114"/>
                  </a:moveTo>
                  <a:cubicBezTo>
                    <a:pt x="157" y="87"/>
                    <a:pt x="157" y="87"/>
                    <a:pt x="157" y="87"/>
                  </a:cubicBezTo>
                  <a:cubicBezTo>
                    <a:pt x="157" y="86"/>
                    <a:pt x="157" y="86"/>
                    <a:pt x="157" y="86"/>
                  </a:cubicBezTo>
                  <a:cubicBezTo>
                    <a:pt x="123" y="21"/>
                    <a:pt x="123" y="21"/>
                    <a:pt x="123" y="21"/>
                  </a:cubicBezTo>
                  <a:cubicBezTo>
                    <a:pt x="120" y="17"/>
                    <a:pt x="117" y="11"/>
                    <a:pt x="116" y="8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5" y="7"/>
                    <a:pt x="101" y="0"/>
                    <a:pt x="87" y="0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5" y="31"/>
                    <a:pt x="105" y="38"/>
                    <a:pt x="103" y="45"/>
                  </a:cubicBezTo>
                  <a:cubicBezTo>
                    <a:pt x="100" y="51"/>
                    <a:pt x="95" y="56"/>
                    <a:pt x="88" y="59"/>
                  </a:cubicBezTo>
                  <a:cubicBezTo>
                    <a:pt x="85" y="60"/>
                    <a:pt x="56" y="71"/>
                    <a:pt x="38" y="87"/>
                  </a:cubicBezTo>
                  <a:cubicBezTo>
                    <a:pt x="19" y="105"/>
                    <a:pt x="8" y="123"/>
                    <a:pt x="1" y="149"/>
                  </a:cubicBezTo>
                  <a:cubicBezTo>
                    <a:pt x="0" y="151"/>
                    <a:pt x="0" y="151"/>
                    <a:pt x="0" y="151"/>
                  </a:cubicBezTo>
                  <a:cubicBezTo>
                    <a:pt x="0" y="151"/>
                    <a:pt x="1" y="151"/>
                    <a:pt x="1" y="151"/>
                  </a:cubicBezTo>
                  <a:cubicBezTo>
                    <a:pt x="3" y="149"/>
                    <a:pt x="6" y="147"/>
                    <a:pt x="9" y="146"/>
                  </a:cubicBezTo>
                  <a:cubicBezTo>
                    <a:pt x="9" y="146"/>
                    <a:pt x="42" y="125"/>
                    <a:pt x="86" y="112"/>
                  </a:cubicBezTo>
                  <a:cubicBezTo>
                    <a:pt x="95" y="110"/>
                    <a:pt x="104" y="109"/>
                    <a:pt x="113" y="109"/>
                  </a:cubicBezTo>
                  <a:cubicBezTo>
                    <a:pt x="141" y="109"/>
                    <a:pt x="165" y="120"/>
                    <a:pt x="165" y="120"/>
                  </a:cubicBezTo>
                  <a:cubicBezTo>
                    <a:pt x="167" y="121"/>
                    <a:pt x="168" y="121"/>
                    <a:pt x="169" y="121"/>
                  </a:cubicBezTo>
                  <a:cubicBezTo>
                    <a:pt x="171" y="121"/>
                    <a:pt x="172" y="120"/>
                    <a:pt x="172" y="120"/>
                  </a:cubicBezTo>
                  <a:cubicBezTo>
                    <a:pt x="173" y="118"/>
                    <a:pt x="172" y="116"/>
                    <a:pt x="171" y="1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/>
            </a:p>
          </p:txBody>
        </p:sp>
      </p:grpSp>
      <p:sp>
        <p:nvSpPr>
          <p:cNvPr id="28678" name="文本框 11">
            <a:extLst>
              <a:ext uri="{FF2B5EF4-FFF2-40B4-BE49-F238E27FC236}">
                <a16:creationId xmlns:a16="http://schemas.microsoft.com/office/drawing/2014/main" id="{2D74EA7C-AE82-4A7C-BE5B-6A6D0FDA28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38313" y="552450"/>
            <a:ext cx="4562146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3600" dirty="0">
                <a:solidFill>
                  <a:schemeClr val="bg1"/>
                </a:solidFill>
              </a:rPr>
              <a:t>Basic User Workflow </a:t>
            </a:r>
          </a:p>
        </p:txBody>
      </p:sp>
      <p:pic>
        <p:nvPicPr>
          <p:cNvPr id="28679" name="图片 12">
            <a:extLst>
              <a:ext uri="{FF2B5EF4-FFF2-40B4-BE49-F238E27FC236}">
                <a16:creationId xmlns:a16="http://schemas.microsoft.com/office/drawing/2014/main" id="{EA21A789-CAFE-4DCE-9356-4BD8695A86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6188" y="5200650"/>
            <a:ext cx="5865812" cy="165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2C1C74A-1E2A-9948-8315-6F0285D986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8313" y="1947532"/>
            <a:ext cx="8343956" cy="400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0239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任意多边形 10">
            <a:extLst>
              <a:ext uri="{FF2B5EF4-FFF2-40B4-BE49-F238E27FC236}">
                <a16:creationId xmlns:a16="http://schemas.microsoft.com/office/drawing/2014/main" id="{F78217A7-87B9-42C8-9AA2-56639B95E51F}"/>
              </a:ext>
            </a:extLst>
          </p:cNvPr>
          <p:cNvSpPr/>
          <p:nvPr/>
        </p:nvSpPr>
        <p:spPr>
          <a:xfrm rot="5400000">
            <a:off x="4263571" y="-3806372"/>
            <a:ext cx="914400" cy="9441543"/>
          </a:xfrm>
          <a:custGeom>
            <a:avLst/>
            <a:gdLst>
              <a:gd name="connsiteX0" fmla="*/ 0 w 990604"/>
              <a:gd name="connsiteY0" fmla="*/ 5956738 h 5956738"/>
              <a:gd name="connsiteX1" fmla="*/ 0 w 990604"/>
              <a:gd name="connsiteY1" fmla="*/ 317938 h 5956738"/>
              <a:gd name="connsiteX2" fmla="*/ 6 w 990604"/>
              <a:gd name="connsiteY2" fmla="*/ 317938 h 5956738"/>
              <a:gd name="connsiteX3" fmla="*/ 495305 w 990604"/>
              <a:gd name="connsiteY3" fmla="*/ 0 h 5956738"/>
              <a:gd name="connsiteX4" fmla="*/ 990604 w 990604"/>
              <a:gd name="connsiteY4" fmla="*/ 317938 h 5956738"/>
              <a:gd name="connsiteX5" fmla="*/ 990601 w 990604"/>
              <a:gd name="connsiteY5" fmla="*/ 317938 h 5956738"/>
              <a:gd name="connsiteX6" fmla="*/ 990601 w 990604"/>
              <a:gd name="connsiteY6" fmla="*/ 5956738 h 5956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0604" h="5956738">
                <a:moveTo>
                  <a:pt x="0" y="5956738"/>
                </a:moveTo>
                <a:lnTo>
                  <a:pt x="0" y="317938"/>
                </a:lnTo>
                <a:lnTo>
                  <a:pt x="6" y="317938"/>
                </a:lnTo>
                <a:lnTo>
                  <a:pt x="495305" y="0"/>
                </a:lnTo>
                <a:lnTo>
                  <a:pt x="990604" y="317938"/>
                </a:lnTo>
                <a:lnTo>
                  <a:pt x="990601" y="317938"/>
                </a:lnTo>
                <a:lnTo>
                  <a:pt x="990601" y="5956738"/>
                </a:lnTo>
                <a:close/>
              </a:path>
            </a:pathLst>
          </a:custGeom>
          <a:solidFill>
            <a:srgbClr val="4B64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zh-CN" altLang="en-US" noProof="1"/>
          </a:p>
        </p:txBody>
      </p:sp>
      <p:sp>
        <p:nvSpPr>
          <p:cNvPr id="2" name="椭圆 1">
            <a:extLst>
              <a:ext uri="{FF2B5EF4-FFF2-40B4-BE49-F238E27FC236}">
                <a16:creationId xmlns:a16="http://schemas.microsoft.com/office/drawing/2014/main" id="{989F1B2B-D069-4E1D-ABB9-F2C6C8EF9ED8}"/>
              </a:ext>
            </a:extLst>
          </p:cNvPr>
          <p:cNvSpPr/>
          <p:nvPr/>
        </p:nvSpPr>
        <p:spPr>
          <a:xfrm>
            <a:off x="323850" y="247650"/>
            <a:ext cx="1333500" cy="1333500"/>
          </a:xfrm>
          <a:prstGeom prst="ellipse">
            <a:avLst/>
          </a:prstGeom>
          <a:solidFill>
            <a:schemeClr val="bg1"/>
          </a:solidFill>
          <a:ln w="38100">
            <a:solidFill>
              <a:srgbClr val="4B64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zh-CN" altLang="en-US" noProof="1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EB01D4AC-4383-4216-A68F-045301757739}"/>
              </a:ext>
            </a:extLst>
          </p:cNvPr>
          <p:cNvGrpSpPr/>
          <p:nvPr/>
        </p:nvGrpSpPr>
        <p:grpSpPr>
          <a:xfrm>
            <a:off x="475624" y="571426"/>
            <a:ext cx="1029952" cy="685949"/>
            <a:chOff x="5302250" y="2903538"/>
            <a:chExt cx="1587500" cy="1057276"/>
          </a:xfrm>
          <a:solidFill>
            <a:srgbClr val="4B649F"/>
          </a:solidFill>
        </p:grpSpPr>
        <p:sp>
          <p:nvSpPr>
            <p:cNvPr id="4" name="Freeform 84">
              <a:extLst>
                <a:ext uri="{FF2B5EF4-FFF2-40B4-BE49-F238E27FC236}">
                  <a16:creationId xmlns:a16="http://schemas.microsoft.com/office/drawing/2014/main" id="{31146644-E136-4958-B5BF-A9B632D430C5}"/>
                </a:ext>
              </a:extLst>
            </p:cNvPr>
            <p:cNvSpPr/>
            <p:nvPr/>
          </p:nvSpPr>
          <p:spPr bwMode="auto">
            <a:xfrm>
              <a:off x="5362575" y="3040063"/>
              <a:ext cx="706438" cy="614363"/>
            </a:xfrm>
            <a:custGeom>
              <a:avLst/>
              <a:gdLst>
                <a:gd name="T0" fmla="*/ 181 w 187"/>
                <a:gd name="T1" fmla="*/ 49 h 162"/>
                <a:gd name="T2" fmla="*/ 187 w 187"/>
                <a:gd name="T3" fmla="*/ 66 h 162"/>
                <a:gd name="T4" fmla="*/ 187 w 187"/>
                <a:gd name="T5" fmla="*/ 162 h 162"/>
                <a:gd name="T6" fmla="*/ 176 w 187"/>
                <a:gd name="T7" fmla="*/ 153 h 162"/>
                <a:gd name="T8" fmla="*/ 92 w 187"/>
                <a:gd name="T9" fmla="*/ 115 h 162"/>
                <a:gd name="T10" fmla="*/ 73 w 187"/>
                <a:gd name="T11" fmla="*/ 114 h 162"/>
                <a:gd name="T12" fmla="*/ 8 w 187"/>
                <a:gd name="T13" fmla="*/ 131 h 162"/>
                <a:gd name="T14" fmla="*/ 1 w 187"/>
                <a:gd name="T15" fmla="*/ 131 h 162"/>
                <a:gd name="T16" fmla="*/ 2 w 187"/>
                <a:gd name="T17" fmla="*/ 126 h 162"/>
                <a:gd name="T18" fmla="*/ 26 w 187"/>
                <a:gd name="T19" fmla="*/ 70 h 162"/>
                <a:gd name="T20" fmla="*/ 48 w 187"/>
                <a:gd name="T21" fmla="*/ 20 h 162"/>
                <a:gd name="T22" fmla="*/ 53 w 187"/>
                <a:gd name="T23" fmla="*/ 13 h 162"/>
                <a:gd name="T24" fmla="*/ 62 w 187"/>
                <a:gd name="T25" fmla="*/ 9 h 162"/>
                <a:gd name="T26" fmla="*/ 130 w 187"/>
                <a:gd name="T27" fmla="*/ 11 h 162"/>
                <a:gd name="T28" fmla="*/ 181 w 187"/>
                <a:gd name="T29" fmla="*/ 49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7" h="162">
                  <a:moveTo>
                    <a:pt x="181" y="49"/>
                  </a:moveTo>
                  <a:cubicBezTo>
                    <a:pt x="184" y="54"/>
                    <a:pt x="187" y="60"/>
                    <a:pt x="187" y="66"/>
                  </a:cubicBezTo>
                  <a:cubicBezTo>
                    <a:pt x="187" y="162"/>
                    <a:pt x="187" y="162"/>
                    <a:pt x="187" y="162"/>
                  </a:cubicBezTo>
                  <a:cubicBezTo>
                    <a:pt x="187" y="162"/>
                    <a:pt x="178" y="154"/>
                    <a:pt x="176" y="153"/>
                  </a:cubicBezTo>
                  <a:cubicBezTo>
                    <a:pt x="168" y="148"/>
                    <a:pt x="133" y="120"/>
                    <a:pt x="92" y="115"/>
                  </a:cubicBezTo>
                  <a:cubicBezTo>
                    <a:pt x="86" y="114"/>
                    <a:pt x="79" y="114"/>
                    <a:pt x="73" y="114"/>
                  </a:cubicBezTo>
                  <a:cubicBezTo>
                    <a:pt x="32" y="114"/>
                    <a:pt x="8" y="131"/>
                    <a:pt x="8" y="131"/>
                  </a:cubicBezTo>
                  <a:cubicBezTo>
                    <a:pt x="5" y="133"/>
                    <a:pt x="2" y="133"/>
                    <a:pt x="1" y="131"/>
                  </a:cubicBezTo>
                  <a:cubicBezTo>
                    <a:pt x="0" y="130"/>
                    <a:pt x="1" y="128"/>
                    <a:pt x="2" y="126"/>
                  </a:cubicBezTo>
                  <a:cubicBezTo>
                    <a:pt x="26" y="70"/>
                    <a:pt x="26" y="70"/>
                    <a:pt x="26" y="70"/>
                  </a:cubicBezTo>
                  <a:cubicBezTo>
                    <a:pt x="48" y="20"/>
                    <a:pt x="48" y="20"/>
                    <a:pt x="48" y="20"/>
                  </a:cubicBezTo>
                  <a:cubicBezTo>
                    <a:pt x="49" y="18"/>
                    <a:pt x="51" y="15"/>
                    <a:pt x="53" y="13"/>
                  </a:cubicBezTo>
                  <a:cubicBezTo>
                    <a:pt x="55" y="11"/>
                    <a:pt x="59" y="10"/>
                    <a:pt x="62" y="9"/>
                  </a:cubicBezTo>
                  <a:cubicBezTo>
                    <a:pt x="65" y="9"/>
                    <a:pt x="98" y="0"/>
                    <a:pt x="130" y="11"/>
                  </a:cubicBezTo>
                  <a:cubicBezTo>
                    <a:pt x="163" y="22"/>
                    <a:pt x="179" y="45"/>
                    <a:pt x="181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5" name="Freeform 85">
              <a:extLst>
                <a:ext uri="{FF2B5EF4-FFF2-40B4-BE49-F238E27FC236}">
                  <a16:creationId xmlns:a16="http://schemas.microsoft.com/office/drawing/2014/main" id="{15DA8FD2-48AA-4963-8E7E-85AB57E553CB}"/>
                </a:ext>
              </a:extLst>
            </p:cNvPr>
            <p:cNvSpPr/>
            <p:nvPr/>
          </p:nvSpPr>
          <p:spPr bwMode="auto">
            <a:xfrm>
              <a:off x="6115050" y="2903538"/>
              <a:ext cx="400050" cy="747713"/>
            </a:xfrm>
            <a:custGeom>
              <a:avLst/>
              <a:gdLst>
                <a:gd name="T0" fmla="*/ 44 w 106"/>
                <a:gd name="T1" fmla="*/ 119 h 197"/>
                <a:gd name="T2" fmla="*/ 3 w 106"/>
                <a:gd name="T3" fmla="*/ 187 h 197"/>
                <a:gd name="T4" fmla="*/ 0 w 106"/>
                <a:gd name="T5" fmla="*/ 197 h 197"/>
                <a:gd name="T6" fmla="*/ 0 w 106"/>
                <a:gd name="T7" fmla="*/ 83 h 197"/>
                <a:gd name="T8" fmla="*/ 1 w 106"/>
                <a:gd name="T9" fmla="*/ 64 h 197"/>
                <a:gd name="T10" fmla="*/ 16 w 106"/>
                <a:gd name="T11" fmla="*/ 29 h 197"/>
                <a:gd name="T12" fmla="*/ 49 w 106"/>
                <a:gd name="T13" fmla="*/ 1 h 197"/>
                <a:gd name="T14" fmla="*/ 54 w 106"/>
                <a:gd name="T15" fmla="*/ 0 h 197"/>
                <a:gd name="T16" fmla="*/ 64 w 106"/>
                <a:gd name="T17" fmla="*/ 6 h 197"/>
                <a:gd name="T18" fmla="*/ 85 w 106"/>
                <a:gd name="T19" fmla="*/ 42 h 197"/>
                <a:gd name="T20" fmla="*/ 86 w 106"/>
                <a:gd name="T21" fmla="*/ 42 h 197"/>
                <a:gd name="T22" fmla="*/ 104 w 106"/>
                <a:gd name="T23" fmla="*/ 74 h 197"/>
                <a:gd name="T24" fmla="*/ 105 w 106"/>
                <a:gd name="T25" fmla="*/ 82 h 197"/>
                <a:gd name="T26" fmla="*/ 99 w 106"/>
                <a:gd name="T27" fmla="*/ 87 h 197"/>
                <a:gd name="T28" fmla="*/ 44 w 106"/>
                <a:gd name="T29" fmla="*/ 119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6" h="197">
                  <a:moveTo>
                    <a:pt x="44" y="119"/>
                  </a:moveTo>
                  <a:cubicBezTo>
                    <a:pt x="25" y="137"/>
                    <a:pt x="12" y="156"/>
                    <a:pt x="3" y="187"/>
                  </a:cubicBezTo>
                  <a:cubicBezTo>
                    <a:pt x="0" y="197"/>
                    <a:pt x="0" y="197"/>
                    <a:pt x="0" y="197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77"/>
                    <a:pt x="0" y="69"/>
                    <a:pt x="1" y="64"/>
                  </a:cubicBezTo>
                  <a:cubicBezTo>
                    <a:pt x="1" y="63"/>
                    <a:pt x="3" y="47"/>
                    <a:pt x="16" y="29"/>
                  </a:cubicBezTo>
                  <a:cubicBezTo>
                    <a:pt x="30" y="11"/>
                    <a:pt x="48" y="1"/>
                    <a:pt x="49" y="1"/>
                  </a:cubicBezTo>
                  <a:cubicBezTo>
                    <a:pt x="51" y="0"/>
                    <a:pt x="52" y="0"/>
                    <a:pt x="54" y="0"/>
                  </a:cubicBezTo>
                  <a:cubicBezTo>
                    <a:pt x="58" y="0"/>
                    <a:pt x="62" y="2"/>
                    <a:pt x="64" y="6"/>
                  </a:cubicBezTo>
                  <a:cubicBezTo>
                    <a:pt x="85" y="42"/>
                    <a:pt x="85" y="42"/>
                    <a:pt x="85" y="42"/>
                  </a:cubicBezTo>
                  <a:cubicBezTo>
                    <a:pt x="86" y="42"/>
                    <a:pt x="86" y="42"/>
                    <a:pt x="86" y="42"/>
                  </a:cubicBezTo>
                  <a:cubicBezTo>
                    <a:pt x="104" y="74"/>
                    <a:pt x="104" y="74"/>
                    <a:pt x="104" y="74"/>
                  </a:cubicBezTo>
                  <a:cubicBezTo>
                    <a:pt x="106" y="76"/>
                    <a:pt x="106" y="79"/>
                    <a:pt x="105" y="82"/>
                  </a:cubicBezTo>
                  <a:cubicBezTo>
                    <a:pt x="104" y="84"/>
                    <a:pt x="102" y="86"/>
                    <a:pt x="99" y="87"/>
                  </a:cubicBezTo>
                  <a:cubicBezTo>
                    <a:pt x="99" y="87"/>
                    <a:pt x="66" y="99"/>
                    <a:pt x="44" y="1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6" name="Freeform 86">
              <a:extLst>
                <a:ext uri="{FF2B5EF4-FFF2-40B4-BE49-F238E27FC236}">
                  <a16:creationId xmlns:a16="http://schemas.microsoft.com/office/drawing/2014/main" id="{D734BADA-8DF3-43AB-AF1D-D1882A0044FC}"/>
                </a:ext>
              </a:extLst>
            </p:cNvPr>
            <p:cNvSpPr/>
            <p:nvPr/>
          </p:nvSpPr>
          <p:spPr bwMode="auto">
            <a:xfrm>
              <a:off x="6194425" y="3529013"/>
              <a:ext cx="642938" cy="160338"/>
            </a:xfrm>
            <a:custGeom>
              <a:avLst/>
              <a:gdLst>
                <a:gd name="T0" fmla="*/ 155 w 170"/>
                <a:gd name="T1" fmla="*/ 11 h 42"/>
                <a:gd name="T2" fmla="*/ 154 w 170"/>
                <a:gd name="T3" fmla="*/ 10 h 42"/>
                <a:gd name="T4" fmla="*/ 153 w 170"/>
                <a:gd name="T5" fmla="*/ 10 h 42"/>
                <a:gd name="T6" fmla="*/ 108 w 170"/>
                <a:gd name="T7" fmla="*/ 0 h 42"/>
                <a:gd name="T8" fmla="*/ 85 w 170"/>
                <a:gd name="T9" fmla="*/ 3 h 42"/>
                <a:gd name="T10" fmla="*/ 11 w 170"/>
                <a:gd name="T11" fmla="*/ 35 h 42"/>
                <a:gd name="T12" fmla="*/ 11 w 170"/>
                <a:gd name="T13" fmla="*/ 36 h 42"/>
                <a:gd name="T14" fmla="*/ 7 w 170"/>
                <a:gd name="T15" fmla="*/ 38 h 42"/>
                <a:gd name="T16" fmla="*/ 3 w 170"/>
                <a:gd name="T17" fmla="*/ 40 h 42"/>
                <a:gd name="T18" fmla="*/ 1 w 170"/>
                <a:gd name="T19" fmla="*/ 42 h 42"/>
                <a:gd name="T20" fmla="*/ 0 w 170"/>
                <a:gd name="T21" fmla="*/ 42 h 42"/>
                <a:gd name="T22" fmla="*/ 161 w 170"/>
                <a:gd name="T23" fmla="*/ 42 h 42"/>
                <a:gd name="T24" fmla="*/ 169 w 170"/>
                <a:gd name="T25" fmla="*/ 38 h 42"/>
                <a:gd name="T26" fmla="*/ 167 w 170"/>
                <a:gd name="T27" fmla="*/ 28 h 42"/>
                <a:gd name="T28" fmla="*/ 155 w 170"/>
                <a:gd name="T29" fmla="*/ 11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70" h="42">
                  <a:moveTo>
                    <a:pt x="155" y="11"/>
                  </a:moveTo>
                  <a:cubicBezTo>
                    <a:pt x="155" y="11"/>
                    <a:pt x="154" y="10"/>
                    <a:pt x="154" y="10"/>
                  </a:cubicBezTo>
                  <a:cubicBezTo>
                    <a:pt x="153" y="10"/>
                    <a:pt x="153" y="10"/>
                    <a:pt x="153" y="10"/>
                  </a:cubicBezTo>
                  <a:cubicBezTo>
                    <a:pt x="152" y="9"/>
                    <a:pt x="132" y="0"/>
                    <a:pt x="108" y="0"/>
                  </a:cubicBezTo>
                  <a:cubicBezTo>
                    <a:pt x="100" y="0"/>
                    <a:pt x="92" y="1"/>
                    <a:pt x="85" y="3"/>
                  </a:cubicBezTo>
                  <a:cubicBezTo>
                    <a:pt x="46" y="15"/>
                    <a:pt x="15" y="33"/>
                    <a:pt x="11" y="35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10" y="36"/>
                    <a:pt x="9" y="37"/>
                    <a:pt x="7" y="38"/>
                  </a:cubicBezTo>
                  <a:cubicBezTo>
                    <a:pt x="6" y="39"/>
                    <a:pt x="4" y="40"/>
                    <a:pt x="3" y="40"/>
                  </a:cubicBezTo>
                  <a:cubicBezTo>
                    <a:pt x="2" y="41"/>
                    <a:pt x="2" y="41"/>
                    <a:pt x="1" y="42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161" y="42"/>
                    <a:pt x="161" y="42"/>
                    <a:pt x="161" y="42"/>
                  </a:cubicBezTo>
                  <a:cubicBezTo>
                    <a:pt x="165" y="42"/>
                    <a:pt x="167" y="41"/>
                    <a:pt x="169" y="38"/>
                  </a:cubicBezTo>
                  <a:cubicBezTo>
                    <a:pt x="170" y="35"/>
                    <a:pt x="169" y="32"/>
                    <a:pt x="167" y="28"/>
                  </a:cubicBezTo>
                  <a:cubicBezTo>
                    <a:pt x="167" y="28"/>
                    <a:pt x="162" y="20"/>
                    <a:pt x="155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7" name="Freeform 87">
              <a:extLst>
                <a:ext uri="{FF2B5EF4-FFF2-40B4-BE49-F238E27FC236}">
                  <a16:creationId xmlns:a16="http://schemas.microsoft.com/office/drawing/2014/main" id="{8C32EF48-F3AF-4683-9EBA-C2E0FA0202B0}"/>
                </a:ext>
              </a:extLst>
            </p:cNvPr>
            <p:cNvSpPr/>
            <p:nvPr/>
          </p:nvSpPr>
          <p:spPr bwMode="auto">
            <a:xfrm>
              <a:off x="5335588" y="3771901"/>
              <a:ext cx="1520825" cy="155575"/>
            </a:xfrm>
            <a:custGeom>
              <a:avLst/>
              <a:gdLst>
                <a:gd name="T0" fmla="*/ 402 w 402"/>
                <a:gd name="T1" fmla="*/ 24 h 41"/>
                <a:gd name="T2" fmla="*/ 385 w 402"/>
                <a:gd name="T3" fmla="*/ 41 h 41"/>
                <a:gd name="T4" fmla="*/ 382 w 402"/>
                <a:gd name="T5" fmla="*/ 41 h 41"/>
                <a:gd name="T6" fmla="*/ 232 w 402"/>
                <a:gd name="T7" fmla="*/ 28 h 41"/>
                <a:gd name="T8" fmla="*/ 217 w 402"/>
                <a:gd name="T9" fmla="*/ 34 h 41"/>
                <a:gd name="T10" fmla="*/ 216 w 402"/>
                <a:gd name="T11" fmla="*/ 35 h 41"/>
                <a:gd name="T12" fmla="*/ 201 w 402"/>
                <a:gd name="T13" fmla="*/ 40 h 41"/>
                <a:gd name="T14" fmla="*/ 201 w 402"/>
                <a:gd name="T15" fmla="*/ 40 h 41"/>
                <a:gd name="T16" fmla="*/ 186 w 402"/>
                <a:gd name="T17" fmla="*/ 35 h 41"/>
                <a:gd name="T18" fmla="*/ 185 w 402"/>
                <a:gd name="T19" fmla="*/ 34 h 41"/>
                <a:gd name="T20" fmla="*/ 170 w 402"/>
                <a:gd name="T21" fmla="*/ 28 h 41"/>
                <a:gd name="T22" fmla="*/ 20 w 402"/>
                <a:gd name="T23" fmla="*/ 41 h 41"/>
                <a:gd name="T24" fmla="*/ 17 w 402"/>
                <a:gd name="T25" fmla="*/ 41 h 41"/>
                <a:gd name="T26" fmla="*/ 0 w 402"/>
                <a:gd name="T27" fmla="*/ 24 h 41"/>
                <a:gd name="T28" fmla="*/ 16 w 402"/>
                <a:gd name="T29" fmla="*/ 7 h 41"/>
                <a:gd name="T30" fmla="*/ 17 w 402"/>
                <a:gd name="T31" fmla="*/ 7 h 41"/>
                <a:gd name="T32" fmla="*/ 164 w 402"/>
                <a:gd name="T33" fmla="*/ 0 h 41"/>
                <a:gd name="T34" fmla="*/ 177 w 402"/>
                <a:gd name="T35" fmla="*/ 6 h 41"/>
                <a:gd name="T36" fmla="*/ 182 w 402"/>
                <a:gd name="T37" fmla="*/ 6 h 41"/>
                <a:gd name="T38" fmla="*/ 194 w 402"/>
                <a:gd name="T39" fmla="*/ 0 h 41"/>
                <a:gd name="T40" fmla="*/ 208 w 402"/>
                <a:gd name="T41" fmla="*/ 0 h 41"/>
                <a:gd name="T42" fmla="*/ 220 w 402"/>
                <a:gd name="T43" fmla="*/ 6 h 41"/>
                <a:gd name="T44" fmla="*/ 225 w 402"/>
                <a:gd name="T45" fmla="*/ 6 h 41"/>
                <a:gd name="T46" fmla="*/ 238 w 402"/>
                <a:gd name="T47" fmla="*/ 0 h 41"/>
                <a:gd name="T48" fmla="*/ 385 w 402"/>
                <a:gd name="T49" fmla="*/ 7 h 41"/>
                <a:gd name="T50" fmla="*/ 386 w 402"/>
                <a:gd name="T51" fmla="*/ 7 h 41"/>
                <a:gd name="T52" fmla="*/ 402 w 402"/>
                <a:gd name="T53" fmla="*/ 2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02" h="41">
                  <a:moveTo>
                    <a:pt x="402" y="24"/>
                  </a:moveTo>
                  <a:cubicBezTo>
                    <a:pt x="402" y="33"/>
                    <a:pt x="394" y="41"/>
                    <a:pt x="385" y="41"/>
                  </a:cubicBezTo>
                  <a:cubicBezTo>
                    <a:pt x="384" y="41"/>
                    <a:pt x="383" y="41"/>
                    <a:pt x="382" y="41"/>
                  </a:cubicBezTo>
                  <a:cubicBezTo>
                    <a:pt x="232" y="28"/>
                    <a:pt x="232" y="28"/>
                    <a:pt x="232" y="28"/>
                  </a:cubicBezTo>
                  <a:cubicBezTo>
                    <a:pt x="227" y="28"/>
                    <a:pt x="220" y="31"/>
                    <a:pt x="217" y="34"/>
                  </a:cubicBezTo>
                  <a:cubicBezTo>
                    <a:pt x="217" y="34"/>
                    <a:pt x="217" y="34"/>
                    <a:pt x="216" y="35"/>
                  </a:cubicBezTo>
                  <a:cubicBezTo>
                    <a:pt x="214" y="38"/>
                    <a:pt x="208" y="40"/>
                    <a:pt x="201" y="40"/>
                  </a:cubicBezTo>
                  <a:cubicBezTo>
                    <a:pt x="201" y="40"/>
                    <a:pt x="201" y="40"/>
                    <a:pt x="201" y="40"/>
                  </a:cubicBezTo>
                  <a:cubicBezTo>
                    <a:pt x="194" y="40"/>
                    <a:pt x="188" y="38"/>
                    <a:pt x="186" y="35"/>
                  </a:cubicBezTo>
                  <a:cubicBezTo>
                    <a:pt x="185" y="34"/>
                    <a:pt x="185" y="34"/>
                    <a:pt x="185" y="34"/>
                  </a:cubicBezTo>
                  <a:cubicBezTo>
                    <a:pt x="182" y="31"/>
                    <a:pt x="175" y="28"/>
                    <a:pt x="170" y="28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19" y="41"/>
                    <a:pt x="18" y="41"/>
                    <a:pt x="17" y="41"/>
                  </a:cubicBezTo>
                  <a:cubicBezTo>
                    <a:pt x="8" y="41"/>
                    <a:pt x="0" y="33"/>
                    <a:pt x="0" y="24"/>
                  </a:cubicBezTo>
                  <a:cubicBezTo>
                    <a:pt x="0" y="15"/>
                    <a:pt x="7" y="8"/>
                    <a:pt x="16" y="7"/>
                  </a:cubicBezTo>
                  <a:cubicBezTo>
                    <a:pt x="16" y="7"/>
                    <a:pt x="16" y="7"/>
                    <a:pt x="17" y="7"/>
                  </a:cubicBezTo>
                  <a:cubicBezTo>
                    <a:pt x="164" y="0"/>
                    <a:pt x="164" y="0"/>
                    <a:pt x="164" y="0"/>
                  </a:cubicBezTo>
                  <a:cubicBezTo>
                    <a:pt x="169" y="0"/>
                    <a:pt x="175" y="2"/>
                    <a:pt x="177" y="6"/>
                  </a:cubicBezTo>
                  <a:cubicBezTo>
                    <a:pt x="178" y="10"/>
                    <a:pt x="181" y="10"/>
                    <a:pt x="182" y="6"/>
                  </a:cubicBezTo>
                  <a:cubicBezTo>
                    <a:pt x="183" y="2"/>
                    <a:pt x="189" y="0"/>
                    <a:pt x="194" y="0"/>
                  </a:cubicBezTo>
                  <a:cubicBezTo>
                    <a:pt x="208" y="0"/>
                    <a:pt x="208" y="0"/>
                    <a:pt x="208" y="0"/>
                  </a:cubicBezTo>
                  <a:cubicBezTo>
                    <a:pt x="213" y="0"/>
                    <a:pt x="219" y="2"/>
                    <a:pt x="220" y="6"/>
                  </a:cubicBezTo>
                  <a:cubicBezTo>
                    <a:pt x="221" y="10"/>
                    <a:pt x="224" y="10"/>
                    <a:pt x="225" y="6"/>
                  </a:cubicBezTo>
                  <a:cubicBezTo>
                    <a:pt x="227" y="2"/>
                    <a:pt x="233" y="0"/>
                    <a:pt x="238" y="0"/>
                  </a:cubicBezTo>
                  <a:cubicBezTo>
                    <a:pt x="385" y="7"/>
                    <a:pt x="385" y="7"/>
                    <a:pt x="385" y="7"/>
                  </a:cubicBezTo>
                  <a:cubicBezTo>
                    <a:pt x="386" y="7"/>
                    <a:pt x="386" y="7"/>
                    <a:pt x="386" y="7"/>
                  </a:cubicBezTo>
                  <a:cubicBezTo>
                    <a:pt x="395" y="8"/>
                    <a:pt x="402" y="15"/>
                    <a:pt x="402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8" name="Freeform 88">
              <a:extLst>
                <a:ext uri="{FF2B5EF4-FFF2-40B4-BE49-F238E27FC236}">
                  <a16:creationId xmlns:a16="http://schemas.microsoft.com/office/drawing/2014/main" id="{4B3D1034-A172-47FD-BB41-0875EF5575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02250" y="3733801"/>
              <a:ext cx="1587500" cy="227013"/>
            </a:xfrm>
            <a:custGeom>
              <a:avLst/>
              <a:gdLst>
                <a:gd name="T0" fmla="*/ 394 w 420"/>
                <a:gd name="T1" fmla="*/ 60 h 60"/>
                <a:gd name="T2" fmla="*/ 394 w 420"/>
                <a:gd name="T3" fmla="*/ 60 h 60"/>
                <a:gd name="T4" fmla="*/ 391 w 420"/>
                <a:gd name="T5" fmla="*/ 60 h 60"/>
                <a:gd name="T6" fmla="*/ 390 w 420"/>
                <a:gd name="T7" fmla="*/ 60 h 60"/>
                <a:gd name="T8" fmla="*/ 240 w 420"/>
                <a:gd name="T9" fmla="*/ 47 h 60"/>
                <a:gd name="T10" fmla="*/ 240 w 420"/>
                <a:gd name="T11" fmla="*/ 47 h 60"/>
                <a:gd name="T12" fmla="*/ 235 w 420"/>
                <a:gd name="T13" fmla="*/ 49 h 60"/>
                <a:gd name="T14" fmla="*/ 235 w 420"/>
                <a:gd name="T15" fmla="*/ 52 h 60"/>
                <a:gd name="T16" fmla="*/ 230 w 420"/>
                <a:gd name="T17" fmla="*/ 53 h 60"/>
                <a:gd name="T18" fmla="*/ 210 w 420"/>
                <a:gd name="T19" fmla="*/ 59 h 60"/>
                <a:gd name="T20" fmla="*/ 210 w 420"/>
                <a:gd name="T21" fmla="*/ 59 h 60"/>
                <a:gd name="T22" fmla="*/ 190 w 420"/>
                <a:gd name="T23" fmla="*/ 53 h 60"/>
                <a:gd name="T24" fmla="*/ 186 w 420"/>
                <a:gd name="T25" fmla="*/ 52 h 60"/>
                <a:gd name="T26" fmla="*/ 185 w 420"/>
                <a:gd name="T27" fmla="*/ 49 h 60"/>
                <a:gd name="T28" fmla="*/ 180 w 420"/>
                <a:gd name="T29" fmla="*/ 47 h 60"/>
                <a:gd name="T30" fmla="*/ 29 w 420"/>
                <a:gd name="T31" fmla="*/ 60 h 60"/>
                <a:gd name="T32" fmla="*/ 26 w 420"/>
                <a:gd name="T33" fmla="*/ 60 h 60"/>
                <a:gd name="T34" fmla="*/ 0 w 420"/>
                <a:gd name="T35" fmla="*/ 34 h 60"/>
                <a:gd name="T36" fmla="*/ 25 w 420"/>
                <a:gd name="T37" fmla="*/ 8 h 60"/>
                <a:gd name="T38" fmla="*/ 25 w 420"/>
                <a:gd name="T39" fmla="*/ 8 h 60"/>
                <a:gd name="T40" fmla="*/ 173 w 420"/>
                <a:gd name="T41" fmla="*/ 1 h 60"/>
                <a:gd name="T42" fmla="*/ 188 w 420"/>
                <a:gd name="T43" fmla="*/ 5 h 60"/>
                <a:gd name="T44" fmla="*/ 203 w 420"/>
                <a:gd name="T45" fmla="*/ 0 h 60"/>
                <a:gd name="T46" fmla="*/ 217 w 420"/>
                <a:gd name="T47" fmla="*/ 0 h 60"/>
                <a:gd name="T48" fmla="*/ 232 w 420"/>
                <a:gd name="T49" fmla="*/ 5 h 60"/>
                <a:gd name="T50" fmla="*/ 247 w 420"/>
                <a:gd name="T51" fmla="*/ 1 h 60"/>
                <a:gd name="T52" fmla="*/ 395 w 420"/>
                <a:gd name="T53" fmla="*/ 8 h 60"/>
                <a:gd name="T54" fmla="*/ 420 w 420"/>
                <a:gd name="T55" fmla="*/ 34 h 60"/>
                <a:gd name="T56" fmla="*/ 394 w 420"/>
                <a:gd name="T57" fmla="*/ 60 h 60"/>
                <a:gd name="T58" fmla="*/ 26 w 420"/>
                <a:gd name="T59" fmla="*/ 26 h 60"/>
                <a:gd name="T60" fmla="*/ 18 w 420"/>
                <a:gd name="T61" fmla="*/ 34 h 60"/>
                <a:gd name="T62" fmla="*/ 26 w 420"/>
                <a:gd name="T63" fmla="*/ 42 h 60"/>
                <a:gd name="T64" fmla="*/ 26 w 420"/>
                <a:gd name="T65" fmla="*/ 42 h 60"/>
                <a:gd name="T66" fmla="*/ 28 w 420"/>
                <a:gd name="T67" fmla="*/ 42 h 60"/>
                <a:gd name="T68" fmla="*/ 178 w 420"/>
                <a:gd name="T69" fmla="*/ 29 h 60"/>
                <a:gd name="T70" fmla="*/ 180 w 420"/>
                <a:gd name="T71" fmla="*/ 29 h 60"/>
                <a:gd name="T72" fmla="*/ 199 w 420"/>
                <a:gd name="T73" fmla="*/ 36 h 60"/>
                <a:gd name="T74" fmla="*/ 200 w 420"/>
                <a:gd name="T75" fmla="*/ 36 h 60"/>
                <a:gd name="T76" fmla="*/ 202 w 420"/>
                <a:gd name="T77" fmla="*/ 39 h 60"/>
                <a:gd name="T78" fmla="*/ 210 w 420"/>
                <a:gd name="T79" fmla="*/ 41 h 60"/>
                <a:gd name="T80" fmla="*/ 210 w 420"/>
                <a:gd name="T81" fmla="*/ 41 h 60"/>
                <a:gd name="T82" fmla="*/ 218 w 420"/>
                <a:gd name="T83" fmla="*/ 39 h 60"/>
                <a:gd name="T84" fmla="*/ 220 w 420"/>
                <a:gd name="T85" fmla="*/ 36 h 60"/>
                <a:gd name="T86" fmla="*/ 221 w 420"/>
                <a:gd name="T87" fmla="*/ 36 h 60"/>
                <a:gd name="T88" fmla="*/ 242 w 420"/>
                <a:gd name="T89" fmla="*/ 29 h 60"/>
                <a:gd name="T90" fmla="*/ 392 w 420"/>
                <a:gd name="T91" fmla="*/ 42 h 60"/>
                <a:gd name="T92" fmla="*/ 394 w 420"/>
                <a:gd name="T93" fmla="*/ 42 h 60"/>
                <a:gd name="T94" fmla="*/ 402 w 420"/>
                <a:gd name="T95" fmla="*/ 34 h 60"/>
                <a:gd name="T96" fmla="*/ 395 w 420"/>
                <a:gd name="T97" fmla="*/ 26 h 60"/>
                <a:gd name="T98" fmla="*/ 394 w 420"/>
                <a:gd name="T99" fmla="*/ 26 h 60"/>
                <a:gd name="T100" fmla="*/ 246 w 420"/>
                <a:gd name="T101" fmla="*/ 19 h 60"/>
                <a:gd name="T102" fmla="*/ 246 w 420"/>
                <a:gd name="T103" fmla="*/ 19 h 60"/>
                <a:gd name="T104" fmla="*/ 242 w 420"/>
                <a:gd name="T105" fmla="*/ 20 h 60"/>
                <a:gd name="T106" fmla="*/ 231 w 420"/>
                <a:gd name="T107" fmla="*/ 28 h 60"/>
                <a:gd name="T108" fmla="*/ 221 w 420"/>
                <a:gd name="T109" fmla="*/ 20 h 60"/>
                <a:gd name="T110" fmla="*/ 217 w 420"/>
                <a:gd name="T111" fmla="*/ 19 h 60"/>
                <a:gd name="T112" fmla="*/ 203 w 420"/>
                <a:gd name="T113" fmla="*/ 19 h 60"/>
                <a:gd name="T114" fmla="*/ 199 w 420"/>
                <a:gd name="T115" fmla="*/ 20 h 60"/>
                <a:gd name="T116" fmla="*/ 189 w 420"/>
                <a:gd name="T117" fmla="*/ 28 h 60"/>
                <a:gd name="T118" fmla="*/ 178 w 420"/>
                <a:gd name="T119" fmla="*/ 20 h 60"/>
                <a:gd name="T120" fmla="*/ 174 w 420"/>
                <a:gd name="T121" fmla="*/ 19 h 60"/>
                <a:gd name="T122" fmla="*/ 26 w 420"/>
                <a:gd name="T123" fmla="*/ 26 h 60"/>
                <a:gd name="T124" fmla="*/ 26 w 420"/>
                <a:gd name="T125" fmla="*/ 26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20" h="60">
                  <a:moveTo>
                    <a:pt x="394" y="60"/>
                  </a:moveTo>
                  <a:cubicBezTo>
                    <a:pt x="394" y="60"/>
                    <a:pt x="394" y="60"/>
                    <a:pt x="394" y="60"/>
                  </a:cubicBezTo>
                  <a:cubicBezTo>
                    <a:pt x="393" y="60"/>
                    <a:pt x="392" y="60"/>
                    <a:pt x="391" y="60"/>
                  </a:cubicBezTo>
                  <a:cubicBezTo>
                    <a:pt x="390" y="60"/>
                    <a:pt x="390" y="60"/>
                    <a:pt x="390" y="60"/>
                  </a:cubicBezTo>
                  <a:cubicBezTo>
                    <a:pt x="240" y="47"/>
                    <a:pt x="240" y="47"/>
                    <a:pt x="240" y="47"/>
                  </a:cubicBezTo>
                  <a:cubicBezTo>
                    <a:pt x="240" y="47"/>
                    <a:pt x="240" y="47"/>
                    <a:pt x="240" y="47"/>
                  </a:cubicBezTo>
                  <a:cubicBezTo>
                    <a:pt x="238" y="47"/>
                    <a:pt x="236" y="48"/>
                    <a:pt x="235" y="49"/>
                  </a:cubicBezTo>
                  <a:cubicBezTo>
                    <a:pt x="235" y="52"/>
                    <a:pt x="235" y="52"/>
                    <a:pt x="235" y="52"/>
                  </a:cubicBezTo>
                  <a:cubicBezTo>
                    <a:pt x="230" y="53"/>
                    <a:pt x="230" y="53"/>
                    <a:pt x="230" y="53"/>
                  </a:cubicBezTo>
                  <a:cubicBezTo>
                    <a:pt x="225" y="57"/>
                    <a:pt x="218" y="59"/>
                    <a:pt x="210" y="59"/>
                  </a:cubicBezTo>
                  <a:cubicBezTo>
                    <a:pt x="210" y="59"/>
                    <a:pt x="210" y="59"/>
                    <a:pt x="210" y="59"/>
                  </a:cubicBezTo>
                  <a:cubicBezTo>
                    <a:pt x="202" y="59"/>
                    <a:pt x="195" y="57"/>
                    <a:pt x="190" y="53"/>
                  </a:cubicBezTo>
                  <a:cubicBezTo>
                    <a:pt x="186" y="52"/>
                    <a:pt x="186" y="52"/>
                    <a:pt x="186" y="52"/>
                  </a:cubicBezTo>
                  <a:cubicBezTo>
                    <a:pt x="185" y="49"/>
                    <a:pt x="185" y="49"/>
                    <a:pt x="185" y="49"/>
                  </a:cubicBezTo>
                  <a:cubicBezTo>
                    <a:pt x="184" y="48"/>
                    <a:pt x="182" y="47"/>
                    <a:pt x="180" y="47"/>
                  </a:cubicBezTo>
                  <a:cubicBezTo>
                    <a:pt x="29" y="60"/>
                    <a:pt x="29" y="60"/>
                    <a:pt x="29" y="60"/>
                  </a:cubicBezTo>
                  <a:cubicBezTo>
                    <a:pt x="28" y="60"/>
                    <a:pt x="27" y="60"/>
                    <a:pt x="26" y="60"/>
                  </a:cubicBezTo>
                  <a:cubicBezTo>
                    <a:pt x="12" y="60"/>
                    <a:pt x="0" y="48"/>
                    <a:pt x="0" y="34"/>
                  </a:cubicBezTo>
                  <a:cubicBezTo>
                    <a:pt x="0" y="20"/>
                    <a:pt x="11" y="9"/>
                    <a:pt x="25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173" y="1"/>
                    <a:pt x="173" y="1"/>
                    <a:pt x="173" y="1"/>
                  </a:cubicBezTo>
                  <a:cubicBezTo>
                    <a:pt x="178" y="1"/>
                    <a:pt x="184" y="2"/>
                    <a:pt x="188" y="5"/>
                  </a:cubicBezTo>
                  <a:cubicBezTo>
                    <a:pt x="192" y="2"/>
                    <a:pt x="197" y="0"/>
                    <a:pt x="203" y="0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23" y="0"/>
                    <a:pt x="228" y="2"/>
                    <a:pt x="232" y="5"/>
                  </a:cubicBezTo>
                  <a:cubicBezTo>
                    <a:pt x="236" y="2"/>
                    <a:pt x="242" y="1"/>
                    <a:pt x="247" y="1"/>
                  </a:cubicBezTo>
                  <a:cubicBezTo>
                    <a:pt x="395" y="8"/>
                    <a:pt x="395" y="8"/>
                    <a:pt x="395" y="8"/>
                  </a:cubicBezTo>
                  <a:cubicBezTo>
                    <a:pt x="409" y="9"/>
                    <a:pt x="420" y="20"/>
                    <a:pt x="420" y="34"/>
                  </a:cubicBezTo>
                  <a:cubicBezTo>
                    <a:pt x="420" y="48"/>
                    <a:pt x="408" y="60"/>
                    <a:pt x="394" y="60"/>
                  </a:cubicBezTo>
                  <a:close/>
                  <a:moveTo>
                    <a:pt x="26" y="26"/>
                  </a:moveTo>
                  <a:cubicBezTo>
                    <a:pt x="21" y="26"/>
                    <a:pt x="18" y="30"/>
                    <a:pt x="18" y="34"/>
                  </a:cubicBezTo>
                  <a:cubicBezTo>
                    <a:pt x="18" y="38"/>
                    <a:pt x="22" y="42"/>
                    <a:pt x="26" y="42"/>
                  </a:cubicBezTo>
                  <a:cubicBezTo>
                    <a:pt x="26" y="42"/>
                    <a:pt x="26" y="42"/>
                    <a:pt x="26" y="42"/>
                  </a:cubicBezTo>
                  <a:cubicBezTo>
                    <a:pt x="27" y="42"/>
                    <a:pt x="28" y="42"/>
                    <a:pt x="28" y="42"/>
                  </a:cubicBezTo>
                  <a:cubicBezTo>
                    <a:pt x="178" y="29"/>
                    <a:pt x="178" y="29"/>
                    <a:pt x="178" y="29"/>
                  </a:cubicBezTo>
                  <a:cubicBezTo>
                    <a:pt x="179" y="29"/>
                    <a:pt x="179" y="29"/>
                    <a:pt x="180" y="29"/>
                  </a:cubicBezTo>
                  <a:cubicBezTo>
                    <a:pt x="187" y="29"/>
                    <a:pt x="194" y="32"/>
                    <a:pt x="199" y="36"/>
                  </a:cubicBezTo>
                  <a:cubicBezTo>
                    <a:pt x="200" y="36"/>
                    <a:pt x="200" y="36"/>
                    <a:pt x="200" y="36"/>
                  </a:cubicBezTo>
                  <a:cubicBezTo>
                    <a:pt x="202" y="39"/>
                    <a:pt x="202" y="39"/>
                    <a:pt x="202" y="39"/>
                  </a:cubicBezTo>
                  <a:cubicBezTo>
                    <a:pt x="202" y="40"/>
                    <a:pt x="205" y="41"/>
                    <a:pt x="210" y="41"/>
                  </a:cubicBezTo>
                  <a:cubicBezTo>
                    <a:pt x="210" y="41"/>
                    <a:pt x="210" y="41"/>
                    <a:pt x="210" y="41"/>
                  </a:cubicBezTo>
                  <a:cubicBezTo>
                    <a:pt x="215" y="41"/>
                    <a:pt x="218" y="40"/>
                    <a:pt x="218" y="39"/>
                  </a:cubicBezTo>
                  <a:cubicBezTo>
                    <a:pt x="220" y="36"/>
                    <a:pt x="220" y="36"/>
                    <a:pt x="220" y="36"/>
                  </a:cubicBezTo>
                  <a:cubicBezTo>
                    <a:pt x="221" y="36"/>
                    <a:pt x="221" y="36"/>
                    <a:pt x="221" y="36"/>
                  </a:cubicBezTo>
                  <a:cubicBezTo>
                    <a:pt x="227" y="32"/>
                    <a:pt x="235" y="29"/>
                    <a:pt x="242" y="29"/>
                  </a:cubicBezTo>
                  <a:cubicBezTo>
                    <a:pt x="392" y="42"/>
                    <a:pt x="392" y="42"/>
                    <a:pt x="392" y="42"/>
                  </a:cubicBezTo>
                  <a:cubicBezTo>
                    <a:pt x="392" y="42"/>
                    <a:pt x="393" y="42"/>
                    <a:pt x="394" y="42"/>
                  </a:cubicBezTo>
                  <a:cubicBezTo>
                    <a:pt x="398" y="42"/>
                    <a:pt x="402" y="38"/>
                    <a:pt x="402" y="34"/>
                  </a:cubicBezTo>
                  <a:cubicBezTo>
                    <a:pt x="402" y="30"/>
                    <a:pt x="399" y="26"/>
                    <a:pt x="395" y="26"/>
                  </a:cubicBezTo>
                  <a:cubicBezTo>
                    <a:pt x="394" y="26"/>
                    <a:pt x="394" y="26"/>
                    <a:pt x="394" y="26"/>
                  </a:cubicBezTo>
                  <a:cubicBezTo>
                    <a:pt x="246" y="19"/>
                    <a:pt x="246" y="19"/>
                    <a:pt x="246" y="19"/>
                  </a:cubicBezTo>
                  <a:cubicBezTo>
                    <a:pt x="246" y="19"/>
                    <a:pt x="246" y="19"/>
                    <a:pt x="246" y="19"/>
                  </a:cubicBezTo>
                  <a:cubicBezTo>
                    <a:pt x="244" y="19"/>
                    <a:pt x="243" y="20"/>
                    <a:pt x="242" y="20"/>
                  </a:cubicBezTo>
                  <a:cubicBezTo>
                    <a:pt x="239" y="27"/>
                    <a:pt x="234" y="28"/>
                    <a:pt x="231" y="28"/>
                  </a:cubicBezTo>
                  <a:cubicBezTo>
                    <a:pt x="227" y="28"/>
                    <a:pt x="223" y="25"/>
                    <a:pt x="221" y="20"/>
                  </a:cubicBezTo>
                  <a:cubicBezTo>
                    <a:pt x="220" y="19"/>
                    <a:pt x="219" y="19"/>
                    <a:pt x="217" y="19"/>
                  </a:cubicBezTo>
                  <a:cubicBezTo>
                    <a:pt x="203" y="19"/>
                    <a:pt x="203" y="19"/>
                    <a:pt x="203" y="19"/>
                  </a:cubicBezTo>
                  <a:cubicBezTo>
                    <a:pt x="201" y="19"/>
                    <a:pt x="200" y="19"/>
                    <a:pt x="199" y="20"/>
                  </a:cubicBezTo>
                  <a:cubicBezTo>
                    <a:pt x="197" y="25"/>
                    <a:pt x="193" y="28"/>
                    <a:pt x="189" y="28"/>
                  </a:cubicBezTo>
                  <a:cubicBezTo>
                    <a:pt x="186" y="28"/>
                    <a:pt x="181" y="27"/>
                    <a:pt x="178" y="20"/>
                  </a:cubicBezTo>
                  <a:cubicBezTo>
                    <a:pt x="177" y="20"/>
                    <a:pt x="176" y="19"/>
                    <a:pt x="174" y="19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6" y="26"/>
                    <a:pt x="26" y="26"/>
                    <a:pt x="26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9" name="Freeform 89">
              <a:extLst>
                <a:ext uri="{FF2B5EF4-FFF2-40B4-BE49-F238E27FC236}">
                  <a16:creationId xmlns:a16="http://schemas.microsoft.com/office/drawing/2014/main" id="{B158FFF0-B7BE-4A61-BED7-743AF0F41E76}"/>
                </a:ext>
              </a:extLst>
            </p:cNvPr>
            <p:cNvSpPr/>
            <p:nvPr/>
          </p:nvSpPr>
          <p:spPr bwMode="auto">
            <a:xfrm>
              <a:off x="5354638" y="3525838"/>
              <a:ext cx="669925" cy="163513"/>
            </a:xfrm>
            <a:custGeom>
              <a:avLst/>
              <a:gdLst>
                <a:gd name="T0" fmla="*/ 169 w 177"/>
                <a:gd name="T1" fmla="*/ 37 h 43"/>
                <a:gd name="T2" fmla="*/ 168 w 177"/>
                <a:gd name="T3" fmla="*/ 36 h 43"/>
                <a:gd name="T4" fmla="*/ 92 w 177"/>
                <a:gd name="T5" fmla="*/ 1 h 43"/>
                <a:gd name="T6" fmla="*/ 75 w 177"/>
                <a:gd name="T7" fmla="*/ 0 h 43"/>
                <a:gd name="T8" fmla="*/ 18 w 177"/>
                <a:gd name="T9" fmla="*/ 15 h 43"/>
                <a:gd name="T10" fmla="*/ 3 w 177"/>
                <a:gd name="T11" fmla="*/ 29 h 43"/>
                <a:gd name="T12" fmla="*/ 1 w 177"/>
                <a:gd name="T13" fmla="*/ 39 h 43"/>
                <a:gd name="T14" fmla="*/ 9 w 177"/>
                <a:gd name="T15" fmla="*/ 43 h 43"/>
                <a:gd name="T16" fmla="*/ 177 w 177"/>
                <a:gd name="T17" fmla="*/ 43 h 43"/>
                <a:gd name="T18" fmla="*/ 169 w 177"/>
                <a:gd name="T19" fmla="*/ 37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7" h="43">
                  <a:moveTo>
                    <a:pt x="169" y="37"/>
                  </a:moveTo>
                  <a:cubicBezTo>
                    <a:pt x="168" y="36"/>
                    <a:pt x="168" y="36"/>
                    <a:pt x="168" y="36"/>
                  </a:cubicBezTo>
                  <a:cubicBezTo>
                    <a:pt x="141" y="16"/>
                    <a:pt x="115" y="5"/>
                    <a:pt x="92" y="1"/>
                  </a:cubicBezTo>
                  <a:cubicBezTo>
                    <a:pt x="87" y="1"/>
                    <a:pt x="81" y="0"/>
                    <a:pt x="75" y="0"/>
                  </a:cubicBezTo>
                  <a:cubicBezTo>
                    <a:pt x="40" y="0"/>
                    <a:pt x="18" y="15"/>
                    <a:pt x="18" y="15"/>
                  </a:cubicBezTo>
                  <a:cubicBezTo>
                    <a:pt x="16" y="16"/>
                    <a:pt x="6" y="23"/>
                    <a:pt x="3" y="29"/>
                  </a:cubicBezTo>
                  <a:cubicBezTo>
                    <a:pt x="1" y="33"/>
                    <a:pt x="0" y="36"/>
                    <a:pt x="1" y="39"/>
                  </a:cubicBezTo>
                  <a:cubicBezTo>
                    <a:pt x="3" y="42"/>
                    <a:pt x="5" y="43"/>
                    <a:pt x="9" y="43"/>
                  </a:cubicBezTo>
                  <a:cubicBezTo>
                    <a:pt x="177" y="43"/>
                    <a:pt x="177" y="43"/>
                    <a:pt x="177" y="43"/>
                  </a:cubicBezTo>
                  <a:cubicBezTo>
                    <a:pt x="174" y="40"/>
                    <a:pt x="170" y="37"/>
                    <a:pt x="169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10" name="Freeform 90">
              <a:extLst>
                <a:ext uri="{FF2B5EF4-FFF2-40B4-BE49-F238E27FC236}">
                  <a16:creationId xmlns:a16="http://schemas.microsoft.com/office/drawing/2014/main" id="{03AE4986-48C0-402A-9374-5000E238EE61}"/>
                </a:ext>
              </a:extLst>
            </p:cNvPr>
            <p:cNvSpPr/>
            <p:nvPr/>
          </p:nvSpPr>
          <p:spPr bwMode="auto">
            <a:xfrm>
              <a:off x="6175375" y="3063876"/>
              <a:ext cx="654050" cy="571500"/>
            </a:xfrm>
            <a:custGeom>
              <a:avLst/>
              <a:gdLst>
                <a:gd name="T0" fmla="*/ 171 w 173"/>
                <a:gd name="T1" fmla="*/ 114 h 151"/>
                <a:gd name="T2" fmla="*/ 157 w 173"/>
                <a:gd name="T3" fmla="*/ 87 h 151"/>
                <a:gd name="T4" fmla="*/ 157 w 173"/>
                <a:gd name="T5" fmla="*/ 86 h 151"/>
                <a:gd name="T6" fmla="*/ 123 w 173"/>
                <a:gd name="T7" fmla="*/ 21 h 151"/>
                <a:gd name="T8" fmla="*/ 116 w 173"/>
                <a:gd name="T9" fmla="*/ 8 h 151"/>
                <a:gd name="T10" fmla="*/ 115 w 173"/>
                <a:gd name="T11" fmla="*/ 7 h 151"/>
                <a:gd name="T12" fmla="*/ 87 w 173"/>
                <a:gd name="T13" fmla="*/ 0 h 151"/>
                <a:gd name="T14" fmla="*/ 101 w 173"/>
                <a:gd name="T15" fmla="*/ 24 h 151"/>
                <a:gd name="T16" fmla="*/ 103 w 173"/>
                <a:gd name="T17" fmla="*/ 45 h 151"/>
                <a:gd name="T18" fmla="*/ 88 w 173"/>
                <a:gd name="T19" fmla="*/ 59 h 151"/>
                <a:gd name="T20" fmla="*/ 38 w 173"/>
                <a:gd name="T21" fmla="*/ 87 h 151"/>
                <a:gd name="T22" fmla="*/ 1 w 173"/>
                <a:gd name="T23" fmla="*/ 149 h 151"/>
                <a:gd name="T24" fmla="*/ 0 w 173"/>
                <a:gd name="T25" fmla="*/ 151 h 151"/>
                <a:gd name="T26" fmla="*/ 1 w 173"/>
                <a:gd name="T27" fmla="*/ 151 h 151"/>
                <a:gd name="T28" fmla="*/ 9 w 173"/>
                <a:gd name="T29" fmla="*/ 146 h 151"/>
                <a:gd name="T30" fmla="*/ 86 w 173"/>
                <a:gd name="T31" fmla="*/ 112 h 151"/>
                <a:gd name="T32" fmla="*/ 113 w 173"/>
                <a:gd name="T33" fmla="*/ 109 h 151"/>
                <a:gd name="T34" fmla="*/ 165 w 173"/>
                <a:gd name="T35" fmla="*/ 120 h 151"/>
                <a:gd name="T36" fmla="*/ 169 w 173"/>
                <a:gd name="T37" fmla="*/ 121 h 151"/>
                <a:gd name="T38" fmla="*/ 172 w 173"/>
                <a:gd name="T39" fmla="*/ 120 h 151"/>
                <a:gd name="T40" fmla="*/ 171 w 173"/>
                <a:gd name="T41" fmla="*/ 114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73" h="151">
                  <a:moveTo>
                    <a:pt x="171" y="114"/>
                  </a:moveTo>
                  <a:cubicBezTo>
                    <a:pt x="157" y="87"/>
                    <a:pt x="157" y="87"/>
                    <a:pt x="157" y="87"/>
                  </a:cubicBezTo>
                  <a:cubicBezTo>
                    <a:pt x="157" y="86"/>
                    <a:pt x="157" y="86"/>
                    <a:pt x="157" y="86"/>
                  </a:cubicBezTo>
                  <a:cubicBezTo>
                    <a:pt x="123" y="21"/>
                    <a:pt x="123" y="21"/>
                    <a:pt x="123" y="21"/>
                  </a:cubicBezTo>
                  <a:cubicBezTo>
                    <a:pt x="120" y="17"/>
                    <a:pt x="117" y="11"/>
                    <a:pt x="116" y="8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5" y="7"/>
                    <a:pt x="101" y="0"/>
                    <a:pt x="87" y="0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5" y="31"/>
                    <a:pt x="105" y="38"/>
                    <a:pt x="103" y="45"/>
                  </a:cubicBezTo>
                  <a:cubicBezTo>
                    <a:pt x="100" y="51"/>
                    <a:pt x="95" y="56"/>
                    <a:pt x="88" y="59"/>
                  </a:cubicBezTo>
                  <a:cubicBezTo>
                    <a:pt x="85" y="60"/>
                    <a:pt x="56" y="71"/>
                    <a:pt x="38" y="87"/>
                  </a:cubicBezTo>
                  <a:cubicBezTo>
                    <a:pt x="19" y="105"/>
                    <a:pt x="8" y="123"/>
                    <a:pt x="1" y="149"/>
                  </a:cubicBezTo>
                  <a:cubicBezTo>
                    <a:pt x="0" y="151"/>
                    <a:pt x="0" y="151"/>
                    <a:pt x="0" y="151"/>
                  </a:cubicBezTo>
                  <a:cubicBezTo>
                    <a:pt x="0" y="151"/>
                    <a:pt x="1" y="151"/>
                    <a:pt x="1" y="151"/>
                  </a:cubicBezTo>
                  <a:cubicBezTo>
                    <a:pt x="3" y="149"/>
                    <a:pt x="6" y="147"/>
                    <a:pt x="9" y="146"/>
                  </a:cubicBezTo>
                  <a:cubicBezTo>
                    <a:pt x="9" y="146"/>
                    <a:pt x="42" y="125"/>
                    <a:pt x="86" y="112"/>
                  </a:cubicBezTo>
                  <a:cubicBezTo>
                    <a:pt x="95" y="110"/>
                    <a:pt x="104" y="109"/>
                    <a:pt x="113" y="109"/>
                  </a:cubicBezTo>
                  <a:cubicBezTo>
                    <a:pt x="141" y="109"/>
                    <a:pt x="165" y="120"/>
                    <a:pt x="165" y="120"/>
                  </a:cubicBezTo>
                  <a:cubicBezTo>
                    <a:pt x="167" y="121"/>
                    <a:pt x="168" y="121"/>
                    <a:pt x="169" y="121"/>
                  </a:cubicBezTo>
                  <a:cubicBezTo>
                    <a:pt x="171" y="121"/>
                    <a:pt x="172" y="120"/>
                    <a:pt x="172" y="120"/>
                  </a:cubicBezTo>
                  <a:cubicBezTo>
                    <a:pt x="173" y="118"/>
                    <a:pt x="172" y="116"/>
                    <a:pt x="171" y="1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/>
            </a:p>
          </p:txBody>
        </p:sp>
      </p:grpSp>
      <p:sp>
        <p:nvSpPr>
          <p:cNvPr id="28678" name="文本框 11">
            <a:extLst>
              <a:ext uri="{FF2B5EF4-FFF2-40B4-BE49-F238E27FC236}">
                <a16:creationId xmlns:a16="http://schemas.microsoft.com/office/drawing/2014/main" id="{2D74EA7C-AE82-4A7C-BE5B-6A6D0FDA28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38313" y="552450"/>
            <a:ext cx="5622245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ja-JP" sz="3600" dirty="0">
                <a:solidFill>
                  <a:schemeClr val="bg1"/>
                </a:solidFill>
              </a:rPr>
              <a:t>The Algorithm Playground </a:t>
            </a:r>
          </a:p>
        </p:txBody>
      </p:sp>
      <p:pic>
        <p:nvPicPr>
          <p:cNvPr id="28679" name="图片 12">
            <a:extLst>
              <a:ext uri="{FF2B5EF4-FFF2-40B4-BE49-F238E27FC236}">
                <a16:creationId xmlns:a16="http://schemas.microsoft.com/office/drawing/2014/main" id="{EA21A789-CAFE-4DCE-9356-4BD8695A86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6188" y="5200650"/>
            <a:ext cx="5865812" cy="165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36E626E-84F6-A54F-B92A-65D486D573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9343" y="1948543"/>
            <a:ext cx="7442200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5118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任意多边形 10">
            <a:extLst>
              <a:ext uri="{FF2B5EF4-FFF2-40B4-BE49-F238E27FC236}">
                <a16:creationId xmlns:a16="http://schemas.microsoft.com/office/drawing/2014/main" id="{F78217A7-87B9-42C8-9AA2-56639B95E51F}"/>
              </a:ext>
            </a:extLst>
          </p:cNvPr>
          <p:cNvSpPr/>
          <p:nvPr/>
        </p:nvSpPr>
        <p:spPr>
          <a:xfrm rot="5400000">
            <a:off x="4263571" y="-3806372"/>
            <a:ext cx="914400" cy="9441543"/>
          </a:xfrm>
          <a:custGeom>
            <a:avLst/>
            <a:gdLst>
              <a:gd name="connsiteX0" fmla="*/ 0 w 990604"/>
              <a:gd name="connsiteY0" fmla="*/ 5956738 h 5956738"/>
              <a:gd name="connsiteX1" fmla="*/ 0 w 990604"/>
              <a:gd name="connsiteY1" fmla="*/ 317938 h 5956738"/>
              <a:gd name="connsiteX2" fmla="*/ 6 w 990604"/>
              <a:gd name="connsiteY2" fmla="*/ 317938 h 5956738"/>
              <a:gd name="connsiteX3" fmla="*/ 495305 w 990604"/>
              <a:gd name="connsiteY3" fmla="*/ 0 h 5956738"/>
              <a:gd name="connsiteX4" fmla="*/ 990604 w 990604"/>
              <a:gd name="connsiteY4" fmla="*/ 317938 h 5956738"/>
              <a:gd name="connsiteX5" fmla="*/ 990601 w 990604"/>
              <a:gd name="connsiteY5" fmla="*/ 317938 h 5956738"/>
              <a:gd name="connsiteX6" fmla="*/ 990601 w 990604"/>
              <a:gd name="connsiteY6" fmla="*/ 5956738 h 5956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0604" h="5956738">
                <a:moveTo>
                  <a:pt x="0" y="5956738"/>
                </a:moveTo>
                <a:lnTo>
                  <a:pt x="0" y="317938"/>
                </a:lnTo>
                <a:lnTo>
                  <a:pt x="6" y="317938"/>
                </a:lnTo>
                <a:lnTo>
                  <a:pt x="495305" y="0"/>
                </a:lnTo>
                <a:lnTo>
                  <a:pt x="990604" y="317938"/>
                </a:lnTo>
                <a:lnTo>
                  <a:pt x="990601" y="317938"/>
                </a:lnTo>
                <a:lnTo>
                  <a:pt x="990601" y="5956738"/>
                </a:lnTo>
                <a:close/>
              </a:path>
            </a:pathLst>
          </a:custGeom>
          <a:solidFill>
            <a:srgbClr val="4B64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zh-CN" altLang="en-US" noProof="1"/>
          </a:p>
        </p:txBody>
      </p:sp>
      <p:sp>
        <p:nvSpPr>
          <p:cNvPr id="2" name="椭圆 1">
            <a:extLst>
              <a:ext uri="{FF2B5EF4-FFF2-40B4-BE49-F238E27FC236}">
                <a16:creationId xmlns:a16="http://schemas.microsoft.com/office/drawing/2014/main" id="{989F1B2B-D069-4E1D-ABB9-F2C6C8EF9ED8}"/>
              </a:ext>
            </a:extLst>
          </p:cNvPr>
          <p:cNvSpPr/>
          <p:nvPr/>
        </p:nvSpPr>
        <p:spPr>
          <a:xfrm>
            <a:off x="323850" y="247650"/>
            <a:ext cx="1333500" cy="1333500"/>
          </a:xfrm>
          <a:prstGeom prst="ellipse">
            <a:avLst/>
          </a:prstGeom>
          <a:solidFill>
            <a:schemeClr val="bg1"/>
          </a:solidFill>
          <a:ln w="38100">
            <a:solidFill>
              <a:srgbClr val="4B64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zh-CN" altLang="en-US" noProof="1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EB01D4AC-4383-4216-A68F-045301757739}"/>
              </a:ext>
            </a:extLst>
          </p:cNvPr>
          <p:cNvGrpSpPr/>
          <p:nvPr/>
        </p:nvGrpSpPr>
        <p:grpSpPr>
          <a:xfrm>
            <a:off x="475624" y="571426"/>
            <a:ext cx="1029952" cy="685949"/>
            <a:chOff x="5302250" y="2903538"/>
            <a:chExt cx="1587500" cy="1057276"/>
          </a:xfrm>
          <a:solidFill>
            <a:srgbClr val="4B649F"/>
          </a:solidFill>
        </p:grpSpPr>
        <p:sp>
          <p:nvSpPr>
            <p:cNvPr id="4" name="Freeform 84">
              <a:extLst>
                <a:ext uri="{FF2B5EF4-FFF2-40B4-BE49-F238E27FC236}">
                  <a16:creationId xmlns:a16="http://schemas.microsoft.com/office/drawing/2014/main" id="{31146644-E136-4958-B5BF-A9B632D430C5}"/>
                </a:ext>
              </a:extLst>
            </p:cNvPr>
            <p:cNvSpPr/>
            <p:nvPr/>
          </p:nvSpPr>
          <p:spPr bwMode="auto">
            <a:xfrm>
              <a:off x="5362575" y="3040063"/>
              <a:ext cx="706438" cy="614363"/>
            </a:xfrm>
            <a:custGeom>
              <a:avLst/>
              <a:gdLst>
                <a:gd name="T0" fmla="*/ 181 w 187"/>
                <a:gd name="T1" fmla="*/ 49 h 162"/>
                <a:gd name="T2" fmla="*/ 187 w 187"/>
                <a:gd name="T3" fmla="*/ 66 h 162"/>
                <a:gd name="T4" fmla="*/ 187 w 187"/>
                <a:gd name="T5" fmla="*/ 162 h 162"/>
                <a:gd name="T6" fmla="*/ 176 w 187"/>
                <a:gd name="T7" fmla="*/ 153 h 162"/>
                <a:gd name="T8" fmla="*/ 92 w 187"/>
                <a:gd name="T9" fmla="*/ 115 h 162"/>
                <a:gd name="T10" fmla="*/ 73 w 187"/>
                <a:gd name="T11" fmla="*/ 114 h 162"/>
                <a:gd name="T12" fmla="*/ 8 w 187"/>
                <a:gd name="T13" fmla="*/ 131 h 162"/>
                <a:gd name="T14" fmla="*/ 1 w 187"/>
                <a:gd name="T15" fmla="*/ 131 h 162"/>
                <a:gd name="T16" fmla="*/ 2 w 187"/>
                <a:gd name="T17" fmla="*/ 126 h 162"/>
                <a:gd name="T18" fmla="*/ 26 w 187"/>
                <a:gd name="T19" fmla="*/ 70 h 162"/>
                <a:gd name="T20" fmla="*/ 48 w 187"/>
                <a:gd name="T21" fmla="*/ 20 h 162"/>
                <a:gd name="T22" fmla="*/ 53 w 187"/>
                <a:gd name="T23" fmla="*/ 13 h 162"/>
                <a:gd name="T24" fmla="*/ 62 w 187"/>
                <a:gd name="T25" fmla="*/ 9 h 162"/>
                <a:gd name="T26" fmla="*/ 130 w 187"/>
                <a:gd name="T27" fmla="*/ 11 h 162"/>
                <a:gd name="T28" fmla="*/ 181 w 187"/>
                <a:gd name="T29" fmla="*/ 49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7" h="162">
                  <a:moveTo>
                    <a:pt x="181" y="49"/>
                  </a:moveTo>
                  <a:cubicBezTo>
                    <a:pt x="184" y="54"/>
                    <a:pt x="187" y="60"/>
                    <a:pt x="187" y="66"/>
                  </a:cubicBezTo>
                  <a:cubicBezTo>
                    <a:pt x="187" y="162"/>
                    <a:pt x="187" y="162"/>
                    <a:pt x="187" y="162"/>
                  </a:cubicBezTo>
                  <a:cubicBezTo>
                    <a:pt x="187" y="162"/>
                    <a:pt x="178" y="154"/>
                    <a:pt x="176" y="153"/>
                  </a:cubicBezTo>
                  <a:cubicBezTo>
                    <a:pt x="168" y="148"/>
                    <a:pt x="133" y="120"/>
                    <a:pt x="92" y="115"/>
                  </a:cubicBezTo>
                  <a:cubicBezTo>
                    <a:pt x="86" y="114"/>
                    <a:pt x="79" y="114"/>
                    <a:pt x="73" y="114"/>
                  </a:cubicBezTo>
                  <a:cubicBezTo>
                    <a:pt x="32" y="114"/>
                    <a:pt x="8" y="131"/>
                    <a:pt x="8" y="131"/>
                  </a:cubicBezTo>
                  <a:cubicBezTo>
                    <a:pt x="5" y="133"/>
                    <a:pt x="2" y="133"/>
                    <a:pt x="1" y="131"/>
                  </a:cubicBezTo>
                  <a:cubicBezTo>
                    <a:pt x="0" y="130"/>
                    <a:pt x="1" y="128"/>
                    <a:pt x="2" y="126"/>
                  </a:cubicBezTo>
                  <a:cubicBezTo>
                    <a:pt x="26" y="70"/>
                    <a:pt x="26" y="70"/>
                    <a:pt x="26" y="70"/>
                  </a:cubicBezTo>
                  <a:cubicBezTo>
                    <a:pt x="48" y="20"/>
                    <a:pt x="48" y="20"/>
                    <a:pt x="48" y="20"/>
                  </a:cubicBezTo>
                  <a:cubicBezTo>
                    <a:pt x="49" y="18"/>
                    <a:pt x="51" y="15"/>
                    <a:pt x="53" y="13"/>
                  </a:cubicBezTo>
                  <a:cubicBezTo>
                    <a:pt x="55" y="11"/>
                    <a:pt x="59" y="10"/>
                    <a:pt x="62" y="9"/>
                  </a:cubicBezTo>
                  <a:cubicBezTo>
                    <a:pt x="65" y="9"/>
                    <a:pt x="98" y="0"/>
                    <a:pt x="130" y="11"/>
                  </a:cubicBezTo>
                  <a:cubicBezTo>
                    <a:pt x="163" y="22"/>
                    <a:pt x="179" y="45"/>
                    <a:pt x="181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5" name="Freeform 85">
              <a:extLst>
                <a:ext uri="{FF2B5EF4-FFF2-40B4-BE49-F238E27FC236}">
                  <a16:creationId xmlns:a16="http://schemas.microsoft.com/office/drawing/2014/main" id="{15DA8FD2-48AA-4963-8E7E-85AB57E553CB}"/>
                </a:ext>
              </a:extLst>
            </p:cNvPr>
            <p:cNvSpPr/>
            <p:nvPr/>
          </p:nvSpPr>
          <p:spPr bwMode="auto">
            <a:xfrm>
              <a:off x="6115050" y="2903538"/>
              <a:ext cx="400050" cy="747713"/>
            </a:xfrm>
            <a:custGeom>
              <a:avLst/>
              <a:gdLst>
                <a:gd name="T0" fmla="*/ 44 w 106"/>
                <a:gd name="T1" fmla="*/ 119 h 197"/>
                <a:gd name="T2" fmla="*/ 3 w 106"/>
                <a:gd name="T3" fmla="*/ 187 h 197"/>
                <a:gd name="T4" fmla="*/ 0 w 106"/>
                <a:gd name="T5" fmla="*/ 197 h 197"/>
                <a:gd name="T6" fmla="*/ 0 w 106"/>
                <a:gd name="T7" fmla="*/ 83 h 197"/>
                <a:gd name="T8" fmla="*/ 1 w 106"/>
                <a:gd name="T9" fmla="*/ 64 h 197"/>
                <a:gd name="T10" fmla="*/ 16 w 106"/>
                <a:gd name="T11" fmla="*/ 29 h 197"/>
                <a:gd name="T12" fmla="*/ 49 w 106"/>
                <a:gd name="T13" fmla="*/ 1 h 197"/>
                <a:gd name="T14" fmla="*/ 54 w 106"/>
                <a:gd name="T15" fmla="*/ 0 h 197"/>
                <a:gd name="T16" fmla="*/ 64 w 106"/>
                <a:gd name="T17" fmla="*/ 6 h 197"/>
                <a:gd name="T18" fmla="*/ 85 w 106"/>
                <a:gd name="T19" fmla="*/ 42 h 197"/>
                <a:gd name="T20" fmla="*/ 86 w 106"/>
                <a:gd name="T21" fmla="*/ 42 h 197"/>
                <a:gd name="T22" fmla="*/ 104 w 106"/>
                <a:gd name="T23" fmla="*/ 74 h 197"/>
                <a:gd name="T24" fmla="*/ 105 w 106"/>
                <a:gd name="T25" fmla="*/ 82 h 197"/>
                <a:gd name="T26" fmla="*/ 99 w 106"/>
                <a:gd name="T27" fmla="*/ 87 h 197"/>
                <a:gd name="T28" fmla="*/ 44 w 106"/>
                <a:gd name="T29" fmla="*/ 119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6" h="197">
                  <a:moveTo>
                    <a:pt x="44" y="119"/>
                  </a:moveTo>
                  <a:cubicBezTo>
                    <a:pt x="25" y="137"/>
                    <a:pt x="12" y="156"/>
                    <a:pt x="3" y="187"/>
                  </a:cubicBezTo>
                  <a:cubicBezTo>
                    <a:pt x="0" y="197"/>
                    <a:pt x="0" y="197"/>
                    <a:pt x="0" y="197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77"/>
                    <a:pt x="0" y="69"/>
                    <a:pt x="1" y="64"/>
                  </a:cubicBezTo>
                  <a:cubicBezTo>
                    <a:pt x="1" y="63"/>
                    <a:pt x="3" y="47"/>
                    <a:pt x="16" y="29"/>
                  </a:cubicBezTo>
                  <a:cubicBezTo>
                    <a:pt x="30" y="11"/>
                    <a:pt x="48" y="1"/>
                    <a:pt x="49" y="1"/>
                  </a:cubicBezTo>
                  <a:cubicBezTo>
                    <a:pt x="51" y="0"/>
                    <a:pt x="52" y="0"/>
                    <a:pt x="54" y="0"/>
                  </a:cubicBezTo>
                  <a:cubicBezTo>
                    <a:pt x="58" y="0"/>
                    <a:pt x="62" y="2"/>
                    <a:pt x="64" y="6"/>
                  </a:cubicBezTo>
                  <a:cubicBezTo>
                    <a:pt x="85" y="42"/>
                    <a:pt x="85" y="42"/>
                    <a:pt x="85" y="42"/>
                  </a:cubicBezTo>
                  <a:cubicBezTo>
                    <a:pt x="86" y="42"/>
                    <a:pt x="86" y="42"/>
                    <a:pt x="86" y="42"/>
                  </a:cubicBezTo>
                  <a:cubicBezTo>
                    <a:pt x="104" y="74"/>
                    <a:pt x="104" y="74"/>
                    <a:pt x="104" y="74"/>
                  </a:cubicBezTo>
                  <a:cubicBezTo>
                    <a:pt x="106" y="76"/>
                    <a:pt x="106" y="79"/>
                    <a:pt x="105" y="82"/>
                  </a:cubicBezTo>
                  <a:cubicBezTo>
                    <a:pt x="104" y="84"/>
                    <a:pt x="102" y="86"/>
                    <a:pt x="99" y="87"/>
                  </a:cubicBezTo>
                  <a:cubicBezTo>
                    <a:pt x="99" y="87"/>
                    <a:pt x="66" y="99"/>
                    <a:pt x="44" y="1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6" name="Freeform 86">
              <a:extLst>
                <a:ext uri="{FF2B5EF4-FFF2-40B4-BE49-F238E27FC236}">
                  <a16:creationId xmlns:a16="http://schemas.microsoft.com/office/drawing/2014/main" id="{D734BADA-8DF3-43AB-AF1D-D1882A0044FC}"/>
                </a:ext>
              </a:extLst>
            </p:cNvPr>
            <p:cNvSpPr/>
            <p:nvPr/>
          </p:nvSpPr>
          <p:spPr bwMode="auto">
            <a:xfrm>
              <a:off x="6194425" y="3529013"/>
              <a:ext cx="642938" cy="160338"/>
            </a:xfrm>
            <a:custGeom>
              <a:avLst/>
              <a:gdLst>
                <a:gd name="T0" fmla="*/ 155 w 170"/>
                <a:gd name="T1" fmla="*/ 11 h 42"/>
                <a:gd name="T2" fmla="*/ 154 w 170"/>
                <a:gd name="T3" fmla="*/ 10 h 42"/>
                <a:gd name="T4" fmla="*/ 153 w 170"/>
                <a:gd name="T5" fmla="*/ 10 h 42"/>
                <a:gd name="T6" fmla="*/ 108 w 170"/>
                <a:gd name="T7" fmla="*/ 0 h 42"/>
                <a:gd name="T8" fmla="*/ 85 w 170"/>
                <a:gd name="T9" fmla="*/ 3 h 42"/>
                <a:gd name="T10" fmla="*/ 11 w 170"/>
                <a:gd name="T11" fmla="*/ 35 h 42"/>
                <a:gd name="T12" fmla="*/ 11 w 170"/>
                <a:gd name="T13" fmla="*/ 36 h 42"/>
                <a:gd name="T14" fmla="*/ 7 w 170"/>
                <a:gd name="T15" fmla="*/ 38 h 42"/>
                <a:gd name="T16" fmla="*/ 3 w 170"/>
                <a:gd name="T17" fmla="*/ 40 h 42"/>
                <a:gd name="T18" fmla="*/ 1 w 170"/>
                <a:gd name="T19" fmla="*/ 42 h 42"/>
                <a:gd name="T20" fmla="*/ 0 w 170"/>
                <a:gd name="T21" fmla="*/ 42 h 42"/>
                <a:gd name="T22" fmla="*/ 161 w 170"/>
                <a:gd name="T23" fmla="*/ 42 h 42"/>
                <a:gd name="T24" fmla="*/ 169 w 170"/>
                <a:gd name="T25" fmla="*/ 38 h 42"/>
                <a:gd name="T26" fmla="*/ 167 w 170"/>
                <a:gd name="T27" fmla="*/ 28 h 42"/>
                <a:gd name="T28" fmla="*/ 155 w 170"/>
                <a:gd name="T29" fmla="*/ 11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70" h="42">
                  <a:moveTo>
                    <a:pt x="155" y="11"/>
                  </a:moveTo>
                  <a:cubicBezTo>
                    <a:pt x="155" y="11"/>
                    <a:pt x="154" y="10"/>
                    <a:pt x="154" y="10"/>
                  </a:cubicBezTo>
                  <a:cubicBezTo>
                    <a:pt x="153" y="10"/>
                    <a:pt x="153" y="10"/>
                    <a:pt x="153" y="10"/>
                  </a:cubicBezTo>
                  <a:cubicBezTo>
                    <a:pt x="152" y="9"/>
                    <a:pt x="132" y="0"/>
                    <a:pt x="108" y="0"/>
                  </a:cubicBezTo>
                  <a:cubicBezTo>
                    <a:pt x="100" y="0"/>
                    <a:pt x="92" y="1"/>
                    <a:pt x="85" y="3"/>
                  </a:cubicBezTo>
                  <a:cubicBezTo>
                    <a:pt x="46" y="15"/>
                    <a:pt x="15" y="33"/>
                    <a:pt x="11" y="35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10" y="36"/>
                    <a:pt x="9" y="37"/>
                    <a:pt x="7" y="38"/>
                  </a:cubicBezTo>
                  <a:cubicBezTo>
                    <a:pt x="6" y="39"/>
                    <a:pt x="4" y="40"/>
                    <a:pt x="3" y="40"/>
                  </a:cubicBezTo>
                  <a:cubicBezTo>
                    <a:pt x="2" y="41"/>
                    <a:pt x="2" y="41"/>
                    <a:pt x="1" y="42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161" y="42"/>
                    <a:pt x="161" y="42"/>
                    <a:pt x="161" y="42"/>
                  </a:cubicBezTo>
                  <a:cubicBezTo>
                    <a:pt x="165" y="42"/>
                    <a:pt x="167" y="41"/>
                    <a:pt x="169" y="38"/>
                  </a:cubicBezTo>
                  <a:cubicBezTo>
                    <a:pt x="170" y="35"/>
                    <a:pt x="169" y="32"/>
                    <a:pt x="167" y="28"/>
                  </a:cubicBezTo>
                  <a:cubicBezTo>
                    <a:pt x="167" y="28"/>
                    <a:pt x="162" y="20"/>
                    <a:pt x="155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7" name="Freeform 87">
              <a:extLst>
                <a:ext uri="{FF2B5EF4-FFF2-40B4-BE49-F238E27FC236}">
                  <a16:creationId xmlns:a16="http://schemas.microsoft.com/office/drawing/2014/main" id="{8C32EF48-F3AF-4683-9EBA-C2E0FA0202B0}"/>
                </a:ext>
              </a:extLst>
            </p:cNvPr>
            <p:cNvSpPr/>
            <p:nvPr/>
          </p:nvSpPr>
          <p:spPr bwMode="auto">
            <a:xfrm>
              <a:off x="5335588" y="3771901"/>
              <a:ext cx="1520825" cy="155575"/>
            </a:xfrm>
            <a:custGeom>
              <a:avLst/>
              <a:gdLst>
                <a:gd name="T0" fmla="*/ 402 w 402"/>
                <a:gd name="T1" fmla="*/ 24 h 41"/>
                <a:gd name="T2" fmla="*/ 385 w 402"/>
                <a:gd name="T3" fmla="*/ 41 h 41"/>
                <a:gd name="T4" fmla="*/ 382 w 402"/>
                <a:gd name="T5" fmla="*/ 41 h 41"/>
                <a:gd name="T6" fmla="*/ 232 w 402"/>
                <a:gd name="T7" fmla="*/ 28 h 41"/>
                <a:gd name="T8" fmla="*/ 217 w 402"/>
                <a:gd name="T9" fmla="*/ 34 h 41"/>
                <a:gd name="T10" fmla="*/ 216 w 402"/>
                <a:gd name="T11" fmla="*/ 35 h 41"/>
                <a:gd name="T12" fmla="*/ 201 w 402"/>
                <a:gd name="T13" fmla="*/ 40 h 41"/>
                <a:gd name="T14" fmla="*/ 201 w 402"/>
                <a:gd name="T15" fmla="*/ 40 h 41"/>
                <a:gd name="T16" fmla="*/ 186 w 402"/>
                <a:gd name="T17" fmla="*/ 35 h 41"/>
                <a:gd name="T18" fmla="*/ 185 w 402"/>
                <a:gd name="T19" fmla="*/ 34 h 41"/>
                <a:gd name="T20" fmla="*/ 170 w 402"/>
                <a:gd name="T21" fmla="*/ 28 h 41"/>
                <a:gd name="T22" fmla="*/ 20 w 402"/>
                <a:gd name="T23" fmla="*/ 41 h 41"/>
                <a:gd name="T24" fmla="*/ 17 w 402"/>
                <a:gd name="T25" fmla="*/ 41 h 41"/>
                <a:gd name="T26" fmla="*/ 0 w 402"/>
                <a:gd name="T27" fmla="*/ 24 h 41"/>
                <a:gd name="T28" fmla="*/ 16 w 402"/>
                <a:gd name="T29" fmla="*/ 7 h 41"/>
                <a:gd name="T30" fmla="*/ 17 w 402"/>
                <a:gd name="T31" fmla="*/ 7 h 41"/>
                <a:gd name="T32" fmla="*/ 164 w 402"/>
                <a:gd name="T33" fmla="*/ 0 h 41"/>
                <a:gd name="T34" fmla="*/ 177 w 402"/>
                <a:gd name="T35" fmla="*/ 6 h 41"/>
                <a:gd name="T36" fmla="*/ 182 w 402"/>
                <a:gd name="T37" fmla="*/ 6 h 41"/>
                <a:gd name="T38" fmla="*/ 194 w 402"/>
                <a:gd name="T39" fmla="*/ 0 h 41"/>
                <a:gd name="T40" fmla="*/ 208 w 402"/>
                <a:gd name="T41" fmla="*/ 0 h 41"/>
                <a:gd name="T42" fmla="*/ 220 w 402"/>
                <a:gd name="T43" fmla="*/ 6 h 41"/>
                <a:gd name="T44" fmla="*/ 225 w 402"/>
                <a:gd name="T45" fmla="*/ 6 h 41"/>
                <a:gd name="T46" fmla="*/ 238 w 402"/>
                <a:gd name="T47" fmla="*/ 0 h 41"/>
                <a:gd name="T48" fmla="*/ 385 w 402"/>
                <a:gd name="T49" fmla="*/ 7 h 41"/>
                <a:gd name="T50" fmla="*/ 386 w 402"/>
                <a:gd name="T51" fmla="*/ 7 h 41"/>
                <a:gd name="T52" fmla="*/ 402 w 402"/>
                <a:gd name="T53" fmla="*/ 2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02" h="41">
                  <a:moveTo>
                    <a:pt x="402" y="24"/>
                  </a:moveTo>
                  <a:cubicBezTo>
                    <a:pt x="402" y="33"/>
                    <a:pt x="394" y="41"/>
                    <a:pt x="385" y="41"/>
                  </a:cubicBezTo>
                  <a:cubicBezTo>
                    <a:pt x="384" y="41"/>
                    <a:pt x="383" y="41"/>
                    <a:pt x="382" y="41"/>
                  </a:cubicBezTo>
                  <a:cubicBezTo>
                    <a:pt x="232" y="28"/>
                    <a:pt x="232" y="28"/>
                    <a:pt x="232" y="28"/>
                  </a:cubicBezTo>
                  <a:cubicBezTo>
                    <a:pt x="227" y="28"/>
                    <a:pt x="220" y="31"/>
                    <a:pt x="217" y="34"/>
                  </a:cubicBezTo>
                  <a:cubicBezTo>
                    <a:pt x="217" y="34"/>
                    <a:pt x="217" y="34"/>
                    <a:pt x="216" y="35"/>
                  </a:cubicBezTo>
                  <a:cubicBezTo>
                    <a:pt x="214" y="38"/>
                    <a:pt x="208" y="40"/>
                    <a:pt x="201" y="40"/>
                  </a:cubicBezTo>
                  <a:cubicBezTo>
                    <a:pt x="201" y="40"/>
                    <a:pt x="201" y="40"/>
                    <a:pt x="201" y="40"/>
                  </a:cubicBezTo>
                  <a:cubicBezTo>
                    <a:pt x="194" y="40"/>
                    <a:pt x="188" y="38"/>
                    <a:pt x="186" y="35"/>
                  </a:cubicBezTo>
                  <a:cubicBezTo>
                    <a:pt x="185" y="34"/>
                    <a:pt x="185" y="34"/>
                    <a:pt x="185" y="34"/>
                  </a:cubicBezTo>
                  <a:cubicBezTo>
                    <a:pt x="182" y="31"/>
                    <a:pt x="175" y="28"/>
                    <a:pt x="170" y="28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19" y="41"/>
                    <a:pt x="18" y="41"/>
                    <a:pt x="17" y="41"/>
                  </a:cubicBezTo>
                  <a:cubicBezTo>
                    <a:pt x="8" y="41"/>
                    <a:pt x="0" y="33"/>
                    <a:pt x="0" y="24"/>
                  </a:cubicBezTo>
                  <a:cubicBezTo>
                    <a:pt x="0" y="15"/>
                    <a:pt x="7" y="8"/>
                    <a:pt x="16" y="7"/>
                  </a:cubicBezTo>
                  <a:cubicBezTo>
                    <a:pt x="16" y="7"/>
                    <a:pt x="16" y="7"/>
                    <a:pt x="17" y="7"/>
                  </a:cubicBezTo>
                  <a:cubicBezTo>
                    <a:pt x="164" y="0"/>
                    <a:pt x="164" y="0"/>
                    <a:pt x="164" y="0"/>
                  </a:cubicBezTo>
                  <a:cubicBezTo>
                    <a:pt x="169" y="0"/>
                    <a:pt x="175" y="2"/>
                    <a:pt x="177" y="6"/>
                  </a:cubicBezTo>
                  <a:cubicBezTo>
                    <a:pt x="178" y="10"/>
                    <a:pt x="181" y="10"/>
                    <a:pt x="182" y="6"/>
                  </a:cubicBezTo>
                  <a:cubicBezTo>
                    <a:pt x="183" y="2"/>
                    <a:pt x="189" y="0"/>
                    <a:pt x="194" y="0"/>
                  </a:cubicBezTo>
                  <a:cubicBezTo>
                    <a:pt x="208" y="0"/>
                    <a:pt x="208" y="0"/>
                    <a:pt x="208" y="0"/>
                  </a:cubicBezTo>
                  <a:cubicBezTo>
                    <a:pt x="213" y="0"/>
                    <a:pt x="219" y="2"/>
                    <a:pt x="220" y="6"/>
                  </a:cubicBezTo>
                  <a:cubicBezTo>
                    <a:pt x="221" y="10"/>
                    <a:pt x="224" y="10"/>
                    <a:pt x="225" y="6"/>
                  </a:cubicBezTo>
                  <a:cubicBezTo>
                    <a:pt x="227" y="2"/>
                    <a:pt x="233" y="0"/>
                    <a:pt x="238" y="0"/>
                  </a:cubicBezTo>
                  <a:cubicBezTo>
                    <a:pt x="385" y="7"/>
                    <a:pt x="385" y="7"/>
                    <a:pt x="385" y="7"/>
                  </a:cubicBezTo>
                  <a:cubicBezTo>
                    <a:pt x="386" y="7"/>
                    <a:pt x="386" y="7"/>
                    <a:pt x="386" y="7"/>
                  </a:cubicBezTo>
                  <a:cubicBezTo>
                    <a:pt x="395" y="8"/>
                    <a:pt x="402" y="15"/>
                    <a:pt x="402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8" name="Freeform 88">
              <a:extLst>
                <a:ext uri="{FF2B5EF4-FFF2-40B4-BE49-F238E27FC236}">
                  <a16:creationId xmlns:a16="http://schemas.microsoft.com/office/drawing/2014/main" id="{4B3D1034-A172-47FD-BB41-0875EF5575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02250" y="3733801"/>
              <a:ext cx="1587500" cy="227013"/>
            </a:xfrm>
            <a:custGeom>
              <a:avLst/>
              <a:gdLst>
                <a:gd name="T0" fmla="*/ 394 w 420"/>
                <a:gd name="T1" fmla="*/ 60 h 60"/>
                <a:gd name="T2" fmla="*/ 394 w 420"/>
                <a:gd name="T3" fmla="*/ 60 h 60"/>
                <a:gd name="T4" fmla="*/ 391 w 420"/>
                <a:gd name="T5" fmla="*/ 60 h 60"/>
                <a:gd name="T6" fmla="*/ 390 w 420"/>
                <a:gd name="T7" fmla="*/ 60 h 60"/>
                <a:gd name="T8" fmla="*/ 240 w 420"/>
                <a:gd name="T9" fmla="*/ 47 h 60"/>
                <a:gd name="T10" fmla="*/ 240 w 420"/>
                <a:gd name="T11" fmla="*/ 47 h 60"/>
                <a:gd name="T12" fmla="*/ 235 w 420"/>
                <a:gd name="T13" fmla="*/ 49 h 60"/>
                <a:gd name="T14" fmla="*/ 235 w 420"/>
                <a:gd name="T15" fmla="*/ 52 h 60"/>
                <a:gd name="T16" fmla="*/ 230 w 420"/>
                <a:gd name="T17" fmla="*/ 53 h 60"/>
                <a:gd name="T18" fmla="*/ 210 w 420"/>
                <a:gd name="T19" fmla="*/ 59 h 60"/>
                <a:gd name="T20" fmla="*/ 210 w 420"/>
                <a:gd name="T21" fmla="*/ 59 h 60"/>
                <a:gd name="T22" fmla="*/ 190 w 420"/>
                <a:gd name="T23" fmla="*/ 53 h 60"/>
                <a:gd name="T24" fmla="*/ 186 w 420"/>
                <a:gd name="T25" fmla="*/ 52 h 60"/>
                <a:gd name="T26" fmla="*/ 185 w 420"/>
                <a:gd name="T27" fmla="*/ 49 h 60"/>
                <a:gd name="T28" fmla="*/ 180 w 420"/>
                <a:gd name="T29" fmla="*/ 47 h 60"/>
                <a:gd name="T30" fmla="*/ 29 w 420"/>
                <a:gd name="T31" fmla="*/ 60 h 60"/>
                <a:gd name="T32" fmla="*/ 26 w 420"/>
                <a:gd name="T33" fmla="*/ 60 h 60"/>
                <a:gd name="T34" fmla="*/ 0 w 420"/>
                <a:gd name="T35" fmla="*/ 34 h 60"/>
                <a:gd name="T36" fmla="*/ 25 w 420"/>
                <a:gd name="T37" fmla="*/ 8 h 60"/>
                <a:gd name="T38" fmla="*/ 25 w 420"/>
                <a:gd name="T39" fmla="*/ 8 h 60"/>
                <a:gd name="T40" fmla="*/ 173 w 420"/>
                <a:gd name="T41" fmla="*/ 1 h 60"/>
                <a:gd name="T42" fmla="*/ 188 w 420"/>
                <a:gd name="T43" fmla="*/ 5 h 60"/>
                <a:gd name="T44" fmla="*/ 203 w 420"/>
                <a:gd name="T45" fmla="*/ 0 h 60"/>
                <a:gd name="T46" fmla="*/ 217 w 420"/>
                <a:gd name="T47" fmla="*/ 0 h 60"/>
                <a:gd name="T48" fmla="*/ 232 w 420"/>
                <a:gd name="T49" fmla="*/ 5 h 60"/>
                <a:gd name="T50" fmla="*/ 247 w 420"/>
                <a:gd name="T51" fmla="*/ 1 h 60"/>
                <a:gd name="T52" fmla="*/ 395 w 420"/>
                <a:gd name="T53" fmla="*/ 8 h 60"/>
                <a:gd name="T54" fmla="*/ 420 w 420"/>
                <a:gd name="T55" fmla="*/ 34 h 60"/>
                <a:gd name="T56" fmla="*/ 394 w 420"/>
                <a:gd name="T57" fmla="*/ 60 h 60"/>
                <a:gd name="T58" fmla="*/ 26 w 420"/>
                <a:gd name="T59" fmla="*/ 26 h 60"/>
                <a:gd name="T60" fmla="*/ 18 w 420"/>
                <a:gd name="T61" fmla="*/ 34 h 60"/>
                <a:gd name="T62" fmla="*/ 26 w 420"/>
                <a:gd name="T63" fmla="*/ 42 h 60"/>
                <a:gd name="T64" fmla="*/ 26 w 420"/>
                <a:gd name="T65" fmla="*/ 42 h 60"/>
                <a:gd name="T66" fmla="*/ 28 w 420"/>
                <a:gd name="T67" fmla="*/ 42 h 60"/>
                <a:gd name="T68" fmla="*/ 178 w 420"/>
                <a:gd name="T69" fmla="*/ 29 h 60"/>
                <a:gd name="T70" fmla="*/ 180 w 420"/>
                <a:gd name="T71" fmla="*/ 29 h 60"/>
                <a:gd name="T72" fmla="*/ 199 w 420"/>
                <a:gd name="T73" fmla="*/ 36 h 60"/>
                <a:gd name="T74" fmla="*/ 200 w 420"/>
                <a:gd name="T75" fmla="*/ 36 h 60"/>
                <a:gd name="T76" fmla="*/ 202 w 420"/>
                <a:gd name="T77" fmla="*/ 39 h 60"/>
                <a:gd name="T78" fmla="*/ 210 w 420"/>
                <a:gd name="T79" fmla="*/ 41 h 60"/>
                <a:gd name="T80" fmla="*/ 210 w 420"/>
                <a:gd name="T81" fmla="*/ 41 h 60"/>
                <a:gd name="T82" fmla="*/ 218 w 420"/>
                <a:gd name="T83" fmla="*/ 39 h 60"/>
                <a:gd name="T84" fmla="*/ 220 w 420"/>
                <a:gd name="T85" fmla="*/ 36 h 60"/>
                <a:gd name="T86" fmla="*/ 221 w 420"/>
                <a:gd name="T87" fmla="*/ 36 h 60"/>
                <a:gd name="T88" fmla="*/ 242 w 420"/>
                <a:gd name="T89" fmla="*/ 29 h 60"/>
                <a:gd name="T90" fmla="*/ 392 w 420"/>
                <a:gd name="T91" fmla="*/ 42 h 60"/>
                <a:gd name="T92" fmla="*/ 394 w 420"/>
                <a:gd name="T93" fmla="*/ 42 h 60"/>
                <a:gd name="T94" fmla="*/ 402 w 420"/>
                <a:gd name="T95" fmla="*/ 34 h 60"/>
                <a:gd name="T96" fmla="*/ 395 w 420"/>
                <a:gd name="T97" fmla="*/ 26 h 60"/>
                <a:gd name="T98" fmla="*/ 394 w 420"/>
                <a:gd name="T99" fmla="*/ 26 h 60"/>
                <a:gd name="T100" fmla="*/ 246 w 420"/>
                <a:gd name="T101" fmla="*/ 19 h 60"/>
                <a:gd name="T102" fmla="*/ 246 w 420"/>
                <a:gd name="T103" fmla="*/ 19 h 60"/>
                <a:gd name="T104" fmla="*/ 242 w 420"/>
                <a:gd name="T105" fmla="*/ 20 h 60"/>
                <a:gd name="T106" fmla="*/ 231 w 420"/>
                <a:gd name="T107" fmla="*/ 28 h 60"/>
                <a:gd name="T108" fmla="*/ 221 w 420"/>
                <a:gd name="T109" fmla="*/ 20 h 60"/>
                <a:gd name="T110" fmla="*/ 217 w 420"/>
                <a:gd name="T111" fmla="*/ 19 h 60"/>
                <a:gd name="T112" fmla="*/ 203 w 420"/>
                <a:gd name="T113" fmla="*/ 19 h 60"/>
                <a:gd name="T114" fmla="*/ 199 w 420"/>
                <a:gd name="T115" fmla="*/ 20 h 60"/>
                <a:gd name="T116" fmla="*/ 189 w 420"/>
                <a:gd name="T117" fmla="*/ 28 h 60"/>
                <a:gd name="T118" fmla="*/ 178 w 420"/>
                <a:gd name="T119" fmla="*/ 20 h 60"/>
                <a:gd name="T120" fmla="*/ 174 w 420"/>
                <a:gd name="T121" fmla="*/ 19 h 60"/>
                <a:gd name="T122" fmla="*/ 26 w 420"/>
                <a:gd name="T123" fmla="*/ 26 h 60"/>
                <a:gd name="T124" fmla="*/ 26 w 420"/>
                <a:gd name="T125" fmla="*/ 26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20" h="60">
                  <a:moveTo>
                    <a:pt x="394" y="60"/>
                  </a:moveTo>
                  <a:cubicBezTo>
                    <a:pt x="394" y="60"/>
                    <a:pt x="394" y="60"/>
                    <a:pt x="394" y="60"/>
                  </a:cubicBezTo>
                  <a:cubicBezTo>
                    <a:pt x="393" y="60"/>
                    <a:pt x="392" y="60"/>
                    <a:pt x="391" y="60"/>
                  </a:cubicBezTo>
                  <a:cubicBezTo>
                    <a:pt x="390" y="60"/>
                    <a:pt x="390" y="60"/>
                    <a:pt x="390" y="60"/>
                  </a:cubicBezTo>
                  <a:cubicBezTo>
                    <a:pt x="240" y="47"/>
                    <a:pt x="240" y="47"/>
                    <a:pt x="240" y="47"/>
                  </a:cubicBezTo>
                  <a:cubicBezTo>
                    <a:pt x="240" y="47"/>
                    <a:pt x="240" y="47"/>
                    <a:pt x="240" y="47"/>
                  </a:cubicBezTo>
                  <a:cubicBezTo>
                    <a:pt x="238" y="47"/>
                    <a:pt x="236" y="48"/>
                    <a:pt x="235" y="49"/>
                  </a:cubicBezTo>
                  <a:cubicBezTo>
                    <a:pt x="235" y="52"/>
                    <a:pt x="235" y="52"/>
                    <a:pt x="235" y="52"/>
                  </a:cubicBezTo>
                  <a:cubicBezTo>
                    <a:pt x="230" y="53"/>
                    <a:pt x="230" y="53"/>
                    <a:pt x="230" y="53"/>
                  </a:cubicBezTo>
                  <a:cubicBezTo>
                    <a:pt x="225" y="57"/>
                    <a:pt x="218" y="59"/>
                    <a:pt x="210" y="59"/>
                  </a:cubicBezTo>
                  <a:cubicBezTo>
                    <a:pt x="210" y="59"/>
                    <a:pt x="210" y="59"/>
                    <a:pt x="210" y="59"/>
                  </a:cubicBezTo>
                  <a:cubicBezTo>
                    <a:pt x="202" y="59"/>
                    <a:pt x="195" y="57"/>
                    <a:pt x="190" y="53"/>
                  </a:cubicBezTo>
                  <a:cubicBezTo>
                    <a:pt x="186" y="52"/>
                    <a:pt x="186" y="52"/>
                    <a:pt x="186" y="52"/>
                  </a:cubicBezTo>
                  <a:cubicBezTo>
                    <a:pt x="185" y="49"/>
                    <a:pt x="185" y="49"/>
                    <a:pt x="185" y="49"/>
                  </a:cubicBezTo>
                  <a:cubicBezTo>
                    <a:pt x="184" y="48"/>
                    <a:pt x="182" y="47"/>
                    <a:pt x="180" y="47"/>
                  </a:cubicBezTo>
                  <a:cubicBezTo>
                    <a:pt x="29" y="60"/>
                    <a:pt x="29" y="60"/>
                    <a:pt x="29" y="60"/>
                  </a:cubicBezTo>
                  <a:cubicBezTo>
                    <a:pt x="28" y="60"/>
                    <a:pt x="27" y="60"/>
                    <a:pt x="26" y="60"/>
                  </a:cubicBezTo>
                  <a:cubicBezTo>
                    <a:pt x="12" y="60"/>
                    <a:pt x="0" y="48"/>
                    <a:pt x="0" y="34"/>
                  </a:cubicBezTo>
                  <a:cubicBezTo>
                    <a:pt x="0" y="20"/>
                    <a:pt x="11" y="9"/>
                    <a:pt x="25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173" y="1"/>
                    <a:pt x="173" y="1"/>
                    <a:pt x="173" y="1"/>
                  </a:cubicBezTo>
                  <a:cubicBezTo>
                    <a:pt x="178" y="1"/>
                    <a:pt x="184" y="2"/>
                    <a:pt x="188" y="5"/>
                  </a:cubicBezTo>
                  <a:cubicBezTo>
                    <a:pt x="192" y="2"/>
                    <a:pt x="197" y="0"/>
                    <a:pt x="203" y="0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23" y="0"/>
                    <a:pt x="228" y="2"/>
                    <a:pt x="232" y="5"/>
                  </a:cubicBezTo>
                  <a:cubicBezTo>
                    <a:pt x="236" y="2"/>
                    <a:pt x="242" y="1"/>
                    <a:pt x="247" y="1"/>
                  </a:cubicBezTo>
                  <a:cubicBezTo>
                    <a:pt x="395" y="8"/>
                    <a:pt x="395" y="8"/>
                    <a:pt x="395" y="8"/>
                  </a:cubicBezTo>
                  <a:cubicBezTo>
                    <a:pt x="409" y="9"/>
                    <a:pt x="420" y="20"/>
                    <a:pt x="420" y="34"/>
                  </a:cubicBezTo>
                  <a:cubicBezTo>
                    <a:pt x="420" y="48"/>
                    <a:pt x="408" y="60"/>
                    <a:pt x="394" y="60"/>
                  </a:cubicBezTo>
                  <a:close/>
                  <a:moveTo>
                    <a:pt x="26" y="26"/>
                  </a:moveTo>
                  <a:cubicBezTo>
                    <a:pt x="21" y="26"/>
                    <a:pt x="18" y="30"/>
                    <a:pt x="18" y="34"/>
                  </a:cubicBezTo>
                  <a:cubicBezTo>
                    <a:pt x="18" y="38"/>
                    <a:pt x="22" y="42"/>
                    <a:pt x="26" y="42"/>
                  </a:cubicBezTo>
                  <a:cubicBezTo>
                    <a:pt x="26" y="42"/>
                    <a:pt x="26" y="42"/>
                    <a:pt x="26" y="42"/>
                  </a:cubicBezTo>
                  <a:cubicBezTo>
                    <a:pt x="27" y="42"/>
                    <a:pt x="28" y="42"/>
                    <a:pt x="28" y="42"/>
                  </a:cubicBezTo>
                  <a:cubicBezTo>
                    <a:pt x="178" y="29"/>
                    <a:pt x="178" y="29"/>
                    <a:pt x="178" y="29"/>
                  </a:cubicBezTo>
                  <a:cubicBezTo>
                    <a:pt x="179" y="29"/>
                    <a:pt x="179" y="29"/>
                    <a:pt x="180" y="29"/>
                  </a:cubicBezTo>
                  <a:cubicBezTo>
                    <a:pt x="187" y="29"/>
                    <a:pt x="194" y="32"/>
                    <a:pt x="199" y="36"/>
                  </a:cubicBezTo>
                  <a:cubicBezTo>
                    <a:pt x="200" y="36"/>
                    <a:pt x="200" y="36"/>
                    <a:pt x="200" y="36"/>
                  </a:cubicBezTo>
                  <a:cubicBezTo>
                    <a:pt x="202" y="39"/>
                    <a:pt x="202" y="39"/>
                    <a:pt x="202" y="39"/>
                  </a:cubicBezTo>
                  <a:cubicBezTo>
                    <a:pt x="202" y="40"/>
                    <a:pt x="205" y="41"/>
                    <a:pt x="210" y="41"/>
                  </a:cubicBezTo>
                  <a:cubicBezTo>
                    <a:pt x="210" y="41"/>
                    <a:pt x="210" y="41"/>
                    <a:pt x="210" y="41"/>
                  </a:cubicBezTo>
                  <a:cubicBezTo>
                    <a:pt x="215" y="41"/>
                    <a:pt x="218" y="40"/>
                    <a:pt x="218" y="39"/>
                  </a:cubicBezTo>
                  <a:cubicBezTo>
                    <a:pt x="220" y="36"/>
                    <a:pt x="220" y="36"/>
                    <a:pt x="220" y="36"/>
                  </a:cubicBezTo>
                  <a:cubicBezTo>
                    <a:pt x="221" y="36"/>
                    <a:pt x="221" y="36"/>
                    <a:pt x="221" y="36"/>
                  </a:cubicBezTo>
                  <a:cubicBezTo>
                    <a:pt x="227" y="32"/>
                    <a:pt x="235" y="29"/>
                    <a:pt x="242" y="29"/>
                  </a:cubicBezTo>
                  <a:cubicBezTo>
                    <a:pt x="392" y="42"/>
                    <a:pt x="392" y="42"/>
                    <a:pt x="392" y="42"/>
                  </a:cubicBezTo>
                  <a:cubicBezTo>
                    <a:pt x="392" y="42"/>
                    <a:pt x="393" y="42"/>
                    <a:pt x="394" y="42"/>
                  </a:cubicBezTo>
                  <a:cubicBezTo>
                    <a:pt x="398" y="42"/>
                    <a:pt x="402" y="38"/>
                    <a:pt x="402" y="34"/>
                  </a:cubicBezTo>
                  <a:cubicBezTo>
                    <a:pt x="402" y="30"/>
                    <a:pt x="399" y="26"/>
                    <a:pt x="395" y="26"/>
                  </a:cubicBezTo>
                  <a:cubicBezTo>
                    <a:pt x="394" y="26"/>
                    <a:pt x="394" y="26"/>
                    <a:pt x="394" y="26"/>
                  </a:cubicBezTo>
                  <a:cubicBezTo>
                    <a:pt x="246" y="19"/>
                    <a:pt x="246" y="19"/>
                    <a:pt x="246" y="19"/>
                  </a:cubicBezTo>
                  <a:cubicBezTo>
                    <a:pt x="246" y="19"/>
                    <a:pt x="246" y="19"/>
                    <a:pt x="246" y="19"/>
                  </a:cubicBezTo>
                  <a:cubicBezTo>
                    <a:pt x="244" y="19"/>
                    <a:pt x="243" y="20"/>
                    <a:pt x="242" y="20"/>
                  </a:cubicBezTo>
                  <a:cubicBezTo>
                    <a:pt x="239" y="27"/>
                    <a:pt x="234" y="28"/>
                    <a:pt x="231" y="28"/>
                  </a:cubicBezTo>
                  <a:cubicBezTo>
                    <a:pt x="227" y="28"/>
                    <a:pt x="223" y="25"/>
                    <a:pt x="221" y="20"/>
                  </a:cubicBezTo>
                  <a:cubicBezTo>
                    <a:pt x="220" y="19"/>
                    <a:pt x="219" y="19"/>
                    <a:pt x="217" y="19"/>
                  </a:cubicBezTo>
                  <a:cubicBezTo>
                    <a:pt x="203" y="19"/>
                    <a:pt x="203" y="19"/>
                    <a:pt x="203" y="19"/>
                  </a:cubicBezTo>
                  <a:cubicBezTo>
                    <a:pt x="201" y="19"/>
                    <a:pt x="200" y="19"/>
                    <a:pt x="199" y="20"/>
                  </a:cubicBezTo>
                  <a:cubicBezTo>
                    <a:pt x="197" y="25"/>
                    <a:pt x="193" y="28"/>
                    <a:pt x="189" y="28"/>
                  </a:cubicBezTo>
                  <a:cubicBezTo>
                    <a:pt x="186" y="28"/>
                    <a:pt x="181" y="27"/>
                    <a:pt x="178" y="20"/>
                  </a:cubicBezTo>
                  <a:cubicBezTo>
                    <a:pt x="177" y="20"/>
                    <a:pt x="176" y="19"/>
                    <a:pt x="174" y="19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6" y="26"/>
                    <a:pt x="26" y="26"/>
                    <a:pt x="26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9" name="Freeform 89">
              <a:extLst>
                <a:ext uri="{FF2B5EF4-FFF2-40B4-BE49-F238E27FC236}">
                  <a16:creationId xmlns:a16="http://schemas.microsoft.com/office/drawing/2014/main" id="{B158FFF0-B7BE-4A61-BED7-743AF0F41E76}"/>
                </a:ext>
              </a:extLst>
            </p:cNvPr>
            <p:cNvSpPr/>
            <p:nvPr/>
          </p:nvSpPr>
          <p:spPr bwMode="auto">
            <a:xfrm>
              <a:off x="5354638" y="3525838"/>
              <a:ext cx="669925" cy="163513"/>
            </a:xfrm>
            <a:custGeom>
              <a:avLst/>
              <a:gdLst>
                <a:gd name="T0" fmla="*/ 169 w 177"/>
                <a:gd name="T1" fmla="*/ 37 h 43"/>
                <a:gd name="T2" fmla="*/ 168 w 177"/>
                <a:gd name="T3" fmla="*/ 36 h 43"/>
                <a:gd name="T4" fmla="*/ 92 w 177"/>
                <a:gd name="T5" fmla="*/ 1 h 43"/>
                <a:gd name="T6" fmla="*/ 75 w 177"/>
                <a:gd name="T7" fmla="*/ 0 h 43"/>
                <a:gd name="T8" fmla="*/ 18 w 177"/>
                <a:gd name="T9" fmla="*/ 15 h 43"/>
                <a:gd name="T10" fmla="*/ 3 w 177"/>
                <a:gd name="T11" fmla="*/ 29 h 43"/>
                <a:gd name="T12" fmla="*/ 1 w 177"/>
                <a:gd name="T13" fmla="*/ 39 h 43"/>
                <a:gd name="T14" fmla="*/ 9 w 177"/>
                <a:gd name="T15" fmla="*/ 43 h 43"/>
                <a:gd name="T16" fmla="*/ 177 w 177"/>
                <a:gd name="T17" fmla="*/ 43 h 43"/>
                <a:gd name="T18" fmla="*/ 169 w 177"/>
                <a:gd name="T19" fmla="*/ 37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7" h="43">
                  <a:moveTo>
                    <a:pt x="169" y="37"/>
                  </a:moveTo>
                  <a:cubicBezTo>
                    <a:pt x="168" y="36"/>
                    <a:pt x="168" y="36"/>
                    <a:pt x="168" y="36"/>
                  </a:cubicBezTo>
                  <a:cubicBezTo>
                    <a:pt x="141" y="16"/>
                    <a:pt x="115" y="5"/>
                    <a:pt x="92" y="1"/>
                  </a:cubicBezTo>
                  <a:cubicBezTo>
                    <a:pt x="87" y="1"/>
                    <a:pt x="81" y="0"/>
                    <a:pt x="75" y="0"/>
                  </a:cubicBezTo>
                  <a:cubicBezTo>
                    <a:pt x="40" y="0"/>
                    <a:pt x="18" y="15"/>
                    <a:pt x="18" y="15"/>
                  </a:cubicBezTo>
                  <a:cubicBezTo>
                    <a:pt x="16" y="16"/>
                    <a:pt x="6" y="23"/>
                    <a:pt x="3" y="29"/>
                  </a:cubicBezTo>
                  <a:cubicBezTo>
                    <a:pt x="1" y="33"/>
                    <a:pt x="0" y="36"/>
                    <a:pt x="1" y="39"/>
                  </a:cubicBezTo>
                  <a:cubicBezTo>
                    <a:pt x="3" y="42"/>
                    <a:pt x="5" y="43"/>
                    <a:pt x="9" y="43"/>
                  </a:cubicBezTo>
                  <a:cubicBezTo>
                    <a:pt x="177" y="43"/>
                    <a:pt x="177" y="43"/>
                    <a:pt x="177" y="43"/>
                  </a:cubicBezTo>
                  <a:cubicBezTo>
                    <a:pt x="174" y="40"/>
                    <a:pt x="170" y="37"/>
                    <a:pt x="169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10" name="Freeform 90">
              <a:extLst>
                <a:ext uri="{FF2B5EF4-FFF2-40B4-BE49-F238E27FC236}">
                  <a16:creationId xmlns:a16="http://schemas.microsoft.com/office/drawing/2014/main" id="{03AE4986-48C0-402A-9374-5000E238EE61}"/>
                </a:ext>
              </a:extLst>
            </p:cNvPr>
            <p:cNvSpPr/>
            <p:nvPr/>
          </p:nvSpPr>
          <p:spPr bwMode="auto">
            <a:xfrm>
              <a:off x="6175375" y="3063876"/>
              <a:ext cx="654050" cy="571500"/>
            </a:xfrm>
            <a:custGeom>
              <a:avLst/>
              <a:gdLst>
                <a:gd name="T0" fmla="*/ 171 w 173"/>
                <a:gd name="T1" fmla="*/ 114 h 151"/>
                <a:gd name="T2" fmla="*/ 157 w 173"/>
                <a:gd name="T3" fmla="*/ 87 h 151"/>
                <a:gd name="T4" fmla="*/ 157 w 173"/>
                <a:gd name="T5" fmla="*/ 86 h 151"/>
                <a:gd name="T6" fmla="*/ 123 w 173"/>
                <a:gd name="T7" fmla="*/ 21 h 151"/>
                <a:gd name="T8" fmla="*/ 116 w 173"/>
                <a:gd name="T9" fmla="*/ 8 h 151"/>
                <a:gd name="T10" fmla="*/ 115 w 173"/>
                <a:gd name="T11" fmla="*/ 7 h 151"/>
                <a:gd name="T12" fmla="*/ 87 w 173"/>
                <a:gd name="T13" fmla="*/ 0 h 151"/>
                <a:gd name="T14" fmla="*/ 101 w 173"/>
                <a:gd name="T15" fmla="*/ 24 h 151"/>
                <a:gd name="T16" fmla="*/ 103 w 173"/>
                <a:gd name="T17" fmla="*/ 45 h 151"/>
                <a:gd name="T18" fmla="*/ 88 w 173"/>
                <a:gd name="T19" fmla="*/ 59 h 151"/>
                <a:gd name="T20" fmla="*/ 38 w 173"/>
                <a:gd name="T21" fmla="*/ 87 h 151"/>
                <a:gd name="T22" fmla="*/ 1 w 173"/>
                <a:gd name="T23" fmla="*/ 149 h 151"/>
                <a:gd name="T24" fmla="*/ 0 w 173"/>
                <a:gd name="T25" fmla="*/ 151 h 151"/>
                <a:gd name="T26" fmla="*/ 1 w 173"/>
                <a:gd name="T27" fmla="*/ 151 h 151"/>
                <a:gd name="T28" fmla="*/ 9 w 173"/>
                <a:gd name="T29" fmla="*/ 146 h 151"/>
                <a:gd name="T30" fmla="*/ 86 w 173"/>
                <a:gd name="T31" fmla="*/ 112 h 151"/>
                <a:gd name="T32" fmla="*/ 113 w 173"/>
                <a:gd name="T33" fmla="*/ 109 h 151"/>
                <a:gd name="T34" fmla="*/ 165 w 173"/>
                <a:gd name="T35" fmla="*/ 120 h 151"/>
                <a:gd name="T36" fmla="*/ 169 w 173"/>
                <a:gd name="T37" fmla="*/ 121 h 151"/>
                <a:gd name="T38" fmla="*/ 172 w 173"/>
                <a:gd name="T39" fmla="*/ 120 h 151"/>
                <a:gd name="T40" fmla="*/ 171 w 173"/>
                <a:gd name="T41" fmla="*/ 114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73" h="151">
                  <a:moveTo>
                    <a:pt x="171" y="114"/>
                  </a:moveTo>
                  <a:cubicBezTo>
                    <a:pt x="157" y="87"/>
                    <a:pt x="157" y="87"/>
                    <a:pt x="157" y="87"/>
                  </a:cubicBezTo>
                  <a:cubicBezTo>
                    <a:pt x="157" y="86"/>
                    <a:pt x="157" y="86"/>
                    <a:pt x="157" y="86"/>
                  </a:cubicBezTo>
                  <a:cubicBezTo>
                    <a:pt x="123" y="21"/>
                    <a:pt x="123" y="21"/>
                    <a:pt x="123" y="21"/>
                  </a:cubicBezTo>
                  <a:cubicBezTo>
                    <a:pt x="120" y="17"/>
                    <a:pt x="117" y="11"/>
                    <a:pt x="116" y="8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5" y="7"/>
                    <a:pt x="101" y="0"/>
                    <a:pt x="87" y="0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5" y="31"/>
                    <a:pt x="105" y="38"/>
                    <a:pt x="103" y="45"/>
                  </a:cubicBezTo>
                  <a:cubicBezTo>
                    <a:pt x="100" y="51"/>
                    <a:pt x="95" y="56"/>
                    <a:pt x="88" y="59"/>
                  </a:cubicBezTo>
                  <a:cubicBezTo>
                    <a:pt x="85" y="60"/>
                    <a:pt x="56" y="71"/>
                    <a:pt x="38" y="87"/>
                  </a:cubicBezTo>
                  <a:cubicBezTo>
                    <a:pt x="19" y="105"/>
                    <a:pt x="8" y="123"/>
                    <a:pt x="1" y="149"/>
                  </a:cubicBezTo>
                  <a:cubicBezTo>
                    <a:pt x="0" y="151"/>
                    <a:pt x="0" y="151"/>
                    <a:pt x="0" y="151"/>
                  </a:cubicBezTo>
                  <a:cubicBezTo>
                    <a:pt x="0" y="151"/>
                    <a:pt x="1" y="151"/>
                    <a:pt x="1" y="151"/>
                  </a:cubicBezTo>
                  <a:cubicBezTo>
                    <a:pt x="3" y="149"/>
                    <a:pt x="6" y="147"/>
                    <a:pt x="9" y="146"/>
                  </a:cubicBezTo>
                  <a:cubicBezTo>
                    <a:pt x="9" y="146"/>
                    <a:pt x="42" y="125"/>
                    <a:pt x="86" y="112"/>
                  </a:cubicBezTo>
                  <a:cubicBezTo>
                    <a:pt x="95" y="110"/>
                    <a:pt x="104" y="109"/>
                    <a:pt x="113" y="109"/>
                  </a:cubicBezTo>
                  <a:cubicBezTo>
                    <a:pt x="141" y="109"/>
                    <a:pt x="165" y="120"/>
                    <a:pt x="165" y="120"/>
                  </a:cubicBezTo>
                  <a:cubicBezTo>
                    <a:pt x="167" y="121"/>
                    <a:pt x="168" y="121"/>
                    <a:pt x="169" y="121"/>
                  </a:cubicBezTo>
                  <a:cubicBezTo>
                    <a:pt x="171" y="121"/>
                    <a:pt x="172" y="120"/>
                    <a:pt x="172" y="120"/>
                  </a:cubicBezTo>
                  <a:cubicBezTo>
                    <a:pt x="173" y="118"/>
                    <a:pt x="172" y="116"/>
                    <a:pt x="171" y="1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/>
            </a:p>
          </p:txBody>
        </p:sp>
      </p:grpSp>
      <p:sp>
        <p:nvSpPr>
          <p:cNvPr id="28678" name="文本框 11">
            <a:extLst>
              <a:ext uri="{FF2B5EF4-FFF2-40B4-BE49-F238E27FC236}">
                <a16:creationId xmlns:a16="http://schemas.microsoft.com/office/drawing/2014/main" id="{2D74EA7C-AE82-4A7C-BE5B-6A6D0FDA28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38313" y="552450"/>
            <a:ext cx="4442242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ja-JP" sz="3600" dirty="0">
                <a:solidFill>
                  <a:schemeClr val="bg1"/>
                </a:solidFill>
              </a:rPr>
              <a:t>Benchmarking Suite </a:t>
            </a:r>
          </a:p>
        </p:txBody>
      </p:sp>
      <p:pic>
        <p:nvPicPr>
          <p:cNvPr id="28679" name="图片 12">
            <a:extLst>
              <a:ext uri="{FF2B5EF4-FFF2-40B4-BE49-F238E27FC236}">
                <a16:creationId xmlns:a16="http://schemas.microsoft.com/office/drawing/2014/main" id="{EA21A789-CAFE-4DCE-9356-4BD8695A86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6188" y="5200650"/>
            <a:ext cx="5865812" cy="165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83F4454-AD74-814F-81CD-805F818B02C3}"/>
              </a:ext>
            </a:extLst>
          </p:cNvPr>
          <p:cNvSpPr/>
          <p:nvPr/>
        </p:nvSpPr>
        <p:spPr>
          <a:xfrm>
            <a:off x="1349636" y="2304275"/>
            <a:ext cx="2018501" cy="3961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algn="just" eaLnBrk="1" hangingPunct="1">
              <a:lnSpc>
                <a:spcPct val="120000"/>
              </a:lnSpc>
            </a:pPr>
            <a:r>
              <a:rPr lang="ja-JP" altLang="en-US">
                <a:solidFill>
                  <a:srgbClr val="595959"/>
                </a:solidFill>
              </a:rPr>
              <a:t>什么是</a:t>
            </a:r>
            <a:r>
              <a:rPr lang="en-US" altLang="zh-CN" dirty="0">
                <a:solidFill>
                  <a:srgbClr val="595959"/>
                </a:solidFill>
              </a:rPr>
              <a:t>benchmark</a:t>
            </a:r>
            <a:endParaRPr lang="en-US" dirty="0">
              <a:solidFill>
                <a:srgbClr val="595959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9B1CE6B-CEA2-A04C-856B-73E2F1CE5B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8130" y="3063938"/>
            <a:ext cx="10296116" cy="3118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3054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任意多边形 10">
            <a:extLst>
              <a:ext uri="{FF2B5EF4-FFF2-40B4-BE49-F238E27FC236}">
                <a16:creationId xmlns:a16="http://schemas.microsoft.com/office/drawing/2014/main" id="{F78217A7-87B9-42C8-9AA2-56639B95E51F}"/>
              </a:ext>
            </a:extLst>
          </p:cNvPr>
          <p:cNvSpPr/>
          <p:nvPr/>
        </p:nvSpPr>
        <p:spPr>
          <a:xfrm rot="5400000">
            <a:off x="4263571" y="-3806372"/>
            <a:ext cx="914400" cy="9441543"/>
          </a:xfrm>
          <a:custGeom>
            <a:avLst/>
            <a:gdLst>
              <a:gd name="connsiteX0" fmla="*/ 0 w 990604"/>
              <a:gd name="connsiteY0" fmla="*/ 5956738 h 5956738"/>
              <a:gd name="connsiteX1" fmla="*/ 0 w 990604"/>
              <a:gd name="connsiteY1" fmla="*/ 317938 h 5956738"/>
              <a:gd name="connsiteX2" fmla="*/ 6 w 990604"/>
              <a:gd name="connsiteY2" fmla="*/ 317938 h 5956738"/>
              <a:gd name="connsiteX3" fmla="*/ 495305 w 990604"/>
              <a:gd name="connsiteY3" fmla="*/ 0 h 5956738"/>
              <a:gd name="connsiteX4" fmla="*/ 990604 w 990604"/>
              <a:gd name="connsiteY4" fmla="*/ 317938 h 5956738"/>
              <a:gd name="connsiteX5" fmla="*/ 990601 w 990604"/>
              <a:gd name="connsiteY5" fmla="*/ 317938 h 5956738"/>
              <a:gd name="connsiteX6" fmla="*/ 990601 w 990604"/>
              <a:gd name="connsiteY6" fmla="*/ 5956738 h 5956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0604" h="5956738">
                <a:moveTo>
                  <a:pt x="0" y="5956738"/>
                </a:moveTo>
                <a:lnTo>
                  <a:pt x="0" y="317938"/>
                </a:lnTo>
                <a:lnTo>
                  <a:pt x="6" y="317938"/>
                </a:lnTo>
                <a:lnTo>
                  <a:pt x="495305" y="0"/>
                </a:lnTo>
                <a:lnTo>
                  <a:pt x="990604" y="317938"/>
                </a:lnTo>
                <a:lnTo>
                  <a:pt x="990601" y="317938"/>
                </a:lnTo>
                <a:lnTo>
                  <a:pt x="990601" y="5956738"/>
                </a:lnTo>
                <a:close/>
              </a:path>
            </a:pathLst>
          </a:custGeom>
          <a:solidFill>
            <a:srgbClr val="4B64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zh-CN" altLang="en-US" noProof="1"/>
          </a:p>
        </p:txBody>
      </p:sp>
      <p:sp>
        <p:nvSpPr>
          <p:cNvPr id="2" name="椭圆 1">
            <a:extLst>
              <a:ext uri="{FF2B5EF4-FFF2-40B4-BE49-F238E27FC236}">
                <a16:creationId xmlns:a16="http://schemas.microsoft.com/office/drawing/2014/main" id="{989F1B2B-D069-4E1D-ABB9-F2C6C8EF9ED8}"/>
              </a:ext>
            </a:extLst>
          </p:cNvPr>
          <p:cNvSpPr/>
          <p:nvPr/>
        </p:nvSpPr>
        <p:spPr>
          <a:xfrm>
            <a:off x="323850" y="247650"/>
            <a:ext cx="1333500" cy="1333500"/>
          </a:xfrm>
          <a:prstGeom prst="ellipse">
            <a:avLst/>
          </a:prstGeom>
          <a:solidFill>
            <a:schemeClr val="bg1"/>
          </a:solidFill>
          <a:ln w="38100">
            <a:solidFill>
              <a:srgbClr val="4B64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zh-CN" altLang="en-US" noProof="1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EB01D4AC-4383-4216-A68F-045301757739}"/>
              </a:ext>
            </a:extLst>
          </p:cNvPr>
          <p:cNvGrpSpPr/>
          <p:nvPr/>
        </p:nvGrpSpPr>
        <p:grpSpPr>
          <a:xfrm>
            <a:off x="475624" y="571426"/>
            <a:ext cx="1029952" cy="685949"/>
            <a:chOff x="5302250" y="2903538"/>
            <a:chExt cx="1587500" cy="1057276"/>
          </a:xfrm>
          <a:solidFill>
            <a:srgbClr val="4B649F"/>
          </a:solidFill>
        </p:grpSpPr>
        <p:sp>
          <p:nvSpPr>
            <p:cNvPr id="4" name="Freeform 84">
              <a:extLst>
                <a:ext uri="{FF2B5EF4-FFF2-40B4-BE49-F238E27FC236}">
                  <a16:creationId xmlns:a16="http://schemas.microsoft.com/office/drawing/2014/main" id="{31146644-E136-4958-B5BF-A9B632D430C5}"/>
                </a:ext>
              </a:extLst>
            </p:cNvPr>
            <p:cNvSpPr/>
            <p:nvPr/>
          </p:nvSpPr>
          <p:spPr bwMode="auto">
            <a:xfrm>
              <a:off x="5362575" y="3040063"/>
              <a:ext cx="706438" cy="614363"/>
            </a:xfrm>
            <a:custGeom>
              <a:avLst/>
              <a:gdLst>
                <a:gd name="T0" fmla="*/ 181 w 187"/>
                <a:gd name="T1" fmla="*/ 49 h 162"/>
                <a:gd name="T2" fmla="*/ 187 w 187"/>
                <a:gd name="T3" fmla="*/ 66 h 162"/>
                <a:gd name="T4" fmla="*/ 187 w 187"/>
                <a:gd name="T5" fmla="*/ 162 h 162"/>
                <a:gd name="T6" fmla="*/ 176 w 187"/>
                <a:gd name="T7" fmla="*/ 153 h 162"/>
                <a:gd name="T8" fmla="*/ 92 w 187"/>
                <a:gd name="T9" fmla="*/ 115 h 162"/>
                <a:gd name="T10" fmla="*/ 73 w 187"/>
                <a:gd name="T11" fmla="*/ 114 h 162"/>
                <a:gd name="T12" fmla="*/ 8 w 187"/>
                <a:gd name="T13" fmla="*/ 131 h 162"/>
                <a:gd name="T14" fmla="*/ 1 w 187"/>
                <a:gd name="T15" fmla="*/ 131 h 162"/>
                <a:gd name="T16" fmla="*/ 2 w 187"/>
                <a:gd name="T17" fmla="*/ 126 h 162"/>
                <a:gd name="T18" fmla="*/ 26 w 187"/>
                <a:gd name="T19" fmla="*/ 70 h 162"/>
                <a:gd name="T20" fmla="*/ 48 w 187"/>
                <a:gd name="T21" fmla="*/ 20 h 162"/>
                <a:gd name="T22" fmla="*/ 53 w 187"/>
                <a:gd name="T23" fmla="*/ 13 h 162"/>
                <a:gd name="T24" fmla="*/ 62 w 187"/>
                <a:gd name="T25" fmla="*/ 9 h 162"/>
                <a:gd name="T26" fmla="*/ 130 w 187"/>
                <a:gd name="T27" fmla="*/ 11 h 162"/>
                <a:gd name="T28" fmla="*/ 181 w 187"/>
                <a:gd name="T29" fmla="*/ 49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7" h="162">
                  <a:moveTo>
                    <a:pt x="181" y="49"/>
                  </a:moveTo>
                  <a:cubicBezTo>
                    <a:pt x="184" y="54"/>
                    <a:pt x="187" y="60"/>
                    <a:pt x="187" y="66"/>
                  </a:cubicBezTo>
                  <a:cubicBezTo>
                    <a:pt x="187" y="162"/>
                    <a:pt x="187" y="162"/>
                    <a:pt x="187" y="162"/>
                  </a:cubicBezTo>
                  <a:cubicBezTo>
                    <a:pt x="187" y="162"/>
                    <a:pt x="178" y="154"/>
                    <a:pt x="176" y="153"/>
                  </a:cubicBezTo>
                  <a:cubicBezTo>
                    <a:pt x="168" y="148"/>
                    <a:pt x="133" y="120"/>
                    <a:pt x="92" y="115"/>
                  </a:cubicBezTo>
                  <a:cubicBezTo>
                    <a:pt x="86" y="114"/>
                    <a:pt x="79" y="114"/>
                    <a:pt x="73" y="114"/>
                  </a:cubicBezTo>
                  <a:cubicBezTo>
                    <a:pt x="32" y="114"/>
                    <a:pt x="8" y="131"/>
                    <a:pt x="8" y="131"/>
                  </a:cubicBezTo>
                  <a:cubicBezTo>
                    <a:pt x="5" y="133"/>
                    <a:pt x="2" y="133"/>
                    <a:pt x="1" y="131"/>
                  </a:cubicBezTo>
                  <a:cubicBezTo>
                    <a:pt x="0" y="130"/>
                    <a:pt x="1" y="128"/>
                    <a:pt x="2" y="126"/>
                  </a:cubicBezTo>
                  <a:cubicBezTo>
                    <a:pt x="26" y="70"/>
                    <a:pt x="26" y="70"/>
                    <a:pt x="26" y="70"/>
                  </a:cubicBezTo>
                  <a:cubicBezTo>
                    <a:pt x="48" y="20"/>
                    <a:pt x="48" y="20"/>
                    <a:pt x="48" y="20"/>
                  </a:cubicBezTo>
                  <a:cubicBezTo>
                    <a:pt x="49" y="18"/>
                    <a:pt x="51" y="15"/>
                    <a:pt x="53" y="13"/>
                  </a:cubicBezTo>
                  <a:cubicBezTo>
                    <a:pt x="55" y="11"/>
                    <a:pt x="59" y="10"/>
                    <a:pt x="62" y="9"/>
                  </a:cubicBezTo>
                  <a:cubicBezTo>
                    <a:pt x="65" y="9"/>
                    <a:pt x="98" y="0"/>
                    <a:pt x="130" y="11"/>
                  </a:cubicBezTo>
                  <a:cubicBezTo>
                    <a:pt x="163" y="22"/>
                    <a:pt x="179" y="45"/>
                    <a:pt x="181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5" name="Freeform 85">
              <a:extLst>
                <a:ext uri="{FF2B5EF4-FFF2-40B4-BE49-F238E27FC236}">
                  <a16:creationId xmlns:a16="http://schemas.microsoft.com/office/drawing/2014/main" id="{15DA8FD2-48AA-4963-8E7E-85AB57E553CB}"/>
                </a:ext>
              </a:extLst>
            </p:cNvPr>
            <p:cNvSpPr/>
            <p:nvPr/>
          </p:nvSpPr>
          <p:spPr bwMode="auto">
            <a:xfrm>
              <a:off x="6115050" y="2903538"/>
              <a:ext cx="400050" cy="747713"/>
            </a:xfrm>
            <a:custGeom>
              <a:avLst/>
              <a:gdLst>
                <a:gd name="T0" fmla="*/ 44 w 106"/>
                <a:gd name="T1" fmla="*/ 119 h 197"/>
                <a:gd name="T2" fmla="*/ 3 w 106"/>
                <a:gd name="T3" fmla="*/ 187 h 197"/>
                <a:gd name="T4" fmla="*/ 0 w 106"/>
                <a:gd name="T5" fmla="*/ 197 h 197"/>
                <a:gd name="T6" fmla="*/ 0 w 106"/>
                <a:gd name="T7" fmla="*/ 83 h 197"/>
                <a:gd name="T8" fmla="*/ 1 w 106"/>
                <a:gd name="T9" fmla="*/ 64 h 197"/>
                <a:gd name="T10" fmla="*/ 16 w 106"/>
                <a:gd name="T11" fmla="*/ 29 h 197"/>
                <a:gd name="T12" fmla="*/ 49 w 106"/>
                <a:gd name="T13" fmla="*/ 1 h 197"/>
                <a:gd name="T14" fmla="*/ 54 w 106"/>
                <a:gd name="T15" fmla="*/ 0 h 197"/>
                <a:gd name="T16" fmla="*/ 64 w 106"/>
                <a:gd name="T17" fmla="*/ 6 h 197"/>
                <a:gd name="T18" fmla="*/ 85 w 106"/>
                <a:gd name="T19" fmla="*/ 42 h 197"/>
                <a:gd name="T20" fmla="*/ 86 w 106"/>
                <a:gd name="T21" fmla="*/ 42 h 197"/>
                <a:gd name="T22" fmla="*/ 104 w 106"/>
                <a:gd name="T23" fmla="*/ 74 h 197"/>
                <a:gd name="T24" fmla="*/ 105 w 106"/>
                <a:gd name="T25" fmla="*/ 82 h 197"/>
                <a:gd name="T26" fmla="*/ 99 w 106"/>
                <a:gd name="T27" fmla="*/ 87 h 197"/>
                <a:gd name="T28" fmla="*/ 44 w 106"/>
                <a:gd name="T29" fmla="*/ 119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6" h="197">
                  <a:moveTo>
                    <a:pt x="44" y="119"/>
                  </a:moveTo>
                  <a:cubicBezTo>
                    <a:pt x="25" y="137"/>
                    <a:pt x="12" y="156"/>
                    <a:pt x="3" y="187"/>
                  </a:cubicBezTo>
                  <a:cubicBezTo>
                    <a:pt x="0" y="197"/>
                    <a:pt x="0" y="197"/>
                    <a:pt x="0" y="197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77"/>
                    <a:pt x="0" y="69"/>
                    <a:pt x="1" y="64"/>
                  </a:cubicBezTo>
                  <a:cubicBezTo>
                    <a:pt x="1" y="63"/>
                    <a:pt x="3" y="47"/>
                    <a:pt x="16" y="29"/>
                  </a:cubicBezTo>
                  <a:cubicBezTo>
                    <a:pt x="30" y="11"/>
                    <a:pt x="48" y="1"/>
                    <a:pt x="49" y="1"/>
                  </a:cubicBezTo>
                  <a:cubicBezTo>
                    <a:pt x="51" y="0"/>
                    <a:pt x="52" y="0"/>
                    <a:pt x="54" y="0"/>
                  </a:cubicBezTo>
                  <a:cubicBezTo>
                    <a:pt x="58" y="0"/>
                    <a:pt x="62" y="2"/>
                    <a:pt x="64" y="6"/>
                  </a:cubicBezTo>
                  <a:cubicBezTo>
                    <a:pt x="85" y="42"/>
                    <a:pt x="85" y="42"/>
                    <a:pt x="85" y="42"/>
                  </a:cubicBezTo>
                  <a:cubicBezTo>
                    <a:pt x="86" y="42"/>
                    <a:pt x="86" y="42"/>
                    <a:pt x="86" y="42"/>
                  </a:cubicBezTo>
                  <a:cubicBezTo>
                    <a:pt x="104" y="74"/>
                    <a:pt x="104" y="74"/>
                    <a:pt x="104" y="74"/>
                  </a:cubicBezTo>
                  <a:cubicBezTo>
                    <a:pt x="106" y="76"/>
                    <a:pt x="106" y="79"/>
                    <a:pt x="105" y="82"/>
                  </a:cubicBezTo>
                  <a:cubicBezTo>
                    <a:pt x="104" y="84"/>
                    <a:pt x="102" y="86"/>
                    <a:pt x="99" y="87"/>
                  </a:cubicBezTo>
                  <a:cubicBezTo>
                    <a:pt x="99" y="87"/>
                    <a:pt x="66" y="99"/>
                    <a:pt x="44" y="1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6" name="Freeform 86">
              <a:extLst>
                <a:ext uri="{FF2B5EF4-FFF2-40B4-BE49-F238E27FC236}">
                  <a16:creationId xmlns:a16="http://schemas.microsoft.com/office/drawing/2014/main" id="{D734BADA-8DF3-43AB-AF1D-D1882A0044FC}"/>
                </a:ext>
              </a:extLst>
            </p:cNvPr>
            <p:cNvSpPr/>
            <p:nvPr/>
          </p:nvSpPr>
          <p:spPr bwMode="auto">
            <a:xfrm>
              <a:off x="6194425" y="3529013"/>
              <a:ext cx="642938" cy="160338"/>
            </a:xfrm>
            <a:custGeom>
              <a:avLst/>
              <a:gdLst>
                <a:gd name="T0" fmla="*/ 155 w 170"/>
                <a:gd name="T1" fmla="*/ 11 h 42"/>
                <a:gd name="T2" fmla="*/ 154 w 170"/>
                <a:gd name="T3" fmla="*/ 10 h 42"/>
                <a:gd name="T4" fmla="*/ 153 w 170"/>
                <a:gd name="T5" fmla="*/ 10 h 42"/>
                <a:gd name="T6" fmla="*/ 108 w 170"/>
                <a:gd name="T7" fmla="*/ 0 h 42"/>
                <a:gd name="T8" fmla="*/ 85 w 170"/>
                <a:gd name="T9" fmla="*/ 3 h 42"/>
                <a:gd name="T10" fmla="*/ 11 w 170"/>
                <a:gd name="T11" fmla="*/ 35 h 42"/>
                <a:gd name="T12" fmla="*/ 11 w 170"/>
                <a:gd name="T13" fmla="*/ 36 h 42"/>
                <a:gd name="T14" fmla="*/ 7 w 170"/>
                <a:gd name="T15" fmla="*/ 38 h 42"/>
                <a:gd name="T16" fmla="*/ 3 w 170"/>
                <a:gd name="T17" fmla="*/ 40 h 42"/>
                <a:gd name="T18" fmla="*/ 1 w 170"/>
                <a:gd name="T19" fmla="*/ 42 h 42"/>
                <a:gd name="T20" fmla="*/ 0 w 170"/>
                <a:gd name="T21" fmla="*/ 42 h 42"/>
                <a:gd name="T22" fmla="*/ 161 w 170"/>
                <a:gd name="T23" fmla="*/ 42 h 42"/>
                <a:gd name="T24" fmla="*/ 169 w 170"/>
                <a:gd name="T25" fmla="*/ 38 h 42"/>
                <a:gd name="T26" fmla="*/ 167 w 170"/>
                <a:gd name="T27" fmla="*/ 28 h 42"/>
                <a:gd name="T28" fmla="*/ 155 w 170"/>
                <a:gd name="T29" fmla="*/ 11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70" h="42">
                  <a:moveTo>
                    <a:pt x="155" y="11"/>
                  </a:moveTo>
                  <a:cubicBezTo>
                    <a:pt x="155" y="11"/>
                    <a:pt x="154" y="10"/>
                    <a:pt x="154" y="10"/>
                  </a:cubicBezTo>
                  <a:cubicBezTo>
                    <a:pt x="153" y="10"/>
                    <a:pt x="153" y="10"/>
                    <a:pt x="153" y="10"/>
                  </a:cubicBezTo>
                  <a:cubicBezTo>
                    <a:pt x="152" y="9"/>
                    <a:pt x="132" y="0"/>
                    <a:pt x="108" y="0"/>
                  </a:cubicBezTo>
                  <a:cubicBezTo>
                    <a:pt x="100" y="0"/>
                    <a:pt x="92" y="1"/>
                    <a:pt x="85" y="3"/>
                  </a:cubicBezTo>
                  <a:cubicBezTo>
                    <a:pt x="46" y="15"/>
                    <a:pt x="15" y="33"/>
                    <a:pt x="11" y="35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10" y="36"/>
                    <a:pt x="9" y="37"/>
                    <a:pt x="7" y="38"/>
                  </a:cubicBezTo>
                  <a:cubicBezTo>
                    <a:pt x="6" y="39"/>
                    <a:pt x="4" y="40"/>
                    <a:pt x="3" y="40"/>
                  </a:cubicBezTo>
                  <a:cubicBezTo>
                    <a:pt x="2" y="41"/>
                    <a:pt x="2" y="41"/>
                    <a:pt x="1" y="42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161" y="42"/>
                    <a:pt x="161" y="42"/>
                    <a:pt x="161" y="42"/>
                  </a:cubicBezTo>
                  <a:cubicBezTo>
                    <a:pt x="165" y="42"/>
                    <a:pt x="167" y="41"/>
                    <a:pt x="169" y="38"/>
                  </a:cubicBezTo>
                  <a:cubicBezTo>
                    <a:pt x="170" y="35"/>
                    <a:pt x="169" y="32"/>
                    <a:pt x="167" y="28"/>
                  </a:cubicBezTo>
                  <a:cubicBezTo>
                    <a:pt x="167" y="28"/>
                    <a:pt x="162" y="20"/>
                    <a:pt x="155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7" name="Freeform 87">
              <a:extLst>
                <a:ext uri="{FF2B5EF4-FFF2-40B4-BE49-F238E27FC236}">
                  <a16:creationId xmlns:a16="http://schemas.microsoft.com/office/drawing/2014/main" id="{8C32EF48-F3AF-4683-9EBA-C2E0FA0202B0}"/>
                </a:ext>
              </a:extLst>
            </p:cNvPr>
            <p:cNvSpPr/>
            <p:nvPr/>
          </p:nvSpPr>
          <p:spPr bwMode="auto">
            <a:xfrm>
              <a:off x="5335588" y="3771901"/>
              <a:ext cx="1520825" cy="155575"/>
            </a:xfrm>
            <a:custGeom>
              <a:avLst/>
              <a:gdLst>
                <a:gd name="T0" fmla="*/ 402 w 402"/>
                <a:gd name="T1" fmla="*/ 24 h 41"/>
                <a:gd name="T2" fmla="*/ 385 w 402"/>
                <a:gd name="T3" fmla="*/ 41 h 41"/>
                <a:gd name="T4" fmla="*/ 382 w 402"/>
                <a:gd name="T5" fmla="*/ 41 h 41"/>
                <a:gd name="T6" fmla="*/ 232 w 402"/>
                <a:gd name="T7" fmla="*/ 28 h 41"/>
                <a:gd name="T8" fmla="*/ 217 w 402"/>
                <a:gd name="T9" fmla="*/ 34 h 41"/>
                <a:gd name="T10" fmla="*/ 216 w 402"/>
                <a:gd name="T11" fmla="*/ 35 h 41"/>
                <a:gd name="T12" fmla="*/ 201 w 402"/>
                <a:gd name="T13" fmla="*/ 40 h 41"/>
                <a:gd name="T14" fmla="*/ 201 w 402"/>
                <a:gd name="T15" fmla="*/ 40 h 41"/>
                <a:gd name="T16" fmla="*/ 186 w 402"/>
                <a:gd name="T17" fmla="*/ 35 h 41"/>
                <a:gd name="T18" fmla="*/ 185 w 402"/>
                <a:gd name="T19" fmla="*/ 34 h 41"/>
                <a:gd name="T20" fmla="*/ 170 w 402"/>
                <a:gd name="T21" fmla="*/ 28 h 41"/>
                <a:gd name="T22" fmla="*/ 20 w 402"/>
                <a:gd name="T23" fmla="*/ 41 h 41"/>
                <a:gd name="T24" fmla="*/ 17 w 402"/>
                <a:gd name="T25" fmla="*/ 41 h 41"/>
                <a:gd name="T26" fmla="*/ 0 w 402"/>
                <a:gd name="T27" fmla="*/ 24 h 41"/>
                <a:gd name="T28" fmla="*/ 16 w 402"/>
                <a:gd name="T29" fmla="*/ 7 h 41"/>
                <a:gd name="T30" fmla="*/ 17 w 402"/>
                <a:gd name="T31" fmla="*/ 7 h 41"/>
                <a:gd name="T32" fmla="*/ 164 w 402"/>
                <a:gd name="T33" fmla="*/ 0 h 41"/>
                <a:gd name="T34" fmla="*/ 177 w 402"/>
                <a:gd name="T35" fmla="*/ 6 h 41"/>
                <a:gd name="T36" fmla="*/ 182 w 402"/>
                <a:gd name="T37" fmla="*/ 6 h 41"/>
                <a:gd name="T38" fmla="*/ 194 w 402"/>
                <a:gd name="T39" fmla="*/ 0 h 41"/>
                <a:gd name="T40" fmla="*/ 208 w 402"/>
                <a:gd name="T41" fmla="*/ 0 h 41"/>
                <a:gd name="T42" fmla="*/ 220 w 402"/>
                <a:gd name="T43" fmla="*/ 6 h 41"/>
                <a:gd name="T44" fmla="*/ 225 w 402"/>
                <a:gd name="T45" fmla="*/ 6 h 41"/>
                <a:gd name="T46" fmla="*/ 238 w 402"/>
                <a:gd name="T47" fmla="*/ 0 h 41"/>
                <a:gd name="T48" fmla="*/ 385 w 402"/>
                <a:gd name="T49" fmla="*/ 7 h 41"/>
                <a:gd name="T50" fmla="*/ 386 w 402"/>
                <a:gd name="T51" fmla="*/ 7 h 41"/>
                <a:gd name="T52" fmla="*/ 402 w 402"/>
                <a:gd name="T53" fmla="*/ 2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02" h="41">
                  <a:moveTo>
                    <a:pt x="402" y="24"/>
                  </a:moveTo>
                  <a:cubicBezTo>
                    <a:pt x="402" y="33"/>
                    <a:pt x="394" y="41"/>
                    <a:pt x="385" y="41"/>
                  </a:cubicBezTo>
                  <a:cubicBezTo>
                    <a:pt x="384" y="41"/>
                    <a:pt x="383" y="41"/>
                    <a:pt x="382" y="41"/>
                  </a:cubicBezTo>
                  <a:cubicBezTo>
                    <a:pt x="232" y="28"/>
                    <a:pt x="232" y="28"/>
                    <a:pt x="232" y="28"/>
                  </a:cubicBezTo>
                  <a:cubicBezTo>
                    <a:pt x="227" y="28"/>
                    <a:pt x="220" y="31"/>
                    <a:pt x="217" y="34"/>
                  </a:cubicBezTo>
                  <a:cubicBezTo>
                    <a:pt x="217" y="34"/>
                    <a:pt x="217" y="34"/>
                    <a:pt x="216" y="35"/>
                  </a:cubicBezTo>
                  <a:cubicBezTo>
                    <a:pt x="214" y="38"/>
                    <a:pt x="208" y="40"/>
                    <a:pt x="201" y="40"/>
                  </a:cubicBezTo>
                  <a:cubicBezTo>
                    <a:pt x="201" y="40"/>
                    <a:pt x="201" y="40"/>
                    <a:pt x="201" y="40"/>
                  </a:cubicBezTo>
                  <a:cubicBezTo>
                    <a:pt x="194" y="40"/>
                    <a:pt x="188" y="38"/>
                    <a:pt x="186" y="35"/>
                  </a:cubicBezTo>
                  <a:cubicBezTo>
                    <a:pt x="185" y="34"/>
                    <a:pt x="185" y="34"/>
                    <a:pt x="185" y="34"/>
                  </a:cubicBezTo>
                  <a:cubicBezTo>
                    <a:pt x="182" y="31"/>
                    <a:pt x="175" y="28"/>
                    <a:pt x="170" y="28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19" y="41"/>
                    <a:pt x="18" y="41"/>
                    <a:pt x="17" y="41"/>
                  </a:cubicBezTo>
                  <a:cubicBezTo>
                    <a:pt x="8" y="41"/>
                    <a:pt x="0" y="33"/>
                    <a:pt x="0" y="24"/>
                  </a:cubicBezTo>
                  <a:cubicBezTo>
                    <a:pt x="0" y="15"/>
                    <a:pt x="7" y="8"/>
                    <a:pt x="16" y="7"/>
                  </a:cubicBezTo>
                  <a:cubicBezTo>
                    <a:pt x="16" y="7"/>
                    <a:pt x="16" y="7"/>
                    <a:pt x="17" y="7"/>
                  </a:cubicBezTo>
                  <a:cubicBezTo>
                    <a:pt x="164" y="0"/>
                    <a:pt x="164" y="0"/>
                    <a:pt x="164" y="0"/>
                  </a:cubicBezTo>
                  <a:cubicBezTo>
                    <a:pt x="169" y="0"/>
                    <a:pt x="175" y="2"/>
                    <a:pt x="177" y="6"/>
                  </a:cubicBezTo>
                  <a:cubicBezTo>
                    <a:pt x="178" y="10"/>
                    <a:pt x="181" y="10"/>
                    <a:pt x="182" y="6"/>
                  </a:cubicBezTo>
                  <a:cubicBezTo>
                    <a:pt x="183" y="2"/>
                    <a:pt x="189" y="0"/>
                    <a:pt x="194" y="0"/>
                  </a:cubicBezTo>
                  <a:cubicBezTo>
                    <a:pt x="208" y="0"/>
                    <a:pt x="208" y="0"/>
                    <a:pt x="208" y="0"/>
                  </a:cubicBezTo>
                  <a:cubicBezTo>
                    <a:pt x="213" y="0"/>
                    <a:pt x="219" y="2"/>
                    <a:pt x="220" y="6"/>
                  </a:cubicBezTo>
                  <a:cubicBezTo>
                    <a:pt x="221" y="10"/>
                    <a:pt x="224" y="10"/>
                    <a:pt x="225" y="6"/>
                  </a:cubicBezTo>
                  <a:cubicBezTo>
                    <a:pt x="227" y="2"/>
                    <a:pt x="233" y="0"/>
                    <a:pt x="238" y="0"/>
                  </a:cubicBezTo>
                  <a:cubicBezTo>
                    <a:pt x="385" y="7"/>
                    <a:pt x="385" y="7"/>
                    <a:pt x="385" y="7"/>
                  </a:cubicBezTo>
                  <a:cubicBezTo>
                    <a:pt x="386" y="7"/>
                    <a:pt x="386" y="7"/>
                    <a:pt x="386" y="7"/>
                  </a:cubicBezTo>
                  <a:cubicBezTo>
                    <a:pt x="395" y="8"/>
                    <a:pt x="402" y="15"/>
                    <a:pt x="402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8" name="Freeform 88">
              <a:extLst>
                <a:ext uri="{FF2B5EF4-FFF2-40B4-BE49-F238E27FC236}">
                  <a16:creationId xmlns:a16="http://schemas.microsoft.com/office/drawing/2014/main" id="{4B3D1034-A172-47FD-BB41-0875EF5575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02250" y="3733801"/>
              <a:ext cx="1587500" cy="227013"/>
            </a:xfrm>
            <a:custGeom>
              <a:avLst/>
              <a:gdLst>
                <a:gd name="T0" fmla="*/ 394 w 420"/>
                <a:gd name="T1" fmla="*/ 60 h 60"/>
                <a:gd name="T2" fmla="*/ 394 w 420"/>
                <a:gd name="T3" fmla="*/ 60 h 60"/>
                <a:gd name="T4" fmla="*/ 391 w 420"/>
                <a:gd name="T5" fmla="*/ 60 h 60"/>
                <a:gd name="T6" fmla="*/ 390 w 420"/>
                <a:gd name="T7" fmla="*/ 60 h 60"/>
                <a:gd name="T8" fmla="*/ 240 w 420"/>
                <a:gd name="T9" fmla="*/ 47 h 60"/>
                <a:gd name="T10" fmla="*/ 240 w 420"/>
                <a:gd name="T11" fmla="*/ 47 h 60"/>
                <a:gd name="T12" fmla="*/ 235 w 420"/>
                <a:gd name="T13" fmla="*/ 49 h 60"/>
                <a:gd name="T14" fmla="*/ 235 w 420"/>
                <a:gd name="T15" fmla="*/ 52 h 60"/>
                <a:gd name="T16" fmla="*/ 230 w 420"/>
                <a:gd name="T17" fmla="*/ 53 h 60"/>
                <a:gd name="T18" fmla="*/ 210 w 420"/>
                <a:gd name="T19" fmla="*/ 59 h 60"/>
                <a:gd name="T20" fmla="*/ 210 w 420"/>
                <a:gd name="T21" fmla="*/ 59 h 60"/>
                <a:gd name="T22" fmla="*/ 190 w 420"/>
                <a:gd name="T23" fmla="*/ 53 h 60"/>
                <a:gd name="T24" fmla="*/ 186 w 420"/>
                <a:gd name="T25" fmla="*/ 52 h 60"/>
                <a:gd name="T26" fmla="*/ 185 w 420"/>
                <a:gd name="T27" fmla="*/ 49 h 60"/>
                <a:gd name="T28" fmla="*/ 180 w 420"/>
                <a:gd name="T29" fmla="*/ 47 h 60"/>
                <a:gd name="T30" fmla="*/ 29 w 420"/>
                <a:gd name="T31" fmla="*/ 60 h 60"/>
                <a:gd name="T32" fmla="*/ 26 w 420"/>
                <a:gd name="T33" fmla="*/ 60 h 60"/>
                <a:gd name="T34" fmla="*/ 0 w 420"/>
                <a:gd name="T35" fmla="*/ 34 h 60"/>
                <a:gd name="T36" fmla="*/ 25 w 420"/>
                <a:gd name="T37" fmla="*/ 8 h 60"/>
                <a:gd name="T38" fmla="*/ 25 w 420"/>
                <a:gd name="T39" fmla="*/ 8 h 60"/>
                <a:gd name="T40" fmla="*/ 173 w 420"/>
                <a:gd name="T41" fmla="*/ 1 h 60"/>
                <a:gd name="T42" fmla="*/ 188 w 420"/>
                <a:gd name="T43" fmla="*/ 5 h 60"/>
                <a:gd name="T44" fmla="*/ 203 w 420"/>
                <a:gd name="T45" fmla="*/ 0 h 60"/>
                <a:gd name="T46" fmla="*/ 217 w 420"/>
                <a:gd name="T47" fmla="*/ 0 h 60"/>
                <a:gd name="T48" fmla="*/ 232 w 420"/>
                <a:gd name="T49" fmla="*/ 5 h 60"/>
                <a:gd name="T50" fmla="*/ 247 w 420"/>
                <a:gd name="T51" fmla="*/ 1 h 60"/>
                <a:gd name="T52" fmla="*/ 395 w 420"/>
                <a:gd name="T53" fmla="*/ 8 h 60"/>
                <a:gd name="T54" fmla="*/ 420 w 420"/>
                <a:gd name="T55" fmla="*/ 34 h 60"/>
                <a:gd name="T56" fmla="*/ 394 w 420"/>
                <a:gd name="T57" fmla="*/ 60 h 60"/>
                <a:gd name="T58" fmla="*/ 26 w 420"/>
                <a:gd name="T59" fmla="*/ 26 h 60"/>
                <a:gd name="T60" fmla="*/ 18 w 420"/>
                <a:gd name="T61" fmla="*/ 34 h 60"/>
                <a:gd name="T62" fmla="*/ 26 w 420"/>
                <a:gd name="T63" fmla="*/ 42 h 60"/>
                <a:gd name="T64" fmla="*/ 26 w 420"/>
                <a:gd name="T65" fmla="*/ 42 h 60"/>
                <a:gd name="T66" fmla="*/ 28 w 420"/>
                <a:gd name="T67" fmla="*/ 42 h 60"/>
                <a:gd name="T68" fmla="*/ 178 w 420"/>
                <a:gd name="T69" fmla="*/ 29 h 60"/>
                <a:gd name="T70" fmla="*/ 180 w 420"/>
                <a:gd name="T71" fmla="*/ 29 h 60"/>
                <a:gd name="T72" fmla="*/ 199 w 420"/>
                <a:gd name="T73" fmla="*/ 36 h 60"/>
                <a:gd name="T74" fmla="*/ 200 w 420"/>
                <a:gd name="T75" fmla="*/ 36 h 60"/>
                <a:gd name="T76" fmla="*/ 202 w 420"/>
                <a:gd name="T77" fmla="*/ 39 h 60"/>
                <a:gd name="T78" fmla="*/ 210 w 420"/>
                <a:gd name="T79" fmla="*/ 41 h 60"/>
                <a:gd name="T80" fmla="*/ 210 w 420"/>
                <a:gd name="T81" fmla="*/ 41 h 60"/>
                <a:gd name="T82" fmla="*/ 218 w 420"/>
                <a:gd name="T83" fmla="*/ 39 h 60"/>
                <a:gd name="T84" fmla="*/ 220 w 420"/>
                <a:gd name="T85" fmla="*/ 36 h 60"/>
                <a:gd name="T86" fmla="*/ 221 w 420"/>
                <a:gd name="T87" fmla="*/ 36 h 60"/>
                <a:gd name="T88" fmla="*/ 242 w 420"/>
                <a:gd name="T89" fmla="*/ 29 h 60"/>
                <a:gd name="T90" fmla="*/ 392 w 420"/>
                <a:gd name="T91" fmla="*/ 42 h 60"/>
                <a:gd name="T92" fmla="*/ 394 w 420"/>
                <a:gd name="T93" fmla="*/ 42 h 60"/>
                <a:gd name="T94" fmla="*/ 402 w 420"/>
                <a:gd name="T95" fmla="*/ 34 h 60"/>
                <a:gd name="T96" fmla="*/ 395 w 420"/>
                <a:gd name="T97" fmla="*/ 26 h 60"/>
                <a:gd name="T98" fmla="*/ 394 w 420"/>
                <a:gd name="T99" fmla="*/ 26 h 60"/>
                <a:gd name="T100" fmla="*/ 246 w 420"/>
                <a:gd name="T101" fmla="*/ 19 h 60"/>
                <a:gd name="T102" fmla="*/ 246 w 420"/>
                <a:gd name="T103" fmla="*/ 19 h 60"/>
                <a:gd name="T104" fmla="*/ 242 w 420"/>
                <a:gd name="T105" fmla="*/ 20 h 60"/>
                <a:gd name="T106" fmla="*/ 231 w 420"/>
                <a:gd name="T107" fmla="*/ 28 h 60"/>
                <a:gd name="T108" fmla="*/ 221 w 420"/>
                <a:gd name="T109" fmla="*/ 20 h 60"/>
                <a:gd name="T110" fmla="*/ 217 w 420"/>
                <a:gd name="T111" fmla="*/ 19 h 60"/>
                <a:gd name="T112" fmla="*/ 203 w 420"/>
                <a:gd name="T113" fmla="*/ 19 h 60"/>
                <a:gd name="T114" fmla="*/ 199 w 420"/>
                <a:gd name="T115" fmla="*/ 20 h 60"/>
                <a:gd name="T116" fmla="*/ 189 w 420"/>
                <a:gd name="T117" fmla="*/ 28 h 60"/>
                <a:gd name="T118" fmla="*/ 178 w 420"/>
                <a:gd name="T119" fmla="*/ 20 h 60"/>
                <a:gd name="T120" fmla="*/ 174 w 420"/>
                <a:gd name="T121" fmla="*/ 19 h 60"/>
                <a:gd name="T122" fmla="*/ 26 w 420"/>
                <a:gd name="T123" fmla="*/ 26 h 60"/>
                <a:gd name="T124" fmla="*/ 26 w 420"/>
                <a:gd name="T125" fmla="*/ 26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20" h="60">
                  <a:moveTo>
                    <a:pt x="394" y="60"/>
                  </a:moveTo>
                  <a:cubicBezTo>
                    <a:pt x="394" y="60"/>
                    <a:pt x="394" y="60"/>
                    <a:pt x="394" y="60"/>
                  </a:cubicBezTo>
                  <a:cubicBezTo>
                    <a:pt x="393" y="60"/>
                    <a:pt x="392" y="60"/>
                    <a:pt x="391" y="60"/>
                  </a:cubicBezTo>
                  <a:cubicBezTo>
                    <a:pt x="390" y="60"/>
                    <a:pt x="390" y="60"/>
                    <a:pt x="390" y="60"/>
                  </a:cubicBezTo>
                  <a:cubicBezTo>
                    <a:pt x="240" y="47"/>
                    <a:pt x="240" y="47"/>
                    <a:pt x="240" y="47"/>
                  </a:cubicBezTo>
                  <a:cubicBezTo>
                    <a:pt x="240" y="47"/>
                    <a:pt x="240" y="47"/>
                    <a:pt x="240" y="47"/>
                  </a:cubicBezTo>
                  <a:cubicBezTo>
                    <a:pt x="238" y="47"/>
                    <a:pt x="236" y="48"/>
                    <a:pt x="235" y="49"/>
                  </a:cubicBezTo>
                  <a:cubicBezTo>
                    <a:pt x="235" y="52"/>
                    <a:pt x="235" y="52"/>
                    <a:pt x="235" y="52"/>
                  </a:cubicBezTo>
                  <a:cubicBezTo>
                    <a:pt x="230" y="53"/>
                    <a:pt x="230" y="53"/>
                    <a:pt x="230" y="53"/>
                  </a:cubicBezTo>
                  <a:cubicBezTo>
                    <a:pt x="225" y="57"/>
                    <a:pt x="218" y="59"/>
                    <a:pt x="210" y="59"/>
                  </a:cubicBezTo>
                  <a:cubicBezTo>
                    <a:pt x="210" y="59"/>
                    <a:pt x="210" y="59"/>
                    <a:pt x="210" y="59"/>
                  </a:cubicBezTo>
                  <a:cubicBezTo>
                    <a:pt x="202" y="59"/>
                    <a:pt x="195" y="57"/>
                    <a:pt x="190" y="53"/>
                  </a:cubicBezTo>
                  <a:cubicBezTo>
                    <a:pt x="186" y="52"/>
                    <a:pt x="186" y="52"/>
                    <a:pt x="186" y="52"/>
                  </a:cubicBezTo>
                  <a:cubicBezTo>
                    <a:pt x="185" y="49"/>
                    <a:pt x="185" y="49"/>
                    <a:pt x="185" y="49"/>
                  </a:cubicBezTo>
                  <a:cubicBezTo>
                    <a:pt x="184" y="48"/>
                    <a:pt x="182" y="47"/>
                    <a:pt x="180" y="47"/>
                  </a:cubicBezTo>
                  <a:cubicBezTo>
                    <a:pt x="29" y="60"/>
                    <a:pt x="29" y="60"/>
                    <a:pt x="29" y="60"/>
                  </a:cubicBezTo>
                  <a:cubicBezTo>
                    <a:pt x="28" y="60"/>
                    <a:pt x="27" y="60"/>
                    <a:pt x="26" y="60"/>
                  </a:cubicBezTo>
                  <a:cubicBezTo>
                    <a:pt x="12" y="60"/>
                    <a:pt x="0" y="48"/>
                    <a:pt x="0" y="34"/>
                  </a:cubicBezTo>
                  <a:cubicBezTo>
                    <a:pt x="0" y="20"/>
                    <a:pt x="11" y="9"/>
                    <a:pt x="25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173" y="1"/>
                    <a:pt x="173" y="1"/>
                    <a:pt x="173" y="1"/>
                  </a:cubicBezTo>
                  <a:cubicBezTo>
                    <a:pt x="178" y="1"/>
                    <a:pt x="184" y="2"/>
                    <a:pt x="188" y="5"/>
                  </a:cubicBezTo>
                  <a:cubicBezTo>
                    <a:pt x="192" y="2"/>
                    <a:pt x="197" y="0"/>
                    <a:pt x="203" y="0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23" y="0"/>
                    <a:pt x="228" y="2"/>
                    <a:pt x="232" y="5"/>
                  </a:cubicBezTo>
                  <a:cubicBezTo>
                    <a:pt x="236" y="2"/>
                    <a:pt x="242" y="1"/>
                    <a:pt x="247" y="1"/>
                  </a:cubicBezTo>
                  <a:cubicBezTo>
                    <a:pt x="395" y="8"/>
                    <a:pt x="395" y="8"/>
                    <a:pt x="395" y="8"/>
                  </a:cubicBezTo>
                  <a:cubicBezTo>
                    <a:pt x="409" y="9"/>
                    <a:pt x="420" y="20"/>
                    <a:pt x="420" y="34"/>
                  </a:cubicBezTo>
                  <a:cubicBezTo>
                    <a:pt x="420" y="48"/>
                    <a:pt x="408" y="60"/>
                    <a:pt x="394" y="60"/>
                  </a:cubicBezTo>
                  <a:close/>
                  <a:moveTo>
                    <a:pt x="26" y="26"/>
                  </a:moveTo>
                  <a:cubicBezTo>
                    <a:pt x="21" y="26"/>
                    <a:pt x="18" y="30"/>
                    <a:pt x="18" y="34"/>
                  </a:cubicBezTo>
                  <a:cubicBezTo>
                    <a:pt x="18" y="38"/>
                    <a:pt x="22" y="42"/>
                    <a:pt x="26" y="42"/>
                  </a:cubicBezTo>
                  <a:cubicBezTo>
                    <a:pt x="26" y="42"/>
                    <a:pt x="26" y="42"/>
                    <a:pt x="26" y="42"/>
                  </a:cubicBezTo>
                  <a:cubicBezTo>
                    <a:pt x="27" y="42"/>
                    <a:pt x="28" y="42"/>
                    <a:pt x="28" y="42"/>
                  </a:cubicBezTo>
                  <a:cubicBezTo>
                    <a:pt x="178" y="29"/>
                    <a:pt x="178" y="29"/>
                    <a:pt x="178" y="29"/>
                  </a:cubicBezTo>
                  <a:cubicBezTo>
                    <a:pt x="179" y="29"/>
                    <a:pt x="179" y="29"/>
                    <a:pt x="180" y="29"/>
                  </a:cubicBezTo>
                  <a:cubicBezTo>
                    <a:pt x="187" y="29"/>
                    <a:pt x="194" y="32"/>
                    <a:pt x="199" y="36"/>
                  </a:cubicBezTo>
                  <a:cubicBezTo>
                    <a:pt x="200" y="36"/>
                    <a:pt x="200" y="36"/>
                    <a:pt x="200" y="36"/>
                  </a:cubicBezTo>
                  <a:cubicBezTo>
                    <a:pt x="202" y="39"/>
                    <a:pt x="202" y="39"/>
                    <a:pt x="202" y="39"/>
                  </a:cubicBezTo>
                  <a:cubicBezTo>
                    <a:pt x="202" y="40"/>
                    <a:pt x="205" y="41"/>
                    <a:pt x="210" y="41"/>
                  </a:cubicBezTo>
                  <a:cubicBezTo>
                    <a:pt x="210" y="41"/>
                    <a:pt x="210" y="41"/>
                    <a:pt x="210" y="41"/>
                  </a:cubicBezTo>
                  <a:cubicBezTo>
                    <a:pt x="215" y="41"/>
                    <a:pt x="218" y="40"/>
                    <a:pt x="218" y="39"/>
                  </a:cubicBezTo>
                  <a:cubicBezTo>
                    <a:pt x="220" y="36"/>
                    <a:pt x="220" y="36"/>
                    <a:pt x="220" y="36"/>
                  </a:cubicBezTo>
                  <a:cubicBezTo>
                    <a:pt x="221" y="36"/>
                    <a:pt x="221" y="36"/>
                    <a:pt x="221" y="36"/>
                  </a:cubicBezTo>
                  <a:cubicBezTo>
                    <a:pt x="227" y="32"/>
                    <a:pt x="235" y="29"/>
                    <a:pt x="242" y="29"/>
                  </a:cubicBezTo>
                  <a:cubicBezTo>
                    <a:pt x="392" y="42"/>
                    <a:pt x="392" y="42"/>
                    <a:pt x="392" y="42"/>
                  </a:cubicBezTo>
                  <a:cubicBezTo>
                    <a:pt x="392" y="42"/>
                    <a:pt x="393" y="42"/>
                    <a:pt x="394" y="42"/>
                  </a:cubicBezTo>
                  <a:cubicBezTo>
                    <a:pt x="398" y="42"/>
                    <a:pt x="402" y="38"/>
                    <a:pt x="402" y="34"/>
                  </a:cubicBezTo>
                  <a:cubicBezTo>
                    <a:pt x="402" y="30"/>
                    <a:pt x="399" y="26"/>
                    <a:pt x="395" y="26"/>
                  </a:cubicBezTo>
                  <a:cubicBezTo>
                    <a:pt x="394" y="26"/>
                    <a:pt x="394" y="26"/>
                    <a:pt x="394" y="26"/>
                  </a:cubicBezTo>
                  <a:cubicBezTo>
                    <a:pt x="246" y="19"/>
                    <a:pt x="246" y="19"/>
                    <a:pt x="246" y="19"/>
                  </a:cubicBezTo>
                  <a:cubicBezTo>
                    <a:pt x="246" y="19"/>
                    <a:pt x="246" y="19"/>
                    <a:pt x="246" y="19"/>
                  </a:cubicBezTo>
                  <a:cubicBezTo>
                    <a:pt x="244" y="19"/>
                    <a:pt x="243" y="20"/>
                    <a:pt x="242" y="20"/>
                  </a:cubicBezTo>
                  <a:cubicBezTo>
                    <a:pt x="239" y="27"/>
                    <a:pt x="234" y="28"/>
                    <a:pt x="231" y="28"/>
                  </a:cubicBezTo>
                  <a:cubicBezTo>
                    <a:pt x="227" y="28"/>
                    <a:pt x="223" y="25"/>
                    <a:pt x="221" y="20"/>
                  </a:cubicBezTo>
                  <a:cubicBezTo>
                    <a:pt x="220" y="19"/>
                    <a:pt x="219" y="19"/>
                    <a:pt x="217" y="19"/>
                  </a:cubicBezTo>
                  <a:cubicBezTo>
                    <a:pt x="203" y="19"/>
                    <a:pt x="203" y="19"/>
                    <a:pt x="203" y="19"/>
                  </a:cubicBezTo>
                  <a:cubicBezTo>
                    <a:pt x="201" y="19"/>
                    <a:pt x="200" y="19"/>
                    <a:pt x="199" y="20"/>
                  </a:cubicBezTo>
                  <a:cubicBezTo>
                    <a:pt x="197" y="25"/>
                    <a:pt x="193" y="28"/>
                    <a:pt x="189" y="28"/>
                  </a:cubicBezTo>
                  <a:cubicBezTo>
                    <a:pt x="186" y="28"/>
                    <a:pt x="181" y="27"/>
                    <a:pt x="178" y="20"/>
                  </a:cubicBezTo>
                  <a:cubicBezTo>
                    <a:pt x="177" y="20"/>
                    <a:pt x="176" y="19"/>
                    <a:pt x="174" y="19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6" y="26"/>
                    <a:pt x="26" y="26"/>
                    <a:pt x="26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9" name="Freeform 89">
              <a:extLst>
                <a:ext uri="{FF2B5EF4-FFF2-40B4-BE49-F238E27FC236}">
                  <a16:creationId xmlns:a16="http://schemas.microsoft.com/office/drawing/2014/main" id="{B158FFF0-B7BE-4A61-BED7-743AF0F41E76}"/>
                </a:ext>
              </a:extLst>
            </p:cNvPr>
            <p:cNvSpPr/>
            <p:nvPr/>
          </p:nvSpPr>
          <p:spPr bwMode="auto">
            <a:xfrm>
              <a:off x="5354638" y="3525838"/>
              <a:ext cx="669925" cy="163513"/>
            </a:xfrm>
            <a:custGeom>
              <a:avLst/>
              <a:gdLst>
                <a:gd name="T0" fmla="*/ 169 w 177"/>
                <a:gd name="T1" fmla="*/ 37 h 43"/>
                <a:gd name="T2" fmla="*/ 168 w 177"/>
                <a:gd name="T3" fmla="*/ 36 h 43"/>
                <a:gd name="T4" fmla="*/ 92 w 177"/>
                <a:gd name="T5" fmla="*/ 1 h 43"/>
                <a:gd name="T6" fmla="*/ 75 w 177"/>
                <a:gd name="T7" fmla="*/ 0 h 43"/>
                <a:gd name="T8" fmla="*/ 18 w 177"/>
                <a:gd name="T9" fmla="*/ 15 h 43"/>
                <a:gd name="T10" fmla="*/ 3 w 177"/>
                <a:gd name="T11" fmla="*/ 29 h 43"/>
                <a:gd name="T12" fmla="*/ 1 w 177"/>
                <a:gd name="T13" fmla="*/ 39 h 43"/>
                <a:gd name="T14" fmla="*/ 9 w 177"/>
                <a:gd name="T15" fmla="*/ 43 h 43"/>
                <a:gd name="T16" fmla="*/ 177 w 177"/>
                <a:gd name="T17" fmla="*/ 43 h 43"/>
                <a:gd name="T18" fmla="*/ 169 w 177"/>
                <a:gd name="T19" fmla="*/ 37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7" h="43">
                  <a:moveTo>
                    <a:pt x="169" y="37"/>
                  </a:moveTo>
                  <a:cubicBezTo>
                    <a:pt x="168" y="36"/>
                    <a:pt x="168" y="36"/>
                    <a:pt x="168" y="36"/>
                  </a:cubicBezTo>
                  <a:cubicBezTo>
                    <a:pt x="141" y="16"/>
                    <a:pt x="115" y="5"/>
                    <a:pt x="92" y="1"/>
                  </a:cubicBezTo>
                  <a:cubicBezTo>
                    <a:pt x="87" y="1"/>
                    <a:pt x="81" y="0"/>
                    <a:pt x="75" y="0"/>
                  </a:cubicBezTo>
                  <a:cubicBezTo>
                    <a:pt x="40" y="0"/>
                    <a:pt x="18" y="15"/>
                    <a:pt x="18" y="15"/>
                  </a:cubicBezTo>
                  <a:cubicBezTo>
                    <a:pt x="16" y="16"/>
                    <a:pt x="6" y="23"/>
                    <a:pt x="3" y="29"/>
                  </a:cubicBezTo>
                  <a:cubicBezTo>
                    <a:pt x="1" y="33"/>
                    <a:pt x="0" y="36"/>
                    <a:pt x="1" y="39"/>
                  </a:cubicBezTo>
                  <a:cubicBezTo>
                    <a:pt x="3" y="42"/>
                    <a:pt x="5" y="43"/>
                    <a:pt x="9" y="43"/>
                  </a:cubicBezTo>
                  <a:cubicBezTo>
                    <a:pt x="177" y="43"/>
                    <a:pt x="177" y="43"/>
                    <a:pt x="177" y="43"/>
                  </a:cubicBezTo>
                  <a:cubicBezTo>
                    <a:pt x="174" y="40"/>
                    <a:pt x="170" y="37"/>
                    <a:pt x="169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10" name="Freeform 90">
              <a:extLst>
                <a:ext uri="{FF2B5EF4-FFF2-40B4-BE49-F238E27FC236}">
                  <a16:creationId xmlns:a16="http://schemas.microsoft.com/office/drawing/2014/main" id="{03AE4986-48C0-402A-9374-5000E238EE61}"/>
                </a:ext>
              </a:extLst>
            </p:cNvPr>
            <p:cNvSpPr/>
            <p:nvPr/>
          </p:nvSpPr>
          <p:spPr bwMode="auto">
            <a:xfrm>
              <a:off x="6175375" y="3063876"/>
              <a:ext cx="654050" cy="571500"/>
            </a:xfrm>
            <a:custGeom>
              <a:avLst/>
              <a:gdLst>
                <a:gd name="T0" fmla="*/ 171 w 173"/>
                <a:gd name="T1" fmla="*/ 114 h 151"/>
                <a:gd name="T2" fmla="*/ 157 w 173"/>
                <a:gd name="T3" fmla="*/ 87 h 151"/>
                <a:gd name="T4" fmla="*/ 157 w 173"/>
                <a:gd name="T5" fmla="*/ 86 h 151"/>
                <a:gd name="T6" fmla="*/ 123 w 173"/>
                <a:gd name="T7" fmla="*/ 21 h 151"/>
                <a:gd name="T8" fmla="*/ 116 w 173"/>
                <a:gd name="T9" fmla="*/ 8 h 151"/>
                <a:gd name="T10" fmla="*/ 115 w 173"/>
                <a:gd name="T11" fmla="*/ 7 h 151"/>
                <a:gd name="T12" fmla="*/ 87 w 173"/>
                <a:gd name="T13" fmla="*/ 0 h 151"/>
                <a:gd name="T14" fmla="*/ 101 w 173"/>
                <a:gd name="T15" fmla="*/ 24 h 151"/>
                <a:gd name="T16" fmla="*/ 103 w 173"/>
                <a:gd name="T17" fmla="*/ 45 h 151"/>
                <a:gd name="T18" fmla="*/ 88 w 173"/>
                <a:gd name="T19" fmla="*/ 59 h 151"/>
                <a:gd name="T20" fmla="*/ 38 w 173"/>
                <a:gd name="T21" fmla="*/ 87 h 151"/>
                <a:gd name="T22" fmla="*/ 1 w 173"/>
                <a:gd name="T23" fmla="*/ 149 h 151"/>
                <a:gd name="T24" fmla="*/ 0 w 173"/>
                <a:gd name="T25" fmla="*/ 151 h 151"/>
                <a:gd name="T26" fmla="*/ 1 w 173"/>
                <a:gd name="T27" fmla="*/ 151 h 151"/>
                <a:gd name="T28" fmla="*/ 9 w 173"/>
                <a:gd name="T29" fmla="*/ 146 h 151"/>
                <a:gd name="T30" fmla="*/ 86 w 173"/>
                <a:gd name="T31" fmla="*/ 112 h 151"/>
                <a:gd name="T32" fmla="*/ 113 w 173"/>
                <a:gd name="T33" fmla="*/ 109 h 151"/>
                <a:gd name="T34" fmla="*/ 165 w 173"/>
                <a:gd name="T35" fmla="*/ 120 h 151"/>
                <a:gd name="T36" fmla="*/ 169 w 173"/>
                <a:gd name="T37" fmla="*/ 121 h 151"/>
                <a:gd name="T38" fmla="*/ 172 w 173"/>
                <a:gd name="T39" fmla="*/ 120 h 151"/>
                <a:gd name="T40" fmla="*/ 171 w 173"/>
                <a:gd name="T41" fmla="*/ 114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73" h="151">
                  <a:moveTo>
                    <a:pt x="171" y="114"/>
                  </a:moveTo>
                  <a:cubicBezTo>
                    <a:pt x="157" y="87"/>
                    <a:pt x="157" y="87"/>
                    <a:pt x="157" y="87"/>
                  </a:cubicBezTo>
                  <a:cubicBezTo>
                    <a:pt x="157" y="86"/>
                    <a:pt x="157" y="86"/>
                    <a:pt x="157" y="86"/>
                  </a:cubicBezTo>
                  <a:cubicBezTo>
                    <a:pt x="123" y="21"/>
                    <a:pt x="123" y="21"/>
                    <a:pt x="123" y="21"/>
                  </a:cubicBezTo>
                  <a:cubicBezTo>
                    <a:pt x="120" y="17"/>
                    <a:pt x="117" y="11"/>
                    <a:pt x="116" y="8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5" y="7"/>
                    <a:pt x="101" y="0"/>
                    <a:pt x="87" y="0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5" y="31"/>
                    <a:pt x="105" y="38"/>
                    <a:pt x="103" y="45"/>
                  </a:cubicBezTo>
                  <a:cubicBezTo>
                    <a:pt x="100" y="51"/>
                    <a:pt x="95" y="56"/>
                    <a:pt x="88" y="59"/>
                  </a:cubicBezTo>
                  <a:cubicBezTo>
                    <a:pt x="85" y="60"/>
                    <a:pt x="56" y="71"/>
                    <a:pt x="38" y="87"/>
                  </a:cubicBezTo>
                  <a:cubicBezTo>
                    <a:pt x="19" y="105"/>
                    <a:pt x="8" y="123"/>
                    <a:pt x="1" y="149"/>
                  </a:cubicBezTo>
                  <a:cubicBezTo>
                    <a:pt x="0" y="151"/>
                    <a:pt x="0" y="151"/>
                    <a:pt x="0" y="151"/>
                  </a:cubicBezTo>
                  <a:cubicBezTo>
                    <a:pt x="0" y="151"/>
                    <a:pt x="1" y="151"/>
                    <a:pt x="1" y="151"/>
                  </a:cubicBezTo>
                  <a:cubicBezTo>
                    <a:pt x="3" y="149"/>
                    <a:pt x="6" y="147"/>
                    <a:pt x="9" y="146"/>
                  </a:cubicBezTo>
                  <a:cubicBezTo>
                    <a:pt x="9" y="146"/>
                    <a:pt x="42" y="125"/>
                    <a:pt x="86" y="112"/>
                  </a:cubicBezTo>
                  <a:cubicBezTo>
                    <a:pt x="95" y="110"/>
                    <a:pt x="104" y="109"/>
                    <a:pt x="113" y="109"/>
                  </a:cubicBezTo>
                  <a:cubicBezTo>
                    <a:pt x="141" y="109"/>
                    <a:pt x="165" y="120"/>
                    <a:pt x="165" y="120"/>
                  </a:cubicBezTo>
                  <a:cubicBezTo>
                    <a:pt x="167" y="121"/>
                    <a:pt x="168" y="121"/>
                    <a:pt x="169" y="121"/>
                  </a:cubicBezTo>
                  <a:cubicBezTo>
                    <a:pt x="171" y="121"/>
                    <a:pt x="172" y="120"/>
                    <a:pt x="172" y="120"/>
                  </a:cubicBezTo>
                  <a:cubicBezTo>
                    <a:pt x="173" y="118"/>
                    <a:pt x="172" y="116"/>
                    <a:pt x="171" y="1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/>
            </a:p>
          </p:txBody>
        </p:sp>
      </p:grpSp>
      <p:sp>
        <p:nvSpPr>
          <p:cNvPr id="28678" name="文本框 11">
            <a:extLst>
              <a:ext uri="{FF2B5EF4-FFF2-40B4-BE49-F238E27FC236}">
                <a16:creationId xmlns:a16="http://schemas.microsoft.com/office/drawing/2014/main" id="{2D74EA7C-AE82-4A7C-BE5B-6A6D0FDA28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38313" y="552450"/>
            <a:ext cx="4442242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ja-JP" sz="3600" dirty="0">
                <a:solidFill>
                  <a:schemeClr val="bg1"/>
                </a:solidFill>
              </a:rPr>
              <a:t>Benchmarking Suite </a:t>
            </a:r>
          </a:p>
        </p:txBody>
      </p:sp>
      <p:pic>
        <p:nvPicPr>
          <p:cNvPr id="28679" name="图片 12">
            <a:extLst>
              <a:ext uri="{FF2B5EF4-FFF2-40B4-BE49-F238E27FC236}">
                <a16:creationId xmlns:a16="http://schemas.microsoft.com/office/drawing/2014/main" id="{EA21A789-CAFE-4DCE-9356-4BD8695A86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6188" y="5200650"/>
            <a:ext cx="5865812" cy="165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83F4454-AD74-814F-81CD-805F818B02C3}"/>
              </a:ext>
            </a:extLst>
          </p:cNvPr>
          <p:cNvSpPr/>
          <p:nvPr/>
        </p:nvSpPr>
        <p:spPr>
          <a:xfrm>
            <a:off x="1349636" y="2304275"/>
            <a:ext cx="2018501" cy="3961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algn="just" eaLnBrk="1" hangingPunct="1">
              <a:lnSpc>
                <a:spcPct val="120000"/>
              </a:lnSpc>
            </a:pPr>
            <a:r>
              <a:rPr lang="ja-JP" altLang="en-US">
                <a:solidFill>
                  <a:srgbClr val="595959"/>
                </a:solidFill>
              </a:rPr>
              <a:t>什么是</a:t>
            </a:r>
            <a:r>
              <a:rPr lang="en-US" altLang="zh-CN" dirty="0">
                <a:solidFill>
                  <a:srgbClr val="595959"/>
                </a:solidFill>
              </a:rPr>
              <a:t>benchmark</a:t>
            </a:r>
            <a:endParaRPr lang="en-US" dirty="0">
              <a:solidFill>
                <a:srgbClr val="595959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61BF422-1FE3-2847-A5A5-FA000A4357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244335"/>
            <a:ext cx="12192000" cy="3613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5386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任意多边形 10">
            <a:extLst>
              <a:ext uri="{FF2B5EF4-FFF2-40B4-BE49-F238E27FC236}">
                <a16:creationId xmlns:a16="http://schemas.microsoft.com/office/drawing/2014/main" id="{F78217A7-87B9-42C8-9AA2-56639B95E51F}"/>
              </a:ext>
            </a:extLst>
          </p:cNvPr>
          <p:cNvSpPr/>
          <p:nvPr/>
        </p:nvSpPr>
        <p:spPr>
          <a:xfrm rot="5400000">
            <a:off x="4263571" y="-3806372"/>
            <a:ext cx="914400" cy="9441543"/>
          </a:xfrm>
          <a:custGeom>
            <a:avLst/>
            <a:gdLst>
              <a:gd name="connsiteX0" fmla="*/ 0 w 990604"/>
              <a:gd name="connsiteY0" fmla="*/ 5956738 h 5956738"/>
              <a:gd name="connsiteX1" fmla="*/ 0 w 990604"/>
              <a:gd name="connsiteY1" fmla="*/ 317938 h 5956738"/>
              <a:gd name="connsiteX2" fmla="*/ 6 w 990604"/>
              <a:gd name="connsiteY2" fmla="*/ 317938 h 5956738"/>
              <a:gd name="connsiteX3" fmla="*/ 495305 w 990604"/>
              <a:gd name="connsiteY3" fmla="*/ 0 h 5956738"/>
              <a:gd name="connsiteX4" fmla="*/ 990604 w 990604"/>
              <a:gd name="connsiteY4" fmla="*/ 317938 h 5956738"/>
              <a:gd name="connsiteX5" fmla="*/ 990601 w 990604"/>
              <a:gd name="connsiteY5" fmla="*/ 317938 h 5956738"/>
              <a:gd name="connsiteX6" fmla="*/ 990601 w 990604"/>
              <a:gd name="connsiteY6" fmla="*/ 5956738 h 5956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0604" h="5956738">
                <a:moveTo>
                  <a:pt x="0" y="5956738"/>
                </a:moveTo>
                <a:lnTo>
                  <a:pt x="0" y="317938"/>
                </a:lnTo>
                <a:lnTo>
                  <a:pt x="6" y="317938"/>
                </a:lnTo>
                <a:lnTo>
                  <a:pt x="495305" y="0"/>
                </a:lnTo>
                <a:lnTo>
                  <a:pt x="990604" y="317938"/>
                </a:lnTo>
                <a:lnTo>
                  <a:pt x="990601" y="317938"/>
                </a:lnTo>
                <a:lnTo>
                  <a:pt x="990601" y="5956738"/>
                </a:lnTo>
                <a:close/>
              </a:path>
            </a:pathLst>
          </a:custGeom>
          <a:solidFill>
            <a:srgbClr val="4B64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zh-CN" altLang="en-US" noProof="1"/>
          </a:p>
        </p:txBody>
      </p:sp>
      <p:sp>
        <p:nvSpPr>
          <p:cNvPr id="2" name="椭圆 1">
            <a:extLst>
              <a:ext uri="{FF2B5EF4-FFF2-40B4-BE49-F238E27FC236}">
                <a16:creationId xmlns:a16="http://schemas.microsoft.com/office/drawing/2014/main" id="{989F1B2B-D069-4E1D-ABB9-F2C6C8EF9ED8}"/>
              </a:ext>
            </a:extLst>
          </p:cNvPr>
          <p:cNvSpPr/>
          <p:nvPr/>
        </p:nvSpPr>
        <p:spPr>
          <a:xfrm>
            <a:off x="323850" y="247650"/>
            <a:ext cx="1333500" cy="1333500"/>
          </a:xfrm>
          <a:prstGeom prst="ellipse">
            <a:avLst/>
          </a:prstGeom>
          <a:solidFill>
            <a:schemeClr val="bg1"/>
          </a:solidFill>
          <a:ln w="38100">
            <a:solidFill>
              <a:srgbClr val="4B64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zh-CN" altLang="en-US" noProof="1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EB01D4AC-4383-4216-A68F-045301757739}"/>
              </a:ext>
            </a:extLst>
          </p:cNvPr>
          <p:cNvGrpSpPr/>
          <p:nvPr/>
        </p:nvGrpSpPr>
        <p:grpSpPr>
          <a:xfrm>
            <a:off x="475624" y="571426"/>
            <a:ext cx="1029952" cy="685949"/>
            <a:chOff x="5302250" y="2903538"/>
            <a:chExt cx="1587500" cy="1057276"/>
          </a:xfrm>
          <a:solidFill>
            <a:srgbClr val="4B649F"/>
          </a:solidFill>
        </p:grpSpPr>
        <p:sp>
          <p:nvSpPr>
            <p:cNvPr id="4" name="Freeform 84">
              <a:extLst>
                <a:ext uri="{FF2B5EF4-FFF2-40B4-BE49-F238E27FC236}">
                  <a16:creationId xmlns:a16="http://schemas.microsoft.com/office/drawing/2014/main" id="{31146644-E136-4958-B5BF-A9B632D430C5}"/>
                </a:ext>
              </a:extLst>
            </p:cNvPr>
            <p:cNvSpPr/>
            <p:nvPr/>
          </p:nvSpPr>
          <p:spPr bwMode="auto">
            <a:xfrm>
              <a:off x="5362575" y="3040063"/>
              <a:ext cx="706438" cy="614363"/>
            </a:xfrm>
            <a:custGeom>
              <a:avLst/>
              <a:gdLst>
                <a:gd name="T0" fmla="*/ 181 w 187"/>
                <a:gd name="T1" fmla="*/ 49 h 162"/>
                <a:gd name="T2" fmla="*/ 187 w 187"/>
                <a:gd name="T3" fmla="*/ 66 h 162"/>
                <a:gd name="T4" fmla="*/ 187 w 187"/>
                <a:gd name="T5" fmla="*/ 162 h 162"/>
                <a:gd name="T6" fmla="*/ 176 w 187"/>
                <a:gd name="T7" fmla="*/ 153 h 162"/>
                <a:gd name="T8" fmla="*/ 92 w 187"/>
                <a:gd name="T9" fmla="*/ 115 h 162"/>
                <a:gd name="T10" fmla="*/ 73 w 187"/>
                <a:gd name="T11" fmla="*/ 114 h 162"/>
                <a:gd name="T12" fmla="*/ 8 w 187"/>
                <a:gd name="T13" fmla="*/ 131 h 162"/>
                <a:gd name="T14" fmla="*/ 1 w 187"/>
                <a:gd name="T15" fmla="*/ 131 h 162"/>
                <a:gd name="T16" fmla="*/ 2 w 187"/>
                <a:gd name="T17" fmla="*/ 126 h 162"/>
                <a:gd name="T18" fmla="*/ 26 w 187"/>
                <a:gd name="T19" fmla="*/ 70 h 162"/>
                <a:gd name="T20" fmla="*/ 48 w 187"/>
                <a:gd name="T21" fmla="*/ 20 h 162"/>
                <a:gd name="T22" fmla="*/ 53 w 187"/>
                <a:gd name="T23" fmla="*/ 13 h 162"/>
                <a:gd name="T24" fmla="*/ 62 w 187"/>
                <a:gd name="T25" fmla="*/ 9 h 162"/>
                <a:gd name="T26" fmla="*/ 130 w 187"/>
                <a:gd name="T27" fmla="*/ 11 h 162"/>
                <a:gd name="T28" fmla="*/ 181 w 187"/>
                <a:gd name="T29" fmla="*/ 49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7" h="162">
                  <a:moveTo>
                    <a:pt x="181" y="49"/>
                  </a:moveTo>
                  <a:cubicBezTo>
                    <a:pt x="184" y="54"/>
                    <a:pt x="187" y="60"/>
                    <a:pt x="187" y="66"/>
                  </a:cubicBezTo>
                  <a:cubicBezTo>
                    <a:pt x="187" y="162"/>
                    <a:pt x="187" y="162"/>
                    <a:pt x="187" y="162"/>
                  </a:cubicBezTo>
                  <a:cubicBezTo>
                    <a:pt x="187" y="162"/>
                    <a:pt x="178" y="154"/>
                    <a:pt x="176" y="153"/>
                  </a:cubicBezTo>
                  <a:cubicBezTo>
                    <a:pt x="168" y="148"/>
                    <a:pt x="133" y="120"/>
                    <a:pt x="92" y="115"/>
                  </a:cubicBezTo>
                  <a:cubicBezTo>
                    <a:pt x="86" y="114"/>
                    <a:pt x="79" y="114"/>
                    <a:pt x="73" y="114"/>
                  </a:cubicBezTo>
                  <a:cubicBezTo>
                    <a:pt x="32" y="114"/>
                    <a:pt x="8" y="131"/>
                    <a:pt x="8" y="131"/>
                  </a:cubicBezTo>
                  <a:cubicBezTo>
                    <a:pt x="5" y="133"/>
                    <a:pt x="2" y="133"/>
                    <a:pt x="1" y="131"/>
                  </a:cubicBezTo>
                  <a:cubicBezTo>
                    <a:pt x="0" y="130"/>
                    <a:pt x="1" y="128"/>
                    <a:pt x="2" y="126"/>
                  </a:cubicBezTo>
                  <a:cubicBezTo>
                    <a:pt x="26" y="70"/>
                    <a:pt x="26" y="70"/>
                    <a:pt x="26" y="70"/>
                  </a:cubicBezTo>
                  <a:cubicBezTo>
                    <a:pt x="48" y="20"/>
                    <a:pt x="48" y="20"/>
                    <a:pt x="48" y="20"/>
                  </a:cubicBezTo>
                  <a:cubicBezTo>
                    <a:pt x="49" y="18"/>
                    <a:pt x="51" y="15"/>
                    <a:pt x="53" y="13"/>
                  </a:cubicBezTo>
                  <a:cubicBezTo>
                    <a:pt x="55" y="11"/>
                    <a:pt x="59" y="10"/>
                    <a:pt x="62" y="9"/>
                  </a:cubicBezTo>
                  <a:cubicBezTo>
                    <a:pt x="65" y="9"/>
                    <a:pt x="98" y="0"/>
                    <a:pt x="130" y="11"/>
                  </a:cubicBezTo>
                  <a:cubicBezTo>
                    <a:pt x="163" y="22"/>
                    <a:pt x="179" y="45"/>
                    <a:pt x="181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5" name="Freeform 85">
              <a:extLst>
                <a:ext uri="{FF2B5EF4-FFF2-40B4-BE49-F238E27FC236}">
                  <a16:creationId xmlns:a16="http://schemas.microsoft.com/office/drawing/2014/main" id="{15DA8FD2-48AA-4963-8E7E-85AB57E553CB}"/>
                </a:ext>
              </a:extLst>
            </p:cNvPr>
            <p:cNvSpPr/>
            <p:nvPr/>
          </p:nvSpPr>
          <p:spPr bwMode="auto">
            <a:xfrm>
              <a:off x="6115050" y="2903538"/>
              <a:ext cx="400050" cy="747713"/>
            </a:xfrm>
            <a:custGeom>
              <a:avLst/>
              <a:gdLst>
                <a:gd name="T0" fmla="*/ 44 w 106"/>
                <a:gd name="T1" fmla="*/ 119 h 197"/>
                <a:gd name="T2" fmla="*/ 3 w 106"/>
                <a:gd name="T3" fmla="*/ 187 h 197"/>
                <a:gd name="T4" fmla="*/ 0 w 106"/>
                <a:gd name="T5" fmla="*/ 197 h 197"/>
                <a:gd name="T6" fmla="*/ 0 w 106"/>
                <a:gd name="T7" fmla="*/ 83 h 197"/>
                <a:gd name="T8" fmla="*/ 1 w 106"/>
                <a:gd name="T9" fmla="*/ 64 h 197"/>
                <a:gd name="T10" fmla="*/ 16 w 106"/>
                <a:gd name="T11" fmla="*/ 29 h 197"/>
                <a:gd name="T12" fmla="*/ 49 w 106"/>
                <a:gd name="T13" fmla="*/ 1 h 197"/>
                <a:gd name="T14" fmla="*/ 54 w 106"/>
                <a:gd name="T15" fmla="*/ 0 h 197"/>
                <a:gd name="T16" fmla="*/ 64 w 106"/>
                <a:gd name="T17" fmla="*/ 6 h 197"/>
                <a:gd name="T18" fmla="*/ 85 w 106"/>
                <a:gd name="T19" fmla="*/ 42 h 197"/>
                <a:gd name="T20" fmla="*/ 86 w 106"/>
                <a:gd name="T21" fmla="*/ 42 h 197"/>
                <a:gd name="T22" fmla="*/ 104 w 106"/>
                <a:gd name="T23" fmla="*/ 74 h 197"/>
                <a:gd name="T24" fmla="*/ 105 w 106"/>
                <a:gd name="T25" fmla="*/ 82 h 197"/>
                <a:gd name="T26" fmla="*/ 99 w 106"/>
                <a:gd name="T27" fmla="*/ 87 h 197"/>
                <a:gd name="T28" fmla="*/ 44 w 106"/>
                <a:gd name="T29" fmla="*/ 119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6" h="197">
                  <a:moveTo>
                    <a:pt x="44" y="119"/>
                  </a:moveTo>
                  <a:cubicBezTo>
                    <a:pt x="25" y="137"/>
                    <a:pt x="12" y="156"/>
                    <a:pt x="3" y="187"/>
                  </a:cubicBezTo>
                  <a:cubicBezTo>
                    <a:pt x="0" y="197"/>
                    <a:pt x="0" y="197"/>
                    <a:pt x="0" y="197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77"/>
                    <a:pt x="0" y="69"/>
                    <a:pt x="1" y="64"/>
                  </a:cubicBezTo>
                  <a:cubicBezTo>
                    <a:pt x="1" y="63"/>
                    <a:pt x="3" y="47"/>
                    <a:pt x="16" y="29"/>
                  </a:cubicBezTo>
                  <a:cubicBezTo>
                    <a:pt x="30" y="11"/>
                    <a:pt x="48" y="1"/>
                    <a:pt x="49" y="1"/>
                  </a:cubicBezTo>
                  <a:cubicBezTo>
                    <a:pt x="51" y="0"/>
                    <a:pt x="52" y="0"/>
                    <a:pt x="54" y="0"/>
                  </a:cubicBezTo>
                  <a:cubicBezTo>
                    <a:pt x="58" y="0"/>
                    <a:pt x="62" y="2"/>
                    <a:pt x="64" y="6"/>
                  </a:cubicBezTo>
                  <a:cubicBezTo>
                    <a:pt x="85" y="42"/>
                    <a:pt x="85" y="42"/>
                    <a:pt x="85" y="42"/>
                  </a:cubicBezTo>
                  <a:cubicBezTo>
                    <a:pt x="86" y="42"/>
                    <a:pt x="86" y="42"/>
                    <a:pt x="86" y="42"/>
                  </a:cubicBezTo>
                  <a:cubicBezTo>
                    <a:pt x="104" y="74"/>
                    <a:pt x="104" y="74"/>
                    <a:pt x="104" y="74"/>
                  </a:cubicBezTo>
                  <a:cubicBezTo>
                    <a:pt x="106" y="76"/>
                    <a:pt x="106" y="79"/>
                    <a:pt x="105" y="82"/>
                  </a:cubicBezTo>
                  <a:cubicBezTo>
                    <a:pt x="104" y="84"/>
                    <a:pt x="102" y="86"/>
                    <a:pt x="99" y="87"/>
                  </a:cubicBezTo>
                  <a:cubicBezTo>
                    <a:pt x="99" y="87"/>
                    <a:pt x="66" y="99"/>
                    <a:pt x="44" y="1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6" name="Freeform 86">
              <a:extLst>
                <a:ext uri="{FF2B5EF4-FFF2-40B4-BE49-F238E27FC236}">
                  <a16:creationId xmlns:a16="http://schemas.microsoft.com/office/drawing/2014/main" id="{D734BADA-8DF3-43AB-AF1D-D1882A0044FC}"/>
                </a:ext>
              </a:extLst>
            </p:cNvPr>
            <p:cNvSpPr/>
            <p:nvPr/>
          </p:nvSpPr>
          <p:spPr bwMode="auto">
            <a:xfrm>
              <a:off x="6194425" y="3529013"/>
              <a:ext cx="642938" cy="160338"/>
            </a:xfrm>
            <a:custGeom>
              <a:avLst/>
              <a:gdLst>
                <a:gd name="T0" fmla="*/ 155 w 170"/>
                <a:gd name="T1" fmla="*/ 11 h 42"/>
                <a:gd name="T2" fmla="*/ 154 w 170"/>
                <a:gd name="T3" fmla="*/ 10 h 42"/>
                <a:gd name="T4" fmla="*/ 153 w 170"/>
                <a:gd name="T5" fmla="*/ 10 h 42"/>
                <a:gd name="T6" fmla="*/ 108 w 170"/>
                <a:gd name="T7" fmla="*/ 0 h 42"/>
                <a:gd name="T8" fmla="*/ 85 w 170"/>
                <a:gd name="T9" fmla="*/ 3 h 42"/>
                <a:gd name="T10" fmla="*/ 11 w 170"/>
                <a:gd name="T11" fmla="*/ 35 h 42"/>
                <a:gd name="T12" fmla="*/ 11 w 170"/>
                <a:gd name="T13" fmla="*/ 36 h 42"/>
                <a:gd name="T14" fmla="*/ 7 w 170"/>
                <a:gd name="T15" fmla="*/ 38 h 42"/>
                <a:gd name="T16" fmla="*/ 3 w 170"/>
                <a:gd name="T17" fmla="*/ 40 h 42"/>
                <a:gd name="T18" fmla="*/ 1 w 170"/>
                <a:gd name="T19" fmla="*/ 42 h 42"/>
                <a:gd name="T20" fmla="*/ 0 w 170"/>
                <a:gd name="T21" fmla="*/ 42 h 42"/>
                <a:gd name="T22" fmla="*/ 161 w 170"/>
                <a:gd name="T23" fmla="*/ 42 h 42"/>
                <a:gd name="T24" fmla="*/ 169 w 170"/>
                <a:gd name="T25" fmla="*/ 38 h 42"/>
                <a:gd name="T26" fmla="*/ 167 w 170"/>
                <a:gd name="T27" fmla="*/ 28 h 42"/>
                <a:gd name="T28" fmla="*/ 155 w 170"/>
                <a:gd name="T29" fmla="*/ 11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70" h="42">
                  <a:moveTo>
                    <a:pt x="155" y="11"/>
                  </a:moveTo>
                  <a:cubicBezTo>
                    <a:pt x="155" y="11"/>
                    <a:pt x="154" y="10"/>
                    <a:pt x="154" y="10"/>
                  </a:cubicBezTo>
                  <a:cubicBezTo>
                    <a:pt x="153" y="10"/>
                    <a:pt x="153" y="10"/>
                    <a:pt x="153" y="10"/>
                  </a:cubicBezTo>
                  <a:cubicBezTo>
                    <a:pt x="152" y="9"/>
                    <a:pt x="132" y="0"/>
                    <a:pt x="108" y="0"/>
                  </a:cubicBezTo>
                  <a:cubicBezTo>
                    <a:pt x="100" y="0"/>
                    <a:pt x="92" y="1"/>
                    <a:pt x="85" y="3"/>
                  </a:cubicBezTo>
                  <a:cubicBezTo>
                    <a:pt x="46" y="15"/>
                    <a:pt x="15" y="33"/>
                    <a:pt x="11" y="35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10" y="36"/>
                    <a:pt x="9" y="37"/>
                    <a:pt x="7" y="38"/>
                  </a:cubicBezTo>
                  <a:cubicBezTo>
                    <a:pt x="6" y="39"/>
                    <a:pt x="4" y="40"/>
                    <a:pt x="3" y="40"/>
                  </a:cubicBezTo>
                  <a:cubicBezTo>
                    <a:pt x="2" y="41"/>
                    <a:pt x="2" y="41"/>
                    <a:pt x="1" y="42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161" y="42"/>
                    <a:pt x="161" y="42"/>
                    <a:pt x="161" y="42"/>
                  </a:cubicBezTo>
                  <a:cubicBezTo>
                    <a:pt x="165" y="42"/>
                    <a:pt x="167" y="41"/>
                    <a:pt x="169" y="38"/>
                  </a:cubicBezTo>
                  <a:cubicBezTo>
                    <a:pt x="170" y="35"/>
                    <a:pt x="169" y="32"/>
                    <a:pt x="167" y="28"/>
                  </a:cubicBezTo>
                  <a:cubicBezTo>
                    <a:pt x="167" y="28"/>
                    <a:pt x="162" y="20"/>
                    <a:pt x="155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7" name="Freeform 87">
              <a:extLst>
                <a:ext uri="{FF2B5EF4-FFF2-40B4-BE49-F238E27FC236}">
                  <a16:creationId xmlns:a16="http://schemas.microsoft.com/office/drawing/2014/main" id="{8C32EF48-F3AF-4683-9EBA-C2E0FA0202B0}"/>
                </a:ext>
              </a:extLst>
            </p:cNvPr>
            <p:cNvSpPr/>
            <p:nvPr/>
          </p:nvSpPr>
          <p:spPr bwMode="auto">
            <a:xfrm>
              <a:off x="5335588" y="3771901"/>
              <a:ext cx="1520825" cy="155575"/>
            </a:xfrm>
            <a:custGeom>
              <a:avLst/>
              <a:gdLst>
                <a:gd name="T0" fmla="*/ 402 w 402"/>
                <a:gd name="T1" fmla="*/ 24 h 41"/>
                <a:gd name="T2" fmla="*/ 385 w 402"/>
                <a:gd name="T3" fmla="*/ 41 h 41"/>
                <a:gd name="T4" fmla="*/ 382 w 402"/>
                <a:gd name="T5" fmla="*/ 41 h 41"/>
                <a:gd name="T6" fmla="*/ 232 w 402"/>
                <a:gd name="T7" fmla="*/ 28 h 41"/>
                <a:gd name="T8" fmla="*/ 217 w 402"/>
                <a:gd name="T9" fmla="*/ 34 h 41"/>
                <a:gd name="T10" fmla="*/ 216 w 402"/>
                <a:gd name="T11" fmla="*/ 35 h 41"/>
                <a:gd name="T12" fmla="*/ 201 w 402"/>
                <a:gd name="T13" fmla="*/ 40 h 41"/>
                <a:gd name="T14" fmla="*/ 201 w 402"/>
                <a:gd name="T15" fmla="*/ 40 h 41"/>
                <a:gd name="T16" fmla="*/ 186 w 402"/>
                <a:gd name="T17" fmla="*/ 35 h 41"/>
                <a:gd name="T18" fmla="*/ 185 w 402"/>
                <a:gd name="T19" fmla="*/ 34 h 41"/>
                <a:gd name="T20" fmla="*/ 170 w 402"/>
                <a:gd name="T21" fmla="*/ 28 h 41"/>
                <a:gd name="T22" fmla="*/ 20 w 402"/>
                <a:gd name="T23" fmla="*/ 41 h 41"/>
                <a:gd name="T24" fmla="*/ 17 w 402"/>
                <a:gd name="T25" fmla="*/ 41 h 41"/>
                <a:gd name="T26" fmla="*/ 0 w 402"/>
                <a:gd name="T27" fmla="*/ 24 h 41"/>
                <a:gd name="T28" fmla="*/ 16 w 402"/>
                <a:gd name="T29" fmla="*/ 7 h 41"/>
                <a:gd name="T30" fmla="*/ 17 w 402"/>
                <a:gd name="T31" fmla="*/ 7 h 41"/>
                <a:gd name="T32" fmla="*/ 164 w 402"/>
                <a:gd name="T33" fmla="*/ 0 h 41"/>
                <a:gd name="T34" fmla="*/ 177 w 402"/>
                <a:gd name="T35" fmla="*/ 6 h 41"/>
                <a:gd name="T36" fmla="*/ 182 w 402"/>
                <a:gd name="T37" fmla="*/ 6 h 41"/>
                <a:gd name="T38" fmla="*/ 194 w 402"/>
                <a:gd name="T39" fmla="*/ 0 h 41"/>
                <a:gd name="T40" fmla="*/ 208 w 402"/>
                <a:gd name="T41" fmla="*/ 0 h 41"/>
                <a:gd name="T42" fmla="*/ 220 w 402"/>
                <a:gd name="T43" fmla="*/ 6 h 41"/>
                <a:gd name="T44" fmla="*/ 225 w 402"/>
                <a:gd name="T45" fmla="*/ 6 h 41"/>
                <a:gd name="T46" fmla="*/ 238 w 402"/>
                <a:gd name="T47" fmla="*/ 0 h 41"/>
                <a:gd name="T48" fmla="*/ 385 w 402"/>
                <a:gd name="T49" fmla="*/ 7 h 41"/>
                <a:gd name="T50" fmla="*/ 386 w 402"/>
                <a:gd name="T51" fmla="*/ 7 h 41"/>
                <a:gd name="T52" fmla="*/ 402 w 402"/>
                <a:gd name="T53" fmla="*/ 2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02" h="41">
                  <a:moveTo>
                    <a:pt x="402" y="24"/>
                  </a:moveTo>
                  <a:cubicBezTo>
                    <a:pt x="402" y="33"/>
                    <a:pt x="394" y="41"/>
                    <a:pt x="385" y="41"/>
                  </a:cubicBezTo>
                  <a:cubicBezTo>
                    <a:pt x="384" y="41"/>
                    <a:pt x="383" y="41"/>
                    <a:pt x="382" y="41"/>
                  </a:cubicBezTo>
                  <a:cubicBezTo>
                    <a:pt x="232" y="28"/>
                    <a:pt x="232" y="28"/>
                    <a:pt x="232" y="28"/>
                  </a:cubicBezTo>
                  <a:cubicBezTo>
                    <a:pt x="227" y="28"/>
                    <a:pt x="220" y="31"/>
                    <a:pt x="217" y="34"/>
                  </a:cubicBezTo>
                  <a:cubicBezTo>
                    <a:pt x="217" y="34"/>
                    <a:pt x="217" y="34"/>
                    <a:pt x="216" y="35"/>
                  </a:cubicBezTo>
                  <a:cubicBezTo>
                    <a:pt x="214" y="38"/>
                    <a:pt x="208" y="40"/>
                    <a:pt x="201" y="40"/>
                  </a:cubicBezTo>
                  <a:cubicBezTo>
                    <a:pt x="201" y="40"/>
                    <a:pt x="201" y="40"/>
                    <a:pt x="201" y="40"/>
                  </a:cubicBezTo>
                  <a:cubicBezTo>
                    <a:pt x="194" y="40"/>
                    <a:pt x="188" y="38"/>
                    <a:pt x="186" y="35"/>
                  </a:cubicBezTo>
                  <a:cubicBezTo>
                    <a:pt x="185" y="34"/>
                    <a:pt x="185" y="34"/>
                    <a:pt x="185" y="34"/>
                  </a:cubicBezTo>
                  <a:cubicBezTo>
                    <a:pt x="182" y="31"/>
                    <a:pt x="175" y="28"/>
                    <a:pt x="170" y="28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19" y="41"/>
                    <a:pt x="18" y="41"/>
                    <a:pt x="17" y="41"/>
                  </a:cubicBezTo>
                  <a:cubicBezTo>
                    <a:pt x="8" y="41"/>
                    <a:pt x="0" y="33"/>
                    <a:pt x="0" y="24"/>
                  </a:cubicBezTo>
                  <a:cubicBezTo>
                    <a:pt x="0" y="15"/>
                    <a:pt x="7" y="8"/>
                    <a:pt x="16" y="7"/>
                  </a:cubicBezTo>
                  <a:cubicBezTo>
                    <a:pt x="16" y="7"/>
                    <a:pt x="16" y="7"/>
                    <a:pt x="17" y="7"/>
                  </a:cubicBezTo>
                  <a:cubicBezTo>
                    <a:pt x="164" y="0"/>
                    <a:pt x="164" y="0"/>
                    <a:pt x="164" y="0"/>
                  </a:cubicBezTo>
                  <a:cubicBezTo>
                    <a:pt x="169" y="0"/>
                    <a:pt x="175" y="2"/>
                    <a:pt x="177" y="6"/>
                  </a:cubicBezTo>
                  <a:cubicBezTo>
                    <a:pt x="178" y="10"/>
                    <a:pt x="181" y="10"/>
                    <a:pt x="182" y="6"/>
                  </a:cubicBezTo>
                  <a:cubicBezTo>
                    <a:pt x="183" y="2"/>
                    <a:pt x="189" y="0"/>
                    <a:pt x="194" y="0"/>
                  </a:cubicBezTo>
                  <a:cubicBezTo>
                    <a:pt x="208" y="0"/>
                    <a:pt x="208" y="0"/>
                    <a:pt x="208" y="0"/>
                  </a:cubicBezTo>
                  <a:cubicBezTo>
                    <a:pt x="213" y="0"/>
                    <a:pt x="219" y="2"/>
                    <a:pt x="220" y="6"/>
                  </a:cubicBezTo>
                  <a:cubicBezTo>
                    <a:pt x="221" y="10"/>
                    <a:pt x="224" y="10"/>
                    <a:pt x="225" y="6"/>
                  </a:cubicBezTo>
                  <a:cubicBezTo>
                    <a:pt x="227" y="2"/>
                    <a:pt x="233" y="0"/>
                    <a:pt x="238" y="0"/>
                  </a:cubicBezTo>
                  <a:cubicBezTo>
                    <a:pt x="385" y="7"/>
                    <a:pt x="385" y="7"/>
                    <a:pt x="385" y="7"/>
                  </a:cubicBezTo>
                  <a:cubicBezTo>
                    <a:pt x="386" y="7"/>
                    <a:pt x="386" y="7"/>
                    <a:pt x="386" y="7"/>
                  </a:cubicBezTo>
                  <a:cubicBezTo>
                    <a:pt x="395" y="8"/>
                    <a:pt x="402" y="15"/>
                    <a:pt x="402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8" name="Freeform 88">
              <a:extLst>
                <a:ext uri="{FF2B5EF4-FFF2-40B4-BE49-F238E27FC236}">
                  <a16:creationId xmlns:a16="http://schemas.microsoft.com/office/drawing/2014/main" id="{4B3D1034-A172-47FD-BB41-0875EF5575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02250" y="3733801"/>
              <a:ext cx="1587500" cy="227013"/>
            </a:xfrm>
            <a:custGeom>
              <a:avLst/>
              <a:gdLst>
                <a:gd name="T0" fmla="*/ 394 w 420"/>
                <a:gd name="T1" fmla="*/ 60 h 60"/>
                <a:gd name="T2" fmla="*/ 394 w 420"/>
                <a:gd name="T3" fmla="*/ 60 h 60"/>
                <a:gd name="T4" fmla="*/ 391 w 420"/>
                <a:gd name="T5" fmla="*/ 60 h 60"/>
                <a:gd name="T6" fmla="*/ 390 w 420"/>
                <a:gd name="T7" fmla="*/ 60 h 60"/>
                <a:gd name="T8" fmla="*/ 240 w 420"/>
                <a:gd name="T9" fmla="*/ 47 h 60"/>
                <a:gd name="T10" fmla="*/ 240 w 420"/>
                <a:gd name="T11" fmla="*/ 47 h 60"/>
                <a:gd name="T12" fmla="*/ 235 w 420"/>
                <a:gd name="T13" fmla="*/ 49 h 60"/>
                <a:gd name="T14" fmla="*/ 235 w 420"/>
                <a:gd name="T15" fmla="*/ 52 h 60"/>
                <a:gd name="T16" fmla="*/ 230 w 420"/>
                <a:gd name="T17" fmla="*/ 53 h 60"/>
                <a:gd name="T18" fmla="*/ 210 w 420"/>
                <a:gd name="T19" fmla="*/ 59 h 60"/>
                <a:gd name="T20" fmla="*/ 210 w 420"/>
                <a:gd name="T21" fmla="*/ 59 h 60"/>
                <a:gd name="T22" fmla="*/ 190 w 420"/>
                <a:gd name="T23" fmla="*/ 53 h 60"/>
                <a:gd name="T24" fmla="*/ 186 w 420"/>
                <a:gd name="T25" fmla="*/ 52 h 60"/>
                <a:gd name="T26" fmla="*/ 185 w 420"/>
                <a:gd name="T27" fmla="*/ 49 h 60"/>
                <a:gd name="T28" fmla="*/ 180 w 420"/>
                <a:gd name="T29" fmla="*/ 47 h 60"/>
                <a:gd name="T30" fmla="*/ 29 w 420"/>
                <a:gd name="T31" fmla="*/ 60 h 60"/>
                <a:gd name="T32" fmla="*/ 26 w 420"/>
                <a:gd name="T33" fmla="*/ 60 h 60"/>
                <a:gd name="T34" fmla="*/ 0 w 420"/>
                <a:gd name="T35" fmla="*/ 34 h 60"/>
                <a:gd name="T36" fmla="*/ 25 w 420"/>
                <a:gd name="T37" fmla="*/ 8 h 60"/>
                <a:gd name="T38" fmla="*/ 25 w 420"/>
                <a:gd name="T39" fmla="*/ 8 h 60"/>
                <a:gd name="T40" fmla="*/ 173 w 420"/>
                <a:gd name="T41" fmla="*/ 1 h 60"/>
                <a:gd name="T42" fmla="*/ 188 w 420"/>
                <a:gd name="T43" fmla="*/ 5 h 60"/>
                <a:gd name="T44" fmla="*/ 203 w 420"/>
                <a:gd name="T45" fmla="*/ 0 h 60"/>
                <a:gd name="T46" fmla="*/ 217 w 420"/>
                <a:gd name="T47" fmla="*/ 0 h 60"/>
                <a:gd name="T48" fmla="*/ 232 w 420"/>
                <a:gd name="T49" fmla="*/ 5 h 60"/>
                <a:gd name="T50" fmla="*/ 247 w 420"/>
                <a:gd name="T51" fmla="*/ 1 h 60"/>
                <a:gd name="T52" fmla="*/ 395 w 420"/>
                <a:gd name="T53" fmla="*/ 8 h 60"/>
                <a:gd name="T54" fmla="*/ 420 w 420"/>
                <a:gd name="T55" fmla="*/ 34 h 60"/>
                <a:gd name="T56" fmla="*/ 394 w 420"/>
                <a:gd name="T57" fmla="*/ 60 h 60"/>
                <a:gd name="T58" fmla="*/ 26 w 420"/>
                <a:gd name="T59" fmla="*/ 26 h 60"/>
                <a:gd name="T60" fmla="*/ 18 w 420"/>
                <a:gd name="T61" fmla="*/ 34 h 60"/>
                <a:gd name="T62" fmla="*/ 26 w 420"/>
                <a:gd name="T63" fmla="*/ 42 h 60"/>
                <a:gd name="T64" fmla="*/ 26 w 420"/>
                <a:gd name="T65" fmla="*/ 42 h 60"/>
                <a:gd name="T66" fmla="*/ 28 w 420"/>
                <a:gd name="T67" fmla="*/ 42 h 60"/>
                <a:gd name="T68" fmla="*/ 178 w 420"/>
                <a:gd name="T69" fmla="*/ 29 h 60"/>
                <a:gd name="T70" fmla="*/ 180 w 420"/>
                <a:gd name="T71" fmla="*/ 29 h 60"/>
                <a:gd name="T72" fmla="*/ 199 w 420"/>
                <a:gd name="T73" fmla="*/ 36 h 60"/>
                <a:gd name="T74" fmla="*/ 200 w 420"/>
                <a:gd name="T75" fmla="*/ 36 h 60"/>
                <a:gd name="T76" fmla="*/ 202 w 420"/>
                <a:gd name="T77" fmla="*/ 39 h 60"/>
                <a:gd name="T78" fmla="*/ 210 w 420"/>
                <a:gd name="T79" fmla="*/ 41 h 60"/>
                <a:gd name="T80" fmla="*/ 210 w 420"/>
                <a:gd name="T81" fmla="*/ 41 h 60"/>
                <a:gd name="T82" fmla="*/ 218 w 420"/>
                <a:gd name="T83" fmla="*/ 39 h 60"/>
                <a:gd name="T84" fmla="*/ 220 w 420"/>
                <a:gd name="T85" fmla="*/ 36 h 60"/>
                <a:gd name="T86" fmla="*/ 221 w 420"/>
                <a:gd name="T87" fmla="*/ 36 h 60"/>
                <a:gd name="T88" fmla="*/ 242 w 420"/>
                <a:gd name="T89" fmla="*/ 29 h 60"/>
                <a:gd name="T90" fmla="*/ 392 w 420"/>
                <a:gd name="T91" fmla="*/ 42 h 60"/>
                <a:gd name="T92" fmla="*/ 394 w 420"/>
                <a:gd name="T93" fmla="*/ 42 h 60"/>
                <a:gd name="T94" fmla="*/ 402 w 420"/>
                <a:gd name="T95" fmla="*/ 34 h 60"/>
                <a:gd name="T96" fmla="*/ 395 w 420"/>
                <a:gd name="T97" fmla="*/ 26 h 60"/>
                <a:gd name="T98" fmla="*/ 394 w 420"/>
                <a:gd name="T99" fmla="*/ 26 h 60"/>
                <a:gd name="T100" fmla="*/ 246 w 420"/>
                <a:gd name="T101" fmla="*/ 19 h 60"/>
                <a:gd name="T102" fmla="*/ 246 w 420"/>
                <a:gd name="T103" fmla="*/ 19 h 60"/>
                <a:gd name="T104" fmla="*/ 242 w 420"/>
                <a:gd name="T105" fmla="*/ 20 h 60"/>
                <a:gd name="T106" fmla="*/ 231 w 420"/>
                <a:gd name="T107" fmla="*/ 28 h 60"/>
                <a:gd name="T108" fmla="*/ 221 w 420"/>
                <a:gd name="T109" fmla="*/ 20 h 60"/>
                <a:gd name="T110" fmla="*/ 217 w 420"/>
                <a:gd name="T111" fmla="*/ 19 h 60"/>
                <a:gd name="T112" fmla="*/ 203 w 420"/>
                <a:gd name="T113" fmla="*/ 19 h 60"/>
                <a:gd name="T114" fmla="*/ 199 w 420"/>
                <a:gd name="T115" fmla="*/ 20 h 60"/>
                <a:gd name="T116" fmla="*/ 189 w 420"/>
                <a:gd name="T117" fmla="*/ 28 h 60"/>
                <a:gd name="T118" fmla="*/ 178 w 420"/>
                <a:gd name="T119" fmla="*/ 20 h 60"/>
                <a:gd name="T120" fmla="*/ 174 w 420"/>
                <a:gd name="T121" fmla="*/ 19 h 60"/>
                <a:gd name="T122" fmla="*/ 26 w 420"/>
                <a:gd name="T123" fmla="*/ 26 h 60"/>
                <a:gd name="T124" fmla="*/ 26 w 420"/>
                <a:gd name="T125" fmla="*/ 26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20" h="60">
                  <a:moveTo>
                    <a:pt x="394" y="60"/>
                  </a:moveTo>
                  <a:cubicBezTo>
                    <a:pt x="394" y="60"/>
                    <a:pt x="394" y="60"/>
                    <a:pt x="394" y="60"/>
                  </a:cubicBezTo>
                  <a:cubicBezTo>
                    <a:pt x="393" y="60"/>
                    <a:pt x="392" y="60"/>
                    <a:pt x="391" y="60"/>
                  </a:cubicBezTo>
                  <a:cubicBezTo>
                    <a:pt x="390" y="60"/>
                    <a:pt x="390" y="60"/>
                    <a:pt x="390" y="60"/>
                  </a:cubicBezTo>
                  <a:cubicBezTo>
                    <a:pt x="240" y="47"/>
                    <a:pt x="240" y="47"/>
                    <a:pt x="240" y="47"/>
                  </a:cubicBezTo>
                  <a:cubicBezTo>
                    <a:pt x="240" y="47"/>
                    <a:pt x="240" y="47"/>
                    <a:pt x="240" y="47"/>
                  </a:cubicBezTo>
                  <a:cubicBezTo>
                    <a:pt x="238" y="47"/>
                    <a:pt x="236" y="48"/>
                    <a:pt x="235" y="49"/>
                  </a:cubicBezTo>
                  <a:cubicBezTo>
                    <a:pt x="235" y="52"/>
                    <a:pt x="235" y="52"/>
                    <a:pt x="235" y="52"/>
                  </a:cubicBezTo>
                  <a:cubicBezTo>
                    <a:pt x="230" y="53"/>
                    <a:pt x="230" y="53"/>
                    <a:pt x="230" y="53"/>
                  </a:cubicBezTo>
                  <a:cubicBezTo>
                    <a:pt x="225" y="57"/>
                    <a:pt x="218" y="59"/>
                    <a:pt x="210" y="59"/>
                  </a:cubicBezTo>
                  <a:cubicBezTo>
                    <a:pt x="210" y="59"/>
                    <a:pt x="210" y="59"/>
                    <a:pt x="210" y="59"/>
                  </a:cubicBezTo>
                  <a:cubicBezTo>
                    <a:pt x="202" y="59"/>
                    <a:pt x="195" y="57"/>
                    <a:pt x="190" y="53"/>
                  </a:cubicBezTo>
                  <a:cubicBezTo>
                    <a:pt x="186" y="52"/>
                    <a:pt x="186" y="52"/>
                    <a:pt x="186" y="52"/>
                  </a:cubicBezTo>
                  <a:cubicBezTo>
                    <a:pt x="185" y="49"/>
                    <a:pt x="185" y="49"/>
                    <a:pt x="185" y="49"/>
                  </a:cubicBezTo>
                  <a:cubicBezTo>
                    <a:pt x="184" y="48"/>
                    <a:pt x="182" y="47"/>
                    <a:pt x="180" y="47"/>
                  </a:cubicBezTo>
                  <a:cubicBezTo>
                    <a:pt x="29" y="60"/>
                    <a:pt x="29" y="60"/>
                    <a:pt x="29" y="60"/>
                  </a:cubicBezTo>
                  <a:cubicBezTo>
                    <a:pt x="28" y="60"/>
                    <a:pt x="27" y="60"/>
                    <a:pt x="26" y="60"/>
                  </a:cubicBezTo>
                  <a:cubicBezTo>
                    <a:pt x="12" y="60"/>
                    <a:pt x="0" y="48"/>
                    <a:pt x="0" y="34"/>
                  </a:cubicBezTo>
                  <a:cubicBezTo>
                    <a:pt x="0" y="20"/>
                    <a:pt x="11" y="9"/>
                    <a:pt x="25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173" y="1"/>
                    <a:pt x="173" y="1"/>
                    <a:pt x="173" y="1"/>
                  </a:cubicBezTo>
                  <a:cubicBezTo>
                    <a:pt x="178" y="1"/>
                    <a:pt x="184" y="2"/>
                    <a:pt x="188" y="5"/>
                  </a:cubicBezTo>
                  <a:cubicBezTo>
                    <a:pt x="192" y="2"/>
                    <a:pt x="197" y="0"/>
                    <a:pt x="203" y="0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23" y="0"/>
                    <a:pt x="228" y="2"/>
                    <a:pt x="232" y="5"/>
                  </a:cubicBezTo>
                  <a:cubicBezTo>
                    <a:pt x="236" y="2"/>
                    <a:pt x="242" y="1"/>
                    <a:pt x="247" y="1"/>
                  </a:cubicBezTo>
                  <a:cubicBezTo>
                    <a:pt x="395" y="8"/>
                    <a:pt x="395" y="8"/>
                    <a:pt x="395" y="8"/>
                  </a:cubicBezTo>
                  <a:cubicBezTo>
                    <a:pt x="409" y="9"/>
                    <a:pt x="420" y="20"/>
                    <a:pt x="420" y="34"/>
                  </a:cubicBezTo>
                  <a:cubicBezTo>
                    <a:pt x="420" y="48"/>
                    <a:pt x="408" y="60"/>
                    <a:pt x="394" y="60"/>
                  </a:cubicBezTo>
                  <a:close/>
                  <a:moveTo>
                    <a:pt x="26" y="26"/>
                  </a:moveTo>
                  <a:cubicBezTo>
                    <a:pt x="21" y="26"/>
                    <a:pt x="18" y="30"/>
                    <a:pt x="18" y="34"/>
                  </a:cubicBezTo>
                  <a:cubicBezTo>
                    <a:pt x="18" y="38"/>
                    <a:pt x="22" y="42"/>
                    <a:pt x="26" y="42"/>
                  </a:cubicBezTo>
                  <a:cubicBezTo>
                    <a:pt x="26" y="42"/>
                    <a:pt x="26" y="42"/>
                    <a:pt x="26" y="42"/>
                  </a:cubicBezTo>
                  <a:cubicBezTo>
                    <a:pt x="27" y="42"/>
                    <a:pt x="28" y="42"/>
                    <a:pt x="28" y="42"/>
                  </a:cubicBezTo>
                  <a:cubicBezTo>
                    <a:pt x="178" y="29"/>
                    <a:pt x="178" y="29"/>
                    <a:pt x="178" y="29"/>
                  </a:cubicBezTo>
                  <a:cubicBezTo>
                    <a:pt x="179" y="29"/>
                    <a:pt x="179" y="29"/>
                    <a:pt x="180" y="29"/>
                  </a:cubicBezTo>
                  <a:cubicBezTo>
                    <a:pt x="187" y="29"/>
                    <a:pt x="194" y="32"/>
                    <a:pt x="199" y="36"/>
                  </a:cubicBezTo>
                  <a:cubicBezTo>
                    <a:pt x="200" y="36"/>
                    <a:pt x="200" y="36"/>
                    <a:pt x="200" y="36"/>
                  </a:cubicBezTo>
                  <a:cubicBezTo>
                    <a:pt x="202" y="39"/>
                    <a:pt x="202" y="39"/>
                    <a:pt x="202" y="39"/>
                  </a:cubicBezTo>
                  <a:cubicBezTo>
                    <a:pt x="202" y="40"/>
                    <a:pt x="205" y="41"/>
                    <a:pt x="210" y="41"/>
                  </a:cubicBezTo>
                  <a:cubicBezTo>
                    <a:pt x="210" y="41"/>
                    <a:pt x="210" y="41"/>
                    <a:pt x="210" y="41"/>
                  </a:cubicBezTo>
                  <a:cubicBezTo>
                    <a:pt x="215" y="41"/>
                    <a:pt x="218" y="40"/>
                    <a:pt x="218" y="39"/>
                  </a:cubicBezTo>
                  <a:cubicBezTo>
                    <a:pt x="220" y="36"/>
                    <a:pt x="220" y="36"/>
                    <a:pt x="220" y="36"/>
                  </a:cubicBezTo>
                  <a:cubicBezTo>
                    <a:pt x="221" y="36"/>
                    <a:pt x="221" y="36"/>
                    <a:pt x="221" y="36"/>
                  </a:cubicBezTo>
                  <a:cubicBezTo>
                    <a:pt x="227" y="32"/>
                    <a:pt x="235" y="29"/>
                    <a:pt x="242" y="29"/>
                  </a:cubicBezTo>
                  <a:cubicBezTo>
                    <a:pt x="392" y="42"/>
                    <a:pt x="392" y="42"/>
                    <a:pt x="392" y="42"/>
                  </a:cubicBezTo>
                  <a:cubicBezTo>
                    <a:pt x="392" y="42"/>
                    <a:pt x="393" y="42"/>
                    <a:pt x="394" y="42"/>
                  </a:cubicBezTo>
                  <a:cubicBezTo>
                    <a:pt x="398" y="42"/>
                    <a:pt x="402" y="38"/>
                    <a:pt x="402" y="34"/>
                  </a:cubicBezTo>
                  <a:cubicBezTo>
                    <a:pt x="402" y="30"/>
                    <a:pt x="399" y="26"/>
                    <a:pt x="395" y="26"/>
                  </a:cubicBezTo>
                  <a:cubicBezTo>
                    <a:pt x="394" y="26"/>
                    <a:pt x="394" y="26"/>
                    <a:pt x="394" y="26"/>
                  </a:cubicBezTo>
                  <a:cubicBezTo>
                    <a:pt x="246" y="19"/>
                    <a:pt x="246" y="19"/>
                    <a:pt x="246" y="19"/>
                  </a:cubicBezTo>
                  <a:cubicBezTo>
                    <a:pt x="246" y="19"/>
                    <a:pt x="246" y="19"/>
                    <a:pt x="246" y="19"/>
                  </a:cubicBezTo>
                  <a:cubicBezTo>
                    <a:pt x="244" y="19"/>
                    <a:pt x="243" y="20"/>
                    <a:pt x="242" y="20"/>
                  </a:cubicBezTo>
                  <a:cubicBezTo>
                    <a:pt x="239" y="27"/>
                    <a:pt x="234" y="28"/>
                    <a:pt x="231" y="28"/>
                  </a:cubicBezTo>
                  <a:cubicBezTo>
                    <a:pt x="227" y="28"/>
                    <a:pt x="223" y="25"/>
                    <a:pt x="221" y="20"/>
                  </a:cubicBezTo>
                  <a:cubicBezTo>
                    <a:pt x="220" y="19"/>
                    <a:pt x="219" y="19"/>
                    <a:pt x="217" y="19"/>
                  </a:cubicBezTo>
                  <a:cubicBezTo>
                    <a:pt x="203" y="19"/>
                    <a:pt x="203" y="19"/>
                    <a:pt x="203" y="19"/>
                  </a:cubicBezTo>
                  <a:cubicBezTo>
                    <a:pt x="201" y="19"/>
                    <a:pt x="200" y="19"/>
                    <a:pt x="199" y="20"/>
                  </a:cubicBezTo>
                  <a:cubicBezTo>
                    <a:pt x="197" y="25"/>
                    <a:pt x="193" y="28"/>
                    <a:pt x="189" y="28"/>
                  </a:cubicBezTo>
                  <a:cubicBezTo>
                    <a:pt x="186" y="28"/>
                    <a:pt x="181" y="27"/>
                    <a:pt x="178" y="20"/>
                  </a:cubicBezTo>
                  <a:cubicBezTo>
                    <a:pt x="177" y="20"/>
                    <a:pt x="176" y="19"/>
                    <a:pt x="174" y="19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6" y="26"/>
                    <a:pt x="26" y="26"/>
                    <a:pt x="26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9" name="Freeform 89">
              <a:extLst>
                <a:ext uri="{FF2B5EF4-FFF2-40B4-BE49-F238E27FC236}">
                  <a16:creationId xmlns:a16="http://schemas.microsoft.com/office/drawing/2014/main" id="{B158FFF0-B7BE-4A61-BED7-743AF0F41E76}"/>
                </a:ext>
              </a:extLst>
            </p:cNvPr>
            <p:cNvSpPr/>
            <p:nvPr/>
          </p:nvSpPr>
          <p:spPr bwMode="auto">
            <a:xfrm>
              <a:off x="5354638" y="3525838"/>
              <a:ext cx="669925" cy="163513"/>
            </a:xfrm>
            <a:custGeom>
              <a:avLst/>
              <a:gdLst>
                <a:gd name="T0" fmla="*/ 169 w 177"/>
                <a:gd name="T1" fmla="*/ 37 h 43"/>
                <a:gd name="T2" fmla="*/ 168 w 177"/>
                <a:gd name="T3" fmla="*/ 36 h 43"/>
                <a:gd name="T4" fmla="*/ 92 w 177"/>
                <a:gd name="T5" fmla="*/ 1 h 43"/>
                <a:gd name="T6" fmla="*/ 75 w 177"/>
                <a:gd name="T7" fmla="*/ 0 h 43"/>
                <a:gd name="T8" fmla="*/ 18 w 177"/>
                <a:gd name="T9" fmla="*/ 15 h 43"/>
                <a:gd name="T10" fmla="*/ 3 w 177"/>
                <a:gd name="T11" fmla="*/ 29 h 43"/>
                <a:gd name="T12" fmla="*/ 1 w 177"/>
                <a:gd name="T13" fmla="*/ 39 h 43"/>
                <a:gd name="T14" fmla="*/ 9 w 177"/>
                <a:gd name="T15" fmla="*/ 43 h 43"/>
                <a:gd name="T16" fmla="*/ 177 w 177"/>
                <a:gd name="T17" fmla="*/ 43 h 43"/>
                <a:gd name="T18" fmla="*/ 169 w 177"/>
                <a:gd name="T19" fmla="*/ 37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7" h="43">
                  <a:moveTo>
                    <a:pt x="169" y="37"/>
                  </a:moveTo>
                  <a:cubicBezTo>
                    <a:pt x="168" y="36"/>
                    <a:pt x="168" y="36"/>
                    <a:pt x="168" y="36"/>
                  </a:cubicBezTo>
                  <a:cubicBezTo>
                    <a:pt x="141" y="16"/>
                    <a:pt x="115" y="5"/>
                    <a:pt x="92" y="1"/>
                  </a:cubicBezTo>
                  <a:cubicBezTo>
                    <a:pt x="87" y="1"/>
                    <a:pt x="81" y="0"/>
                    <a:pt x="75" y="0"/>
                  </a:cubicBezTo>
                  <a:cubicBezTo>
                    <a:pt x="40" y="0"/>
                    <a:pt x="18" y="15"/>
                    <a:pt x="18" y="15"/>
                  </a:cubicBezTo>
                  <a:cubicBezTo>
                    <a:pt x="16" y="16"/>
                    <a:pt x="6" y="23"/>
                    <a:pt x="3" y="29"/>
                  </a:cubicBezTo>
                  <a:cubicBezTo>
                    <a:pt x="1" y="33"/>
                    <a:pt x="0" y="36"/>
                    <a:pt x="1" y="39"/>
                  </a:cubicBezTo>
                  <a:cubicBezTo>
                    <a:pt x="3" y="42"/>
                    <a:pt x="5" y="43"/>
                    <a:pt x="9" y="43"/>
                  </a:cubicBezTo>
                  <a:cubicBezTo>
                    <a:pt x="177" y="43"/>
                    <a:pt x="177" y="43"/>
                    <a:pt x="177" y="43"/>
                  </a:cubicBezTo>
                  <a:cubicBezTo>
                    <a:pt x="174" y="40"/>
                    <a:pt x="170" y="37"/>
                    <a:pt x="169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10" name="Freeform 90">
              <a:extLst>
                <a:ext uri="{FF2B5EF4-FFF2-40B4-BE49-F238E27FC236}">
                  <a16:creationId xmlns:a16="http://schemas.microsoft.com/office/drawing/2014/main" id="{03AE4986-48C0-402A-9374-5000E238EE61}"/>
                </a:ext>
              </a:extLst>
            </p:cNvPr>
            <p:cNvSpPr/>
            <p:nvPr/>
          </p:nvSpPr>
          <p:spPr bwMode="auto">
            <a:xfrm>
              <a:off x="6175375" y="3063876"/>
              <a:ext cx="654050" cy="571500"/>
            </a:xfrm>
            <a:custGeom>
              <a:avLst/>
              <a:gdLst>
                <a:gd name="T0" fmla="*/ 171 w 173"/>
                <a:gd name="T1" fmla="*/ 114 h 151"/>
                <a:gd name="T2" fmla="*/ 157 w 173"/>
                <a:gd name="T3" fmla="*/ 87 h 151"/>
                <a:gd name="T4" fmla="*/ 157 w 173"/>
                <a:gd name="T5" fmla="*/ 86 h 151"/>
                <a:gd name="T6" fmla="*/ 123 w 173"/>
                <a:gd name="T7" fmla="*/ 21 h 151"/>
                <a:gd name="T8" fmla="*/ 116 w 173"/>
                <a:gd name="T9" fmla="*/ 8 h 151"/>
                <a:gd name="T10" fmla="*/ 115 w 173"/>
                <a:gd name="T11" fmla="*/ 7 h 151"/>
                <a:gd name="T12" fmla="*/ 87 w 173"/>
                <a:gd name="T13" fmla="*/ 0 h 151"/>
                <a:gd name="T14" fmla="*/ 101 w 173"/>
                <a:gd name="T15" fmla="*/ 24 h 151"/>
                <a:gd name="T16" fmla="*/ 103 w 173"/>
                <a:gd name="T17" fmla="*/ 45 h 151"/>
                <a:gd name="T18" fmla="*/ 88 w 173"/>
                <a:gd name="T19" fmla="*/ 59 h 151"/>
                <a:gd name="T20" fmla="*/ 38 w 173"/>
                <a:gd name="T21" fmla="*/ 87 h 151"/>
                <a:gd name="T22" fmla="*/ 1 w 173"/>
                <a:gd name="T23" fmla="*/ 149 h 151"/>
                <a:gd name="T24" fmla="*/ 0 w 173"/>
                <a:gd name="T25" fmla="*/ 151 h 151"/>
                <a:gd name="T26" fmla="*/ 1 w 173"/>
                <a:gd name="T27" fmla="*/ 151 h 151"/>
                <a:gd name="T28" fmla="*/ 9 w 173"/>
                <a:gd name="T29" fmla="*/ 146 h 151"/>
                <a:gd name="T30" fmla="*/ 86 w 173"/>
                <a:gd name="T31" fmla="*/ 112 h 151"/>
                <a:gd name="T32" fmla="*/ 113 w 173"/>
                <a:gd name="T33" fmla="*/ 109 h 151"/>
                <a:gd name="T34" fmla="*/ 165 w 173"/>
                <a:gd name="T35" fmla="*/ 120 h 151"/>
                <a:gd name="T36" fmla="*/ 169 w 173"/>
                <a:gd name="T37" fmla="*/ 121 h 151"/>
                <a:gd name="T38" fmla="*/ 172 w 173"/>
                <a:gd name="T39" fmla="*/ 120 h 151"/>
                <a:gd name="T40" fmla="*/ 171 w 173"/>
                <a:gd name="T41" fmla="*/ 114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73" h="151">
                  <a:moveTo>
                    <a:pt x="171" y="114"/>
                  </a:moveTo>
                  <a:cubicBezTo>
                    <a:pt x="157" y="87"/>
                    <a:pt x="157" y="87"/>
                    <a:pt x="157" y="87"/>
                  </a:cubicBezTo>
                  <a:cubicBezTo>
                    <a:pt x="157" y="86"/>
                    <a:pt x="157" y="86"/>
                    <a:pt x="157" y="86"/>
                  </a:cubicBezTo>
                  <a:cubicBezTo>
                    <a:pt x="123" y="21"/>
                    <a:pt x="123" y="21"/>
                    <a:pt x="123" y="21"/>
                  </a:cubicBezTo>
                  <a:cubicBezTo>
                    <a:pt x="120" y="17"/>
                    <a:pt x="117" y="11"/>
                    <a:pt x="116" y="8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5" y="7"/>
                    <a:pt x="101" y="0"/>
                    <a:pt x="87" y="0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5" y="31"/>
                    <a:pt x="105" y="38"/>
                    <a:pt x="103" y="45"/>
                  </a:cubicBezTo>
                  <a:cubicBezTo>
                    <a:pt x="100" y="51"/>
                    <a:pt x="95" y="56"/>
                    <a:pt x="88" y="59"/>
                  </a:cubicBezTo>
                  <a:cubicBezTo>
                    <a:pt x="85" y="60"/>
                    <a:pt x="56" y="71"/>
                    <a:pt x="38" y="87"/>
                  </a:cubicBezTo>
                  <a:cubicBezTo>
                    <a:pt x="19" y="105"/>
                    <a:pt x="8" y="123"/>
                    <a:pt x="1" y="149"/>
                  </a:cubicBezTo>
                  <a:cubicBezTo>
                    <a:pt x="0" y="151"/>
                    <a:pt x="0" y="151"/>
                    <a:pt x="0" y="151"/>
                  </a:cubicBezTo>
                  <a:cubicBezTo>
                    <a:pt x="0" y="151"/>
                    <a:pt x="1" y="151"/>
                    <a:pt x="1" y="151"/>
                  </a:cubicBezTo>
                  <a:cubicBezTo>
                    <a:pt x="3" y="149"/>
                    <a:pt x="6" y="147"/>
                    <a:pt x="9" y="146"/>
                  </a:cubicBezTo>
                  <a:cubicBezTo>
                    <a:pt x="9" y="146"/>
                    <a:pt x="42" y="125"/>
                    <a:pt x="86" y="112"/>
                  </a:cubicBezTo>
                  <a:cubicBezTo>
                    <a:pt x="95" y="110"/>
                    <a:pt x="104" y="109"/>
                    <a:pt x="113" y="109"/>
                  </a:cubicBezTo>
                  <a:cubicBezTo>
                    <a:pt x="141" y="109"/>
                    <a:pt x="165" y="120"/>
                    <a:pt x="165" y="120"/>
                  </a:cubicBezTo>
                  <a:cubicBezTo>
                    <a:pt x="167" y="121"/>
                    <a:pt x="168" y="121"/>
                    <a:pt x="169" y="121"/>
                  </a:cubicBezTo>
                  <a:cubicBezTo>
                    <a:pt x="171" y="121"/>
                    <a:pt x="172" y="120"/>
                    <a:pt x="172" y="120"/>
                  </a:cubicBezTo>
                  <a:cubicBezTo>
                    <a:pt x="173" y="118"/>
                    <a:pt x="172" y="116"/>
                    <a:pt x="171" y="1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/>
            </a:p>
          </p:txBody>
        </p:sp>
      </p:grpSp>
      <p:sp>
        <p:nvSpPr>
          <p:cNvPr id="28678" name="文本框 11">
            <a:extLst>
              <a:ext uri="{FF2B5EF4-FFF2-40B4-BE49-F238E27FC236}">
                <a16:creationId xmlns:a16="http://schemas.microsoft.com/office/drawing/2014/main" id="{2D74EA7C-AE82-4A7C-BE5B-6A6D0FDA28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38313" y="552450"/>
            <a:ext cx="6408806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ja-JP" sz="3600" dirty="0">
                <a:solidFill>
                  <a:schemeClr val="bg1"/>
                </a:solidFill>
              </a:rPr>
              <a:t>Dashboard and Visualizations </a:t>
            </a:r>
          </a:p>
        </p:txBody>
      </p:sp>
      <p:pic>
        <p:nvPicPr>
          <p:cNvPr id="28679" name="图片 12">
            <a:extLst>
              <a:ext uri="{FF2B5EF4-FFF2-40B4-BE49-F238E27FC236}">
                <a16:creationId xmlns:a16="http://schemas.microsoft.com/office/drawing/2014/main" id="{EA21A789-CAFE-4DCE-9356-4BD8695A86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6188" y="5200650"/>
            <a:ext cx="5865812" cy="165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9B4E916-AFEC-1147-9B10-F937359192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1213" y="2182522"/>
            <a:ext cx="7569200" cy="364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5122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7C7D8824-526C-4369-BD94-F88DF4938B6E}"/>
              </a:ext>
            </a:extLst>
          </p:cNvPr>
          <p:cNvSpPr/>
          <p:nvPr/>
        </p:nvSpPr>
        <p:spPr>
          <a:xfrm>
            <a:off x="0" y="2540000"/>
            <a:ext cx="5619750" cy="1965325"/>
          </a:xfrm>
          <a:prstGeom prst="rect">
            <a:avLst/>
          </a:prstGeom>
          <a:solidFill>
            <a:srgbClr val="4B64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zh-CN" altLang="en-US" noProof="1"/>
          </a:p>
        </p:txBody>
      </p:sp>
      <p:sp>
        <p:nvSpPr>
          <p:cNvPr id="31747" name="文本框 2">
            <a:extLst>
              <a:ext uri="{FF2B5EF4-FFF2-40B4-BE49-F238E27FC236}">
                <a16:creationId xmlns:a16="http://schemas.microsoft.com/office/drawing/2014/main" id="{3FA8B08D-2570-4A5F-9B4D-F4088648FD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54700" y="2292350"/>
            <a:ext cx="5708650" cy="8206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ja-JP" sz="3600" b="1" dirty="0">
                <a:solidFill>
                  <a:srgbClr val="4B649F"/>
                </a:solidFill>
              </a:rPr>
              <a:t>Vizier </a:t>
            </a:r>
            <a:r>
              <a:rPr lang="ja-JP" altLang="en-US" sz="3600" b="1">
                <a:solidFill>
                  <a:srgbClr val="4B649F"/>
                </a:solidFill>
              </a:rPr>
              <a:t>使用的算法</a:t>
            </a:r>
            <a:endParaRPr lang="zh-CN" altLang="en-US" sz="3600" b="1" dirty="0">
              <a:solidFill>
                <a:srgbClr val="4B649F"/>
              </a:solidFill>
            </a:endParaRPr>
          </a:p>
        </p:txBody>
      </p:sp>
      <p:sp>
        <p:nvSpPr>
          <p:cNvPr id="31748" name="文本框 4">
            <a:extLst>
              <a:ext uri="{FF2B5EF4-FFF2-40B4-BE49-F238E27FC236}">
                <a16:creationId xmlns:a16="http://schemas.microsoft.com/office/drawing/2014/main" id="{F01DD6F0-69AB-42C5-8E2D-162B3D5815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54700" y="3216275"/>
            <a:ext cx="5708650" cy="87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marL="285750" indent="-285750" eaLnBrk="1" hangingPunct="1">
              <a:lnSpc>
                <a:spcPct val="150000"/>
              </a:lnSpc>
              <a:spcBef>
                <a:spcPct val="0"/>
              </a:spcBef>
            </a:pPr>
            <a:r>
              <a:rPr lang="en-US" altLang="zh-CN" sz="1800" dirty="0">
                <a:solidFill>
                  <a:srgbClr val="808080"/>
                </a:solidFill>
              </a:rPr>
              <a:t>Automated</a:t>
            </a:r>
            <a:r>
              <a:rPr lang="zh-CN" altLang="en-US" sz="1800" dirty="0">
                <a:solidFill>
                  <a:srgbClr val="808080"/>
                </a:solidFill>
              </a:rPr>
              <a:t> </a:t>
            </a:r>
            <a:r>
              <a:rPr lang="en-US" altLang="zh-CN" sz="1800" dirty="0">
                <a:solidFill>
                  <a:srgbClr val="808080"/>
                </a:solidFill>
              </a:rPr>
              <a:t>early</a:t>
            </a:r>
            <a:r>
              <a:rPr lang="zh-CN" altLang="en-US" sz="1800" dirty="0">
                <a:solidFill>
                  <a:srgbClr val="808080"/>
                </a:solidFill>
              </a:rPr>
              <a:t> </a:t>
            </a:r>
            <a:r>
              <a:rPr lang="en-US" altLang="zh-CN" sz="1800" dirty="0">
                <a:solidFill>
                  <a:srgbClr val="808080"/>
                </a:solidFill>
              </a:rPr>
              <a:t>stopping</a:t>
            </a:r>
          </a:p>
          <a:p>
            <a:pPr marL="285750" indent="-285750" eaLnBrk="1" hangingPunct="1">
              <a:lnSpc>
                <a:spcPct val="150000"/>
              </a:lnSpc>
              <a:spcBef>
                <a:spcPct val="0"/>
              </a:spcBef>
            </a:pPr>
            <a:r>
              <a:rPr lang="en-US" altLang="zh-CN" sz="1800" dirty="0">
                <a:solidFill>
                  <a:srgbClr val="808080"/>
                </a:solidFill>
              </a:rPr>
              <a:t>Transfer</a:t>
            </a:r>
            <a:r>
              <a:rPr lang="zh-CN" altLang="en-US" sz="1800" dirty="0">
                <a:solidFill>
                  <a:srgbClr val="808080"/>
                </a:solidFill>
              </a:rPr>
              <a:t> </a:t>
            </a:r>
            <a:r>
              <a:rPr lang="en-US" altLang="zh-CN" sz="1800" dirty="0">
                <a:solidFill>
                  <a:srgbClr val="808080"/>
                </a:solidFill>
              </a:rPr>
              <a:t>Learning</a:t>
            </a:r>
            <a:endParaRPr lang="zh-CN" altLang="en-US" sz="1800" dirty="0">
              <a:solidFill>
                <a:srgbClr val="808080"/>
              </a:solidFill>
            </a:endParaRPr>
          </a:p>
        </p:txBody>
      </p:sp>
      <p:grpSp>
        <p:nvGrpSpPr>
          <p:cNvPr id="31749" name="组合 5">
            <a:extLst>
              <a:ext uri="{FF2B5EF4-FFF2-40B4-BE49-F238E27FC236}">
                <a16:creationId xmlns:a16="http://schemas.microsoft.com/office/drawing/2014/main" id="{3947E492-5AA0-4048-9727-8AEF855E87BD}"/>
              </a:ext>
            </a:extLst>
          </p:cNvPr>
          <p:cNvGrpSpPr>
            <a:grpSpLocks/>
          </p:cNvGrpSpPr>
          <p:nvPr/>
        </p:nvGrpSpPr>
        <p:grpSpPr bwMode="auto">
          <a:xfrm>
            <a:off x="1519238" y="2232025"/>
            <a:ext cx="2581275" cy="2582863"/>
            <a:chOff x="1131485" y="2234042"/>
            <a:chExt cx="1607262" cy="1607262"/>
          </a:xfrm>
        </p:grpSpPr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F71710E6-F7C9-4471-922E-9483B258BDAE}"/>
                </a:ext>
              </a:extLst>
            </p:cNvPr>
            <p:cNvSpPr/>
            <p:nvPr/>
          </p:nvSpPr>
          <p:spPr>
            <a:xfrm>
              <a:off x="1131485" y="2234042"/>
              <a:ext cx="1607262" cy="1607262"/>
            </a:xfrm>
            <a:prstGeom prst="ellipse">
              <a:avLst/>
            </a:prstGeom>
            <a:solidFill>
              <a:srgbClr val="4B649F"/>
            </a:solidFill>
            <a:ln w="19050">
              <a:solidFill>
                <a:srgbClr val="4B649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484011A1-BA5A-4C44-8EF6-9FFD42E5E36D}"/>
                </a:ext>
              </a:extLst>
            </p:cNvPr>
            <p:cNvSpPr/>
            <p:nvPr/>
          </p:nvSpPr>
          <p:spPr>
            <a:xfrm>
              <a:off x="1241206" y="2343696"/>
              <a:ext cx="1387820" cy="1387955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4B649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31754" name="KSO_Shape">
              <a:extLst>
                <a:ext uri="{FF2B5EF4-FFF2-40B4-BE49-F238E27FC236}">
                  <a16:creationId xmlns:a16="http://schemas.microsoft.com/office/drawing/2014/main" id="{308F2DF7-DD34-403E-BEED-0BA5FB5491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0150" y="2597150"/>
              <a:ext cx="909932" cy="881046"/>
            </a:xfrm>
            <a:custGeom>
              <a:avLst/>
              <a:gdLst>
                <a:gd name="T0" fmla="*/ 8644 w 8965002"/>
                <a:gd name="T1" fmla="*/ 3777 h 8673857"/>
                <a:gd name="T2" fmla="*/ 8892 w 8965002"/>
                <a:gd name="T3" fmla="*/ 3777 h 8673857"/>
                <a:gd name="T4" fmla="*/ 9300 w 8965002"/>
                <a:gd name="T5" fmla="*/ 4552 h 8673857"/>
                <a:gd name="T6" fmla="*/ 7282 w 8965002"/>
                <a:gd name="T7" fmla="*/ 7598 h 8673857"/>
                <a:gd name="T8" fmla="*/ 6806 w 8965002"/>
                <a:gd name="T9" fmla="*/ 7834 h 8673857"/>
                <a:gd name="T10" fmla="*/ 5621 w 8965002"/>
                <a:gd name="T11" fmla="*/ 7834 h 8673857"/>
                <a:gd name="T12" fmla="*/ 5621 w 8965002"/>
                <a:gd name="T13" fmla="*/ 8794 h 8673857"/>
                <a:gd name="T14" fmla="*/ 5463 w 8965002"/>
                <a:gd name="T15" fmla="*/ 9054 h 8673857"/>
                <a:gd name="T16" fmla="*/ 5318 w 8965002"/>
                <a:gd name="T17" fmla="*/ 9089 h 8673857"/>
                <a:gd name="T18" fmla="*/ 5134 w 8965002"/>
                <a:gd name="T19" fmla="*/ 9034 h 8673857"/>
                <a:gd name="T20" fmla="*/ 4211 w 8965002"/>
                <a:gd name="T21" fmla="*/ 8408 h 8673857"/>
                <a:gd name="T22" fmla="*/ 3308 w 8965002"/>
                <a:gd name="T23" fmla="*/ 9034 h 8673857"/>
                <a:gd name="T24" fmla="*/ 2978 w 8965002"/>
                <a:gd name="T25" fmla="*/ 9054 h 8673857"/>
                <a:gd name="T26" fmla="*/ 2809 w 8965002"/>
                <a:gd name="T27" fmla="*/ 8794 h 8673857"/>
                <a:gd name="T28" fmla="*/ 2809 w 8965002"/>
                <a:gd name="T29" fmla="*/ 6394 h 8673857"/>
                <a:gd name="T30" fmla="*/ 3316 w 8965002"/>
                <a:gd name="T31" fmla="*/ 5378 h 8673857"/>
                <a:gd name="T32" fmla="*/ 3477 w 8965002"/>
                <a:gd name="T33" fmla="*/ 5335 h 8673857"/>
                <a:gd name="T34" fmla="*/ 5950 w 8965002"/>
                <a:gd name="T35" fmla="*/ 5335 h 8673857"/>
                <a:gd name="T36" fmla="*/ 5613 w 8965002"/>
                <a:gd name="T37" fmla="*/ 6582 h 8673857"/>
                <a:gd name="T38" fmla="*/ 6512 w 8965002"/>
                <a:gd name="T39" fmla="*/ 6582 h 8673857"/>
                <a:gd name="T40" fmla="*/ 8644 w 8965002"/>
                <a:gd name="T41" fmla="*/ 3777 h 8673857"/>
                <a:gd name="T42" fmla="*/ 6389 w 8965002"/>
                <a:gd name="T43" fmla="*/ 0 h 8673857"/>
                <a:gd name="T44" fmla="*/ 8573 w 8965002"/>
                <a:gd name="T45" fmla="*/ 144 h 8673857"/>
                <a:gd name="T46" fmla="*/ 8969 w 8965002"/>
                <a:gd name="T47" fmla="*/ 927 h 8673857"/>
                <a:gd name="T48" fmla="*/ 6492 w 8965002"/>
                <a:gd name="T49" fmla="*/ 4165 h 8673857"/>
                <a:gd name="T50" fmla="*/ 6044 w 8965002"/>
                <a:gd name="T51" fmla="*/ 4378 h 8673857"/>
                <a:gd name="T52" fmla="*/ 2310 w 8965002"/>
                <a:gd name="T53" fmla="*/ 4378 h 8673857"/>
                <a:gd name="T54" fmla="*/ 1203 w 8965002"/>
                <a:gd name="T55" fmla="*/ 5739 h 8673857"/>
                <a:gd name="T56" fmla="*/ 1882 w 8965002"/>
                <a:gd name="T57" fmla="*/ 6522 h 8673857"/>
                <a:gd name="T58" fmla="*/ 2180 w 8965002"/>
                <a:gd name="T59" fmla="*/ 6581 h 8673857"/>
                <a:gd name="T60" fmla="*/ 2180 w 8965002"/>
                <a:gd name="T61" fmla="*/ 7833 h 8673857"/>
                <a:gd name="T62" fmla="*/ 56 w 8965002"/>
                <a:gd name="T63" fmla="*/ 5995 h 8673857"/>
                <a:gd name="T64" fmla="*/ 68 w 8965002"/>
                <a:gd name="T65" fmla="*/ 4956 h 8673857"/>
                <a:gd name="T66" fmla="*/ 2840 w 8965002"/>
                <a:gd name="T67" fmla="*/ 703 h 8673857"/>
                <a:gd name="T68" fmla="*/ 3676 w 8965002"/>
                <a:gd name="T69" fmla="*/ 239 h 8673857"/>
                <a:gd name="T70" fmla="*/ 6389 w 8965002"/>
                <a:gd name="T71" fmla="*/ 0 h 8673857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8965002" h="8673857">
                  <a:moveTo>
                    <a:pt x="8267042" y="3603669"/>
                  </a:moveTo>
                  <a:cubicBezTo>
                    <a:pt x="8267042" y="3603669"/>
                    <a:pt x="8267042" y="3603669"/>
                    <a:pt x="8503636" y="3603669"/>
                  </a:cubicBezTo>
                  <a:cubicBezTo>
                    <a:pt x="8770275" y="3603669"/>
                    <a:pt x="9115779" y="3885289"/>
                    <a:pt x="8894206" y="4343392"/>
                  </a:cubicBezTo>
                  <a:cubicBezTo>
                    <a:pt x="8894206" y="4343392"/>
                    <a:pt x="8894206" y="4343392"/>
                    <a:pt x="6963891" y="7249712"/>
                  </a:cubicBezTo>
                  <a:cubicBezTo>
                    <a:pt x="6817428" y="7463743"/>
                    <a:pt x="6610877" y="7475008"/>
                    <a:pt x="6509479" y="7475008"/>
                  </a:cubicBezTo>
                  <a:cubicBezTo>
                    <a:pt x="6509479" y="7475008"/>
                    <a:pt x="6509479" y="7475008"/>
                    <a:pt x="5375325" y="7475008"/>
                  </a:cubicBezTo>
                  <a:cubicBezTo>
                    <a:pt x="5375325" y="7475008"/>
                    <a:pt x="5375325" y="7475008"/>
                    <a:pt x="5375325" y="8391212"/>
                  </a:cubicBezTo>
                  <a:cubicBezTo>
                    <a:pt x="5375325" y="8503860"/>
                    <a:pt x="5326504" y="8586469"/>
                    <a:pt x="5225106" y="8639038"/>
                  </a:cubicBezTo>
                  <a:cubicBezTo>
                    <a:pt x="5180040" y="8661567"/>
                    <a:pt x="5131219" y="8672833"/>
                    <a:pt x="5086153" y="8672833"/>
                  </a:cubicBezTo>
                  <a:cubicBezTo>
                    <a:pt x="5026066" y="8672833"/>
                    <a:pt x="4962223" y="8654057"/>
                    <a:pt x="4909646" y="8620263"/>
                  </a:cubicBezTo>
                  <a:cubicBezTo>
                    <a:pt x="4909646" y="8620263"/>
                    <a:pt x="4909646" y="8620263"/>
                    <a:pt x="4027109" y="8023229"/>
                  </a:cubicBezTo>
                  <a:cubicBezTo>
                    <a:pt x="4027109" y="8023229"/>
                    <a:pt x="4027109" y="8023229"/>
                    <a:pt x="3163349" y="8620263"/>
                  </a:cubicBezTo>
                  <a:cubicBezTo>
                    <a:pt x="3069463" y="8684097"/>
                    <a:pt x="2949287" y="8691607"/>
                    <a:pt x="2847889" y="8639038"/>
                  </a:cubicBezTo>
                  <a:cubicBezTo>
                    <a:pt x="2750247" y="8586469"/>
                    <a:pt x="2686404" y="8503860"/>
                    <a:pt x="2686404" y="8391212"/>
                  </a:cubicBezTo>
                  <a:cubicBezTo>
                    <a:pt x="2686404" y="8391212"/>
                    <a:pt x="2686404" y="8391212"/>
                    <a:pt x="2686404" y="6100701"/>
                  </a:cubicBezTo>
                  <a:cubicBezTo>
                    <a:pt x="2686404" y="5559991"/>
                    <a:pt x="2990598" y="5237066"/>
                    <a:pt x="3170860" y="5131928"/>
                  </a:cubicBezTo>
                  <a:cubicBezTo>
                    <a:pt x="3215926" y="5105644"/>
                    <a:pt x="3268503" y="5090624"/>
                    <a:pt x="3324835" y="5090624"/>
                  </a:cubicBezTo>
                  <a:cubicBezTo>
                    <a:pt x="3324835" y="5090624"/>
                    <a:pt x="3324835" y="5090624"/>
                    <a:pt x="5690785" y="5090624"/>
                  </a:cubicBezTo>
                  <a:cubicBezTo>
                    <a:pt x="5371570" y="5406038"/>
                    <a:pt x="5367814" y="5980543"/>
                    <a:pt x="5367814" y="6280938"/>
                  </a:cubicBezTo>
                  <a:cubicBezTo>
                    <a:pt x="5367814" y="6280938"/>
                    <a:pt x="5367814" y="6280938"/>
                    <a:pt x="6227818" y="6280938"/>
                  </a:cubicBezTo>
                  <a:cubicBezTo>
                    <a:pt x="6227818" y="6280938"/>
                    <a:pt x="6227818" y="6280938"/>
                    <a:pt x="8267042" y="3603669"/>
                  </a:cubicBezTo>
                  <a:close/>
                  <a:moveTo>
                    <a:pt x="6109875" y="128"/>
                  </a:moveTo>
                  <a:cubicBezTo>
                    <a:pt x="6829153" y="-2490"/>
                    <a:pt x="7579192" y="34821"/>
                    <a:pt x="8198796" y="137601"/>
                  </a:cubicBezTo>
                  <a:cubicBezTo>
                    <a:pt x="8705745" y="220201"/>
                    <a:pt x="8739542" y="678257"/>
                    <a:pt x="8578069" y="884757"/>
                  </a:cubicBezTo>
                  <a:cubicBezTo>
                    <a:pt x="8578069" y="884757"/>
                    <a:pt x="6234838" y="3955980"/>
                    <a:pt x="6208552" y="3974753"/>
                  </a:cubicBezTo>
                  <a:cubicBezTo>
                    <a:pt x="6107162" y="4098653"/>
                    <a:pt x="5953199" y="4177498"/>
                    <a:pt x="5780461" y="4177498"/>
                  </a:cubicBezTo>
                  <a:cubicBezTo>
                    <a:pt x="5780461" y="4177498"/>
                    <a:pt x="5780461" y="4177498"/>
                    <a:pt x="2209285" y="4177498"/>
                  </a:cubicBezTo>
                  <a:cubicBezTo>
                    <a:pt x="1818747" y="4177498"/>
                    <a:pt x="970076" y="4545444"/>
                    <a:pt x="1150325" y="5476573"/>
                  </a:cubicBezTo>
                  <a:cubicBezTo>
                    <a:pt x="1217918" y="5825746"/>
                    <a:pt x="1465760" y="6103583"/>
                    <a:pt x="1799971" y="6223729"/>
                  </a:cubicBezTo>
                  <a:cubicBezTo>
                    <a:pt x="1875075" y="6253765"/>
                    <a:pt x="2002751" y="6268783"/>
                    <a:pt x="2085365" y="6280047"/>
                  </a:cubicBezTo>
                  <a:cubicBezTo>
                    <a:pt x="2085365" y="6280047"/>
                    <a:pt x="2085365" y="6280047"/>
                    <a:pt x="2085365" y="7473994"/>
                  </a:cubicBezTo>
                  <a:cubicBezTo>
                    <a:pt x="1582171" y="7440203"/>
                    <a:pt x="335451" y="7004675"/>
                    <a:pt x="53813" y="5720619"/>
                  </a:cubicBezTo>
                  <a:cubicBezTo>
                    <a:pt x="-25046" y="5397728"/>
                    <a:pt x="-13780" y="5056063"/>
                    <a:pt x="65078" y="4729417"/>
                  </a:cubicBezTo>
                  <a:cubicBezTo>
                    <a:pt x="282879" y="3283915"/>
                    <a:pt x="2351982" y="944830"/>
                    <a:pt x="2716235" y="670748"/>
                  </a:cubicBezTo>
                  <a:cubicBezTo>
                    <a:pt x="2960321" y="471756"/>
                    <a:pt x="3234449" y="310311"/>
                    <a:pt x="3516088" y="227711"/>
                  </a:cubicBezTo>
                  <a:cubicBezTo>
                    <a:pt x="3797726" y="119767"/>
                    <a:pt x="4911078" y="4491"/>
                    <a:pt x="6109875" y="128"/>
                  </a:cubicBezTo>
                  <a:close/>
                </a:path>
              </a:pathLst>
            </a:custGeom>
            <a:solidFill>
              <a:srgbClr val="4B64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 anchorCtr="1"/>
            <a:lstStyle/>
            <a:p>
              <a:endParaRPr lang="zh-CN" altLang="en-US"/>
            </a:p>
          </p:txBody>
        </p:sp>
      </p:grpSp>
      <p:pic>
        <p:nvPicPr>
          <p:cNvPr id="31750" name="图片 9">
            <a:extLst>
              <a:ext uri="{FF2B5EF4-FFF2-40B4-BE49-F238E27FC236}">
                <a16:creationId xmlns:a16="http://schemas.microsoft.com/office/drawing/2014/main" id="{6D7878E4-4D9A-49D7-93AC-72BB752105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6188" y="5200650"/>
            <a:ext cx="5865812" cy="165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51" name="图片 10">
            <a:extLst>
              <a:ext uri="{FF2B5EF4-FFF2-40B4-BE49-F238E27FC236}">
                <a16:creationId xmlns:a16="http://schemas.microsoft.com/office/drawing/2014/main" id="{A16C41D2-4ABD-40C3-A8E2-120BBEA519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878763" cy="221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064046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任意多边形 10">
            <a:extLst>
              <a:ext uri="{FF2B5EF4-FFF2-40B4-BE49-F238E27FC236}">
                <a16:creationId xmlns:a16="http://schemas.microsoft.com/office/drawing/2014/main" id="{A6C3BD0A-F3B6-49A8-AAD9-DBA406F56054}"/>
              </a:ext>
            </a:extLst>
          </p:cNvPr>
          <p:cNvSpPr/>
          <p:nvPr/>
        </p:nvSpPr>
        <p:spPr>
          <a:xfrm rot="5400000">
            <a:off x="2009775" y="-1552575"/>
            <a:ext cx="914400" cy="4933950"/>
          </a:xfrm>
          <a:custGeom>
            <a:avLst/>
            <a:gdLst>
              <a:gd name="connsiteX0" fmla="*/ 0 w 990604"/>
              <a:gd name="connsiteY0" fmla="*/ 5956738 h 5956738"/>
              <a:gd name="connsiteX1" fmla="*/ 0 w 990604"/>
              <a:gd name="connsiteY1" fmla="*/ 317938 h 5956738"/>
              <a:gd name="connsiteX2" fmla="*/ 6 w 990604"/>
              <a:gd name="connsiteY2" fmla="*/ 317938 h 5956738"/>
              <a:gd name="connsiteX3" fmla="*/ 495305 w 990604"/>
              <a:gd name="connsiteY3" fmla="*/ 0 h 5956738"/>
              <a:gd name="connsiteX4" fmla="*/ 990604 w 990604"/>
              <a:gd name="connsiteY4" fmla="*/ 317938 h 5956738"/>
              <a:gd name="connsiteX5" fmla="*/ 990601 w 990604"/>
              <a:gd name="connsiteY5" fmla="*/ 317938 h 5956738"/>
              <a:gd name="connsiteX6" fmla="*/ 990601 w 990604"/>
              <a:gd name="connsiteY6" fmla="*/ 5956738 h 5956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0604" h="5956738">
                <a:moveTo>
                  <a:pt x="0" y="5956738"/>
                </a:moveTo>
                <a:lnTo>
                  <a:pt x="0" y="317938"/>
                </a:lnTo>
                <a:lnTo>
                  <a:pt x="6" y="317938"/>
                </a:lnTo>
                <a:lnTo>
                  <a:pt x="495305" y="0"/>
                </a:lnTo>
                <a:lnTo>
                  <a:pt x="990604" y="317938"/>
                </a:lnTo>
                <a:lnTo>
                  <a:pt x="990601" y="317938"/>
                </a:lnTo>
                <a:lnTo>
                  <a:pt x="990601" y="5956738"/>
                </a:lnTo>
                <a:close/>
              </a:path>
            </a:pathLst>
          </a:custGeom>
          <a:solidFill>
            <a:srgbClr val="4B64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zh-CN" altLang="en-US" noProof="1"/>
          </a:p>
        </p:txBody>
      </p:sp>
      <p:sp>
        <p:nvSpPr>
          <p:cNvPr id="2" name="椭圆 1">
            <a:extLst>
              <a:ext uri="{FF2B5EF4-FFF2-40B4-BE49-F238E27FC236}">
                <a16:creationId xmlns:a16="http://schemas.microsoft.com/office/drawing/2014/main" id="{DEF984B8-F17D-495E-AC49-4AF19A960F0B}"/>
              </a:ext>
            </a:extLst>
          </p:cNvPr>
          <p:cNvSpPr/>
          <p:nvPr/>
        </p:nvSpPr>
        <p:spPr>
          <a:xfrm>
            <a:off x="323850" y="247650"/>
            <a:ext cx="1333500" cy="1333500"/>
          </a:xfrm>
          <a:prstGeom prst="ellipse">
            <a:avLst/>
          </a:prstGeom>
          <a:solidFill>
            <a:schemeClr val="bg1"/>
          </a:solidFill>
          <a:ln w="38100">
            <a:solidFill>
              <a:srgbClr val="4B64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zh-CN" altLang="en-US" noProof="1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64877BFD-AD9D-4B16-8528-ABCA89FF29E6}"/>
              </a:ext>
            </a:extLst>
          </p:cNvPr>
          <p:cNvGrpSpPr/>
          <p:nvPr/>
        </p:nvGrpSpPr>
        <p:grpSpPr>
          <a:xfrm>
            <a:off x="475624" y="571426"/>
            <a:ext cx="1029952" cy="685949"/>
            <a:chOff x="5302250" y="2903538"/>
            <a:chExt cx="1587500" cy="1057276"/>
          </a:xfrm>
          <a:solidFill>
            <a:srgbClr val="4B649F"/>
          </a:solidFill>
        </p:grpSpPr>
        <p:sp>
          <p:nvSpPr>
            <p:cNvPr id="4" name="Freeform 84">
              <a:extLst>
                <a:ext uri="{FF2B5EF4-FFF2-40B4-BE49-F238E27FC236}">
                  <a16:creationId xmlns:a16="http://schemas.microsoft.com/office/drawing/2014/main" id="{88D96884-4BB4-4F98-B7AB-35505F190F9B}"/>
                </a:ext>
              </a:extLst>
            </p:cNvPr>
            <p:cNvSpPr/>
            <p:nvPr/>
          </p:nvSpPr>
          <p:spPr bwMode="auto">
            <a:xfrm>
              <a:off x="5362575" y="3040063"/>
              <a:ext cx="706438" cy="614363"/>
            </a:xfrm>
            <a:custGeom>
              <a:avLst/>
              <a:gdLst>
                <a:gd name="T0" fmla="*/ 181 w 187"/>
                <a:gd name="T1" fmla="*/ 49 h 162"/>
                <a:gd name="T2" fmla="*/ 187 w 187"/>
                <a:gd name="T3" fmla="*/ 66 h 162"/>
                <a:gd name="T4" fmla="*/ 187 w 187"/>
                <a:gd name="T5" fmla="*/ 162 h 162"/>
                <a:gd name="T6" fmla="*/ 176 w 187"/>
                <a:gd name="T7" fmla="*/ 153 h 162"/>
                <a:gd name="T8" fmla="*/ 92 w 187"/>
                <a:gd name="T9" fmla="*/ 115 h 162"/>
                <a:gd name="T10" fmla="*/ 73 w 187"/>
                <a:gd name="T11" fmla="*/ 114 h 162"/>
                <a:gd name="T12" fmla="*/ 8 w 187"/>
                <a:gd name="T13" fmla="*/ 131 h 162"/>
                <a:gd name="T14" fmla="*/ 1 w 187"/>
                <a:gd name="T15" fmla="*/ 131 h 162"/>
                <a:gd name="T16" fmla="*/ 2 w 187"/>
                <a:gd name="T17" fmla="*/ 126 h 162"/>
                <a:gd name="T18" fmla="*/ 26 w 187"/>
                <a:gd name="T19" fmla="*/ 70 h 162"/>
                <a:gd name="T20" fmla="*/ 48 w 187"/>
                <a:gd name="T21" fmla="*/ 20 h 162"/>
                <a:gd name="T22" fmla="*/ 53 w 187"/>
                <a:gd name="T23" fmla="*/ 13 h 162"/>
                <a:gd name="T24" fmla="*/ 62 w 187"/>
                <a:gd name="T25" fmla="*/ 9 h 162"/>
                <a:gd name="T26" fmla="*/ 130 w 187"/>
                <a:gd name="T27" fmla="*/ 11 h 162"/>
                <a:gd name="T28" fmla="*/ 181 w 187"/>
                <a:gd name="T29" fmla="*/ 49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7" h="162">
                  <a:moveTo>
                    <a:pt x="181" y="49"/>
                  </a:moveTo>
                  <a:cubicBezTo>
                    <a:pt x="184" y="54"/>
                    <a:pt x="187" y="60"/>
                    <a:pt x="187" y="66"/>
                  </a:cubicBezTo>
                  <a:cubicBezTo>
                    <a:pt x="187" y="162"/>
                    <a:pt x="187" y="162"/>
                    <a:pt x="187" y="162"/>
                  </a:cubicBezTo>
                  <a:cubicBezTo>
                    <a:pt x="187" y="162"/>
                    <a:pt x="178" y="154"/>
                    <a:pt x="176" y="153"/>
                  </a:cubicBezTo>
                  <a:cubicBezTo>
                    <a:pt x="168" y="148"/>
                    <a:pt x="133" y="120"/>
                    <a:pt x="92" y="115"/>
                  </a:cubicBezTo>
                  <a:cubicBezTo>
                    <a:pt x="86" y="114"/>
                    <a:pt x="79" y="114"/>
                    <a:pt x="73" y="114"/>
                  </a:cubicBezTo>
                  <a:cubicBezTo>
                    <a:pt x="32" y="114"/>
                    <a:pt x="8" y="131"/>
                    <a:pt x="8" y="131"/>
                  </a:cubicBezTo>
                  <a:cubicBezTo>
                    <a:pt x="5" y="133"/>
                    <a:pt x="2" y="133"/>
                    <a:pt x="1" y="131"/>
                  </a:cubicBezTo>
                  <a:cubicBezTo>
                    <a:pt x="0" y="130"/>
                    <a:pt x="1" y="128"/>
                    <a:pt x="2" y="126"/>
                  </a:cubicBezTo>
                  <a:cubicBezTo>
                    <a:pt x="26" y="70"/>
                    <a:pt x="26" y="70"/>
                    <a:pt x="26" y="70"/>
                  </a:cubicBezTo>
                  <a:cubicBezTo>
                    <a:pt x="48" y="20"/>
                    <a:pt x="48" y="20"/>
                    <a:pt x="48" y="20"/>
                  </a:cubicBezTo>
                  <a:cubicBezTo>
                    <a:pt x="49" y="18"/>
                    <a:pt x="51" y="15"/>
                    <a:pt x="53" y="13"/>
                  </a:cubicBezTo>
                  <a:cubicBezTo>
                    <a:pt x="55" y="11"/>
                    <a:pt x="59" y="10"/>
                    <a:pt x="62" y="9"/>
                  </a:cubicBezTo>
                  <a:cubicBezTo>
                    <a:pt x="65" y="9"/>
                    <a:pt x="98" y="0"/>
                    <a:pt x="130" y="11"/>
                  </a:cubicBezTo>
                  <a:cubicBezTo>
                    <a:pt x="163" y="22"/>
                    <a:pt x="179" y="45"/>
                    <a:pt x="181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5" name="Freeform 85">
              <a:extLst>
                <a:ext uri="{FF2B5EF4-FFF2-40B4-BE49-F238E27FC236}">
                  <a16:creationId xmlns:a16="http://schemas.microsoft.com/office/drawing/2014/main" id="{BB46D607-E02F-44D6-99F1-7F62062742D2}"/>
                </a:ext>
              </a:extLst>
            </p:cNvPr>
            <p:cNvSpPr/>
            <p:nvPr/>
          </p:nvSpPr>
          <p:spPr bwMode="auto">
            <a:xfrm>
              <a:off x="6115050" y="2903538"/>
              <a:ext cx="400050" cy="747713"/>
            </a:xfrm>
            <a:custGeom>
              <a:avLst/>
              <a:gdLst>
                <a:gd name="T0" fmla="*/ 44 w 106"/>
                <a:gd name="T1" fmla="*/ 119 h 197"/>
                <a:gd name="T2" fmla="*/ 3 w 106"/>
                <a:gd name="T3" fmla="*/ 187 h 197"/>
                <a:gd name="T4" fmla="*/ 0 w 106"/>
                <a:gd name="T5" fmla="*/ 197 h 197"/>
                <a:gd name="T6" fmla="*/ 0 w 106"/>
                <a:gd name="T7" fmla="*/ 83 h 197"/>
                <a:gd name="T8" fmla="*/ 1 w 106"/>
                <a:gd name="T9" fmla="*/ 64 h 197"/>
                <a:gd name="T10" fmla="*/ 16 w 106"/>
                <a:gd name="T11" fmla="*/ 29 h 197"/>
                <a:gd name="T12" fmla="*/ 49 w 106"/>
                <a:gd name="T13" fmla="*/ 1 h 197"/>
                <a:gd name="T14" fmla="*/ 54 w 106"/>
                <a:gd name="T15" fmla="*/ 0 h 197"/>
                <a:gd name="T16" fmla="*/ 64 w 106"/>
                <a:gd name="T17" fmla="*/ 6 h 197"/>
                <a:gd name="T18" fmla="*/ 85 w 106"/>
                <a:gd name="T19" fmla="*/ 42 h 197"/>
                <a:gd name="T20" fmla="*/ 86 w 106"/>
                <a:gd name="T21" fmla="*/ 42 h 197"/>
                <a:gd name="T22" fmla="*/ 104 w 106"/>
                <a:gd name="T23" fmla="*/ 74 h 197"/>
                <a:gd name="T24" fmla="*/ 105 w 106"/>
                <a:gd name="T25" fmla="*/ 82 h 197"/>
                <a:gd name="T26" fmla="*/ 99 w 106"/>
                <a:gd name="T27" fmla="*/ 87 h 197"/>
                <a:gd name="T28" fmla="*/ 44 w 106"/>
                <a:gd name="T29" fmla="*/ 119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6" h="197">
                  <a:moveTo>
                    <a:pt x="44" y="119"/>
                  </a:moveTo>
                  <a:cubicBezTo>
                    <a:pt x="25" y="137"/>
                    <a:pt x="12" y="156"/>
                    <a:pt x="3" y="187"/>
                  </a:cubicBezTo>
                  <a:cubicBezTo>
                    <a:pt x="0" y="197"/>
                    <a:pt x="0" y="197"/>
                    <a:pt x="0" y="197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77"/>
                    <a:pt x="0" y="69"/>
                    <a:pt x="1" y="64"/>
                  </a:cubicBezTo>
                  <a:cubicBezTo>
                    <a:pt x="1" y="63"/>
                    <a:pt x="3" y="47"/>
                    <a:pt x="16" y="29"/>
                  </a:cubicBezTo>
                  <a:cubicBezTo>
                    <a:pt x="30" y="11"/>
                    <a:pt x="48" y="1"/>
                    <a:pt x="49" y="1"/>
                  </a:cubicBezTo>
                  <a:cubicBezTo>
                    <a:pt x="51" y="0"/>
                    <a:pt x="52" y="0"/>
                    <a:pt x="54" y="0"/>
                  </a:cubicBezTo>
                  <a:cubicBezTo>
                    <a:pt x="58" y="0"/>
                    <a:pt x="62" y="2"/>
                    <a:pt x="64" y="6"/>
                  </a:cubicBezTo>
                  <a:cubicBezTo>
                    <a:pt x="85" y="42"/>
                    <a:pt x="85" y="42"/>
                    <a:pt x="85" y="42"/>
                  </a:cubicBezTo>
                  <a:cubicBezTo>
                    <a:pt x="86" y="42"/>
                    <a:pt x="86" y="42"/>
                    <a:pt x="86" y="42"/>
                  </a:cubicBezTo>
                  <a:cubicBezTo>
                    <a:pt x="104" y="74"/>
                    <a:pt x="104" y="74"/>
                    <a:pt x="104" y="74"/>
                  </a:cubicBezTo>
                  <a:cubicBezTo>
                    <a:pt x="106" y="76"/>
                    <a:pt x="106" y="79"/>
                    <a:pt x="105" y="82"/>
                  </a:cubicBezTo>
                  <a:cubicBezTo>
                    <a:pt x="104" y="84"/>
                    <a:pt x="102" y="86"/>
                    <a:pt x="99" y="87"/>
                  </a:cubicBezTo>
                  <a:cubicBezTo>
                    <a:pt x="99" y="87"/>
                    <a:pt x="66" y="99"/>
                    <a:pt x="44" y="1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6" name="Freeform 86">
              <a:extLst>
                <a:ext uri="{FF2B5EF4-FFF2-40B4-BE49-F238E27FC236}">
                  <a16:creationId xmlns:a16="http://schemas.microsoft.com/office/drawing/2014/main" id="{7987E4D9-0B80-46E9-AA6F-85C4B7E99FB6}"/>
                </a:ext>
              </a:extLst>
            </p:cNvPr>
            <p:cNvSpPr/>
            <p:nvPr/>
          </p:nvSpPr>
          <p:spPr bwMode="auto">
            <a:xfrm>
              <a:off x="6194425" y="3529013"/>
              <a:ext cx="642938" cy="160338"/>
            </a:xfrm>
            <a:custGeom>
              <a:avLst/>
              <a:gdLst>
                <a:gd name="T0" fmla="*/ 155 w 170"/>
                <a:gd name="T1" fmla="*/ 11 h 42"/>
                <a:gd name="T2" fmla="*/ 154 w 170"/>
                <a:gd name="T3" fmla="*/ 10 h 42"/>
                <a:gd name="T4" fmla="*/ 153 w 170"/>
                <a:gd name="T5" fmla="*/ 10 h 42"/>
                <a:gd name="T6" fmla="*/ 108 w 170"/>
                <a:gd name="T7" fmla="*/ 0 h 42"/>
                <a:gd name="T8" fmla="*/ 85 w 170"/>
                <a:gd name="T9" fmla="*/ 3 h 42"/>
                <a:gd name="T10" fmla="*/ 11 w 170"/>
                <a:gd name="T11" fmla="*/ 35 h 42"/>
                <a:gd name="T12" fmla="*/ 11 w 170"/>
                <a:gd name="T13" fmla="*/ 36 h 42"/>
                <a:gd name="T14" fmla="*/ 7 w 170"/>
                <a:gd name="T15" fmla="*/ 38 h 42"/>
                <a:gd name="T16" fmla="*/ 3 w 170"/>
                <a:gd name="T17" fmla="*/ 40 h 42"/>
                <a:gd name="T18" fmla="*/ 1 w 170"/>
                <a:gd name="T19" fmla="*/ 42 h 42"/>
                <a:gd name="T20" fmla="*/ 0 w 170"/>
                <a:gd name="T21" fmla="*/ 42 h 42"/>
                <a:gd name="T22" fmla="*/ 161 w 170"/>
                <a:gd name="T23" fmla="*/ 42 h 42"/>
                <a:gd name="T24" fmla="*/ 169 w 170"/>
                <a:gd name="T25" fmla="*/ 38 h 42"/>
                <a:gd name="T26" fmla="*/ 167 w 170"/>
                <a:gd name="T27" fmla="*/ 28 h 42"/>
                <a:gd name="T28" fmla="*/ 155 w 170"/>
                <a:gd name="T29" fmla="*/ 11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70" h="42">
                  <a:moveTo>
                    <a:pt x="155" y="11"/>
                  </a:moveTo>
                  <a:cubicBezTo>
                    <a:pt x="155" y="11"/>
                    <a:pt x="154" y="10"/>
                    <a:pt x="154" y="10"/>
                  </a:cubicBezTo>
                  <a:cubicBezTo>
                    <a:pt x="153" y="10"/>
                    <a:pt x="153" y="10"/>
                    <a:pt x="153" y="10"/>
                  </a:cubicBezTo>
                  <a:cubicBezTo>
                    <a:pt x="152" y="9"/>
                    <a:pt x="132" y="0"/>
                    <a:pt x="108" y="0"/>
                  </a:cubicBezTo>
                  <a:cubicBezTo>
                    <a:pt x="100" y="0"/>
                    <a:pt x="92" y="1"/>
                    <a:pt x="85" y="3"/>
                  </a:cubicBezTo>
                  <a:cubicBezTo>
                    <a:pt x="46" y="15"/>
                    <a:pt x="15" y="33"/>
                    <a:pt x="11" y="35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10" y="36"/>
                    <a:pt x="9" y="37"/>
                    <a:pt x="7" y="38"/>
                  </a:cubicBezTo>
                  <a:cubicBezTo>
                    <a:pt x="6" y="39"/>
                    <a:pt x="4" y="40"/>
                    <a:pt x="3" y="40"/>
                  </a:cubicBezTo>
                  <a:cubicBezTo>
                    <a:pt x="2" y="41"/>
                    <a:pt x="2" y="41"/>
                    <a:pt x="1" y="42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161" y="42"/>
                    <a:pt x="161" y="42"/>
                    <a:pt x="161" y="42"/>
                  </a:cubicBezTo>
                  <a:cubicBezTo>
                    <a:pt x="165" y="42"/>
                    <a:pt x="167" y="41"/>
                    <a:pt x="169" y="38"/>
                  </a:cubicBezTo>
                  <a:cubicBezTo>
                    <a:pt x="170" y="35"/>
                    <a:pt x="169" y="32"/>
                    <a:pt x="167" y="28"/>
                  </a:cubicBezTo>
                  <a:cubicBezTo>
                    <a:pt x="167" y="28"/>
                    <a:pt x="162" y="20"/>
                    <a:pt x="155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7" name="Freeform 87">
              <a:extLst>
                <a:ext uri="{FF2B5EF4-FFF2-40B4-BE49-F238E27FC236}">
                  <a16:creationId xmlns:a16="http://schemas.microsoft.com/office/drawing/2014/main" id="{75DE886B-36C9-478A-9B3E-944DAEF61735}"/>
                </a:ext>
              </a:extLst>
            </p:cNvPr>
            <p:cNvSpPr/>
            <p:nvPr/>
          </p:nvSpPr>
          <p:spPr bwMode="auto">
            <a:xfrm>
              <a:off x="5335588" y="3771901"/>
              <a:ext cx="1520825" cy="155575"/>
            </a:xfrm>
            <a:custGeom>
              <a:avLst/>
              <a:gdLst>
                <a:gd name="T0" fmla="*/ 402 w 402"/>
                <a:gd name="T1" fmla="*/ 24 h 41"/>
                <a:gd name="T2" fmla="*/ 385 w 402"/>
                <a:gd name="T3" fmla="*/ 41 h 41"/>
                <a:gd name="T4" fmla="*/ 382 w 402"/>
                <a:gd name="T5" fmla="*/ 41 h 41"/>
                <a:gd name="T6" fmla="*/ 232 w 402"/>
                <a:gd name="T7" fmla="*/ 28 h 41"/>
                <a:gd name="T8" fmla="*/ 217 w 402"/>
                <a:gd name="T9" fmla="*/ 34 h 41"/>
                <a:gd name="T10" fmla="*/ 216 w 402"/>
                <a:gd name="T11" fmla="*/ 35 h 41"/>
                <a:gd name="T12" fmla="*/ 201 w 402"/>
                <a:gd name="T13" fmla="*/ 40 h 41"/>
                <a:gd name="T14" fmla="*/ 201 w 402"/>
                <a:gd name="T15" fmla="*/ 40 h 41"/>
                <a:gd name="T16" fmla="*/ 186 w 402"/>
                <a:gd name="T17" fmla="*/ 35 h 41"/>
                <a:gd name="T18" fmla="*/ 185 w 402"/>
                <a:gd name="T19" fmla="*/ 34 h 41"/>
                <a:gd name="T20" fmla="*/ 170 w 402"/>
                <a:gd name="T21" fmla="*/ 28 h 41"/>
                <a:gd name="T22" fmla="*/ 20 w 402"/>
                <a:gd name="T23" fmla="*/ 41 h 41"/>
                <a:gd name="T24" fmla="*/ 17 w 402"/>
                <a:gd name="T25" fmla="*/ 41 h 41"/>
                <a:gd name="T26" fmla="*/ 0 w 402"/>
                <a:gd name="T27" fmla="*/ 24 h 41"/>
                <a:gd name="T28" fmla="*/ 16 w 402"/>
                <a:gd name="T29" fmla="*/ 7 h 41"/>
                <a:gd name="T30" fmla="*/ 17 w 402"/>
                <a:gd name="T31" fmla="*/ 7 h 41"/>
                <a:gd name="T32" fmla="*/ 164 w 402"/>
                <a:gd name="T33" fmla="*/ 0 h 41"/>
                <a:gd name="T34" fmla="*/ 177 w 402"/>
                <a:gd name="T35" fmla="*/ 6 h 41"/>
                <a:gd name="T36" fmla="*/ 182 w 402"/>
                <a:gd name="T37" fmla="*/ 6 h 41"/>
                <a:gd name="T38" fmla="*/ 194 w 402"/>
                <a:gd name="T39" fmla="*/ 0 h 41"/>
                <a:gd name="T40" fmla="*/ 208 w 402"/>
                <a:gd name="T41" fmla="*/ 0 h 41"/>
                <a:gd name="T42" fmla="*/ 220 w 402"/>
                <a:gd name="T43" fmla="*/ 6 h 41"/>
                <a:gd name="T44" fmla="*/ 225 w 402"/>
                <a:gd name="T45" fmla="*/ 6 h 41"/>
                <a:gd name="T46" fmla="*/ 238 w 402"/>
                <a:gd name="T47" fmla="*/ 0 h 41"/>
                <a:gd name="T48" fmla="*/ 385 w 402"/>
                <a:gd name="T49" fmla="*/ 7 h 41"/>
                <a:gd name="T50" fmla="*/ 386 w 402"/>
                <a:gd name="T51" fmla="*/ 7 h 41"/>
                <a:gd name="T52" fmla="*/ 402 w 402"/>
                <a:gd name="T53" fmla="*/ 2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02" h="41">
                  <a:moveTo>
                    <a:pt x="402" y="24"/>
                  </a:moveTo>
                  <a:cubicBezTo>
                    <a:pt x="402" y="33"/>
                    <a:pt x="394" y="41"/>
                    <a:pt x="385" y="41"/>
                  </a:cubicBezTo>
                  <a:cubicBezTo>
                    <a:pt x="384" y="41"/>
                    <a:pt x="383" y="41"/>
                    <a:pt x="382" y="41"/>
                  </a:cubicBezTo>
                  <a:cubicBezTo>
                    <a:pt x="232" y="28"/>
                    <a:pt x="232" y="28"/>
                    <a:pt x="232" y="28"/>
                  </a:cubicBezTo>
                  <a:cubicBezTo>
                    <a:pt x="227" y="28"/>
                    <a:pt x="220" y="31"/>
                    <a:pt x="217" y="34"/>
                  </a:cubicBezTo>
                  <a:cubicBezTo>
                    <a:pt x="217" y="34"/>
                    <a:pt x="217" y="34"/>
                    <a:pt x="216" y="35"/>
                  </a:cubicBezTo>
                  <a:cubicBezTo>
                    <a:pt x="214" y="38"/>
                    <a:pt x="208" y="40"/>
                    <a:pt x="201" y="40"/>
                  </a:cubicBezTo>
                  <a:cubicBezTo>
                    <a:pt x="201" y="40"/>
                    <a:pt x="201" y="40"/>
                    <a:pt x="201" y="40"/>
                  </a:cubicBezTo>
                  <a:cubicBezTo>
                    <a:pt x="194" y="40"/>
                    <a:pt x="188" y="38"/>
                    <a:pt x="186" y="35"/>
                  </a:cubicBezTo>
                  <a:cubicBezTo>
                    <a:pt x="185" y="34"/>
                    <a:pt x="185" y="34"/>
                    <a:pt x="185" y="34"/>
                  </a:cubicBezTo>
                  <a:cubicBezTo>
                    <a:pt x="182" y="31"/>
                    <a:pt x="175" y="28"/>
                    <a:pt x="170" y="28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19" y="41"/>
                    <a:pt x="18" y="41"/>
                    <a:pt x="17" y="41"/>
                  </a:cubicBezTo>
                  <a:cubicBezTo>
                    <a:pt x="8" y="41"/>
                    <a:pt x="0" y="33"/>
                    <a:pt x="0" y="24"/>
                  </a:cubicBezTo>
                  <a:cubicBezTo>
                    <a:pt x="0" y="15"/>
                    <a:pt x="7" y="8"/>
                    <a:pt x="16" y="7"/>
                  </a:cubicBezTo>
                  <a:cubicBezTo>
                    <a:pt x="16" y="7"/>
                    <a:pt x="16" y="7"/>
                    <a:pt x="17" y="7"/>
                  </a:cubicBezTo>
                  <a:cubicBezTo>
                    <a:pt x="164" y="0"/>
                    <a:pt x="164" y="0"/>
                    <a:pt x="164" y="0"/>
                  </a:cubicBezTo>
                  <a:cubicBezTo>
                    <a:pt x="169" y="0"/>
                    <a:pt x="175" y="2"/>
                    <a:pt x="177" y="6"/>
                  </a:cubicBezTo>
                  <a:cubicBezTo>
                    <a:pt x="178" y="10"/>
                    <a:pt x="181" y="10"/>
                    <a:pt x="182" y="6"/>
                  </a:cubicBezTo>
                  <a:cubicBezTo>
                    <a:pt x="183" y="2"/>
                    <a:pt x="189" y="0"/>
                    <a:pt x="194" y="0"/>
                  </a:cubicBezTo>
                  <a:cubicBezTo>
                    <a:pt x="208" y="0"/>
                    <a:pt x="208" y="0"/>
                    <a:pt x="208" y="0"/>
                  </a:cubicBezTo>
                  <a:cubicBezTo>
                    <a:pt x="213" y="0"/>
                    <a:pt x="219" y="2"/>
                    <a:pt x="220" y="6"/>
                  </a:cubicBezTo>
                  <a:cubicBezTo>
                    <a:pt x="221" y="10"/>
                    <a:pt x="224" y="10"/>
                    <a:pt x="225" y="6"/>
                  </a:cubicBezTo>
                  <a:cubicBezTo>
                    <a:pt x="227" y="2"/>
                    <a:pt x="233" y="0"/>
                    <a:pt x="238" y="0"/>
                  </a:cubicBezTo>
                  <a:cubicBezTo>
                    <a:pt x="385" y="7"/>
                    <a:pt x="385" y="7"/>
                    <a:pt x="385" y="7"/>
                  </a:cubicBezTo>
                  <a:cubicBezTo>
                    <a:pt x="386" y="7"/>
                    <a:pt x="386" y="7"/>
                    <a:pt x="386" y="7"/>
                  </a:cubicBezTo>
                  <a:cubicBezTo>
                    <a:pt x="395" y="8"/>
                    <a:pt x="402" y="15"/>
                    <a:pt x="402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8" name="Freeform 88">
              <a:extLst>
                <a:ext uri="{FF2B5EF4-FFF2-40B4-BE49-F238E27FC236}">
                  <a16:creationId xmlns:a16="http://schemas.microsoft.com/office/drawing/2014/main" id="{D583D3AF-A335-4BDE-93A1-A810055888A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02250" y="3733801"/>
              <a:ext cx="1587500" cy="227013"/>
            </a:xfrm>
            <a:custGeom>
              <a:avLst/>
              <a:gdLst>
                <a:gd name="T0" fmla="*/ 394 w 420"/>
                <a:gd name="T1" fmla="*/ 60 h 60"/>
                <a:gd name="T2" fmla="*/ 394 w 420"/>
                <a:gd name="T3" fmla="*/ 60 h 60"/>
                <a:gd name="T4" fmla="*/ 391 w 420"/>
                <a:gd name="T5" fmla="*/ 60 h 60"/>
                <a:gd name="T6" fmla="*/ 390 w 420"/>
                <a:gd name="T7" fmla="*/ 60 h 60"/>
                <a:gd name="T8" fmla="*/ 240 w 420"/>
                <a:gd name="T9" fmla="*/ 47 h 60"/>
                <a:gd name="T10" fmla="*/ 240 w 420"/>
                <a:gd name="T11" fmla="*/ 47 h 60"/>
                <a:gd name="T12" fmla="*/ 235 w 420"/>
                <a:gd name="T13" fmla="*/ 49 h 60"/>
                <a:gd name="T14" fmla="*/ 235 w 420"/>
                <a:gd name="T15" fmla="*/ 52 h 60"/>
                <a:gd name="T16" fmla="*/ 230 w 420"/>
                <a:gd name="T17" fmla="*/ 53 h 60"/>
                <a:gd name="T18" fmla="*/ 210 w 420"/>
                <a:gd name="T19" fmla="*/ 59 h 60"/>
                <a:gd name="T20" fmla="*/ 210 w 420"/>
                <a:gd name="T21" fmla="*/ 59 h 60"/>
                <a:gd name="T22" fmla="*/ 190 w 420"/>
                <a:gd name="T23" fmla="*/ 53 h 60"/>
                <a:gd name="T24" fmla="*/ 186 w 420"/>
                <a:gd name="T25" fmla="*/ 52 h 60"/>
                <a:gd name="T26" fmla="*/ 185 w 420"/>
                <a:gd name="T27" fmla="*/ 49 h 60"/>
                <a:gd name="T28" fmla="*/ 180 w 420"/>
                <a:gd name="T29" fmla="*/ 47 h 60"/>
                <a:gd name="T30" fmla="*/ 29 w 420"/>
                <a:gd name="T31" fmla="*/ 60 h 60"/>
                <a:gd name="T32" fmla="*/ 26 w 420"/>
                <a:gd name="T33" fmla="*/ 60 h 60"/>
                <a:gd name="T34" fmla="*/ 0 w 420"/>
                <a:gd name="T35" fmla="*/ 34 h 60"/>
                <a:gd name="T36" fmla="*/ 25 w 420"/>
                <a:gd name="T37" fmla="*/ 8 h 60"/>
                <a:gd name="T38" fmla="*/ 25 w 420"/>
                <a:gd name="T39" fmla="*/ 8 h 60"/>
                <a:gd name="T40" fmla="*/ 173 w 420"/>
                <a:gd name="T41" fmla="*/ 1 h 60"/>
                <a:gd name="T42" fmla="*/ 188 w 420"/>
                <a:gd name="T43" fmla="*/ 5 h 60"/>
                <a:gd name="T44" fmla="*/ 203 w 420"/>
                <a:gd name="T45" fmla="*/ 0 h 60"/>
                <a:gd name="T46" fmla="*/ 217 w 420"/>
                <a:gd name="T47" fmla="*/ 0 h 60"/>
                <a:gd name="T48" fmla="*/ 232 w 420"/>
                <a:gd name="T49" fmla="*/ 5 h 60"/>
                <a:gd name="T50" fmla="*/ 247 w 420"/>
                <a:gd name="T51" fmla="*/ 1 h 60"/>
                <a:gd name="T52" fmla="*/ 395 w 420"/>
                <a:gd name="T53" fmla="*/ 8 h 60"/>
                <a:gd name="T54" fmla="*/ 420 w 420"/>
                <a:gd name="T55" fmla="*/ 34 h 60"/>
                <a:gd name="T56" fmla="*/ 394 w 420"/>
                <a:gd name="T57" fmla="*/ 60 h 60"/>
                <a:gd name="T58" fmla="*/ 26 w 420"/>
                <a:gd name="T59" fmla="*/ 26 h 60"/>
                <a:gd name="T60" fmla="*/ 18 w 420"/>
                <a:gd name="T61" fmla="*/ 34 h 60"/>
                <a:gd name="T62" fmla="*/ 26 w 420"/>
                <a:gd name="T63" fmla="*/ 42 h 60"/>
                <a:gd name="T64" fmla="*/ 26 w 420"/>
                <a:gd name="T65" fmla="*/ 42 h 60"/>
                <a:gd name="T66" fmla="*/ 28 w 420"/>
                <a:gd name="T67" fmla="*/ 42 h 60"/>
                <a:gd name="T68" fmla="*/ 178 w 420"/>
                <a:gd name="T69" fmla="*/ 29 h 60"/>
                <a:gd name="T70" fmla="*/ 180 w 420"/>
                <a:gd name="T71" fmla="*/ 29 h 60"/>
                <a:gd name="T72" fmla="*/ 199 w 420"/>
                <a:gd name="T73" fmla="*/ 36 h 60"/>
                <a:gd name="T74" fmla="*/ 200 w 420"/>
                <a:gd name="T75" fmla="*/ 36 h 60"/>
                <a:gd name="T76" fmla="*/ 202 w 420"/>
                <a:gd name="T77" fmla="*/ 39 h 60"/>
                <a:gd name="T78" fmla="*/ 210 w 420"/>
                <a:gd name="T79" fmla="*/ 41 h 60"/>
                <a:gd name="T80" fmla="*/ 210 w 420"/>
                <a:gd name="T81" fmla="*/ 41 h 60"/>
                <a:gd name="T82" fmla="*/ 218 w 420"/>
                <a:gd name="T83" fmla="*/ 39 h 60"/>
                <a:gd name="T84" fmla="*/ 220 w 420"/>
                <a:gd name="T85" fmla="*/ 36 h 60"/>
                <a:gd name="T86" fmla="*/ 221 w 420"/>
                <a:gd name="T87" fmla="*/ 36 h 60"/>
                <a:gd name="T88" fmla="*/ 242 w 420"/>
                <a:gd name="T89" fmla="*/ 29 h 60"/>
                <a:gd name="T90" fmla="*/ 392 w 420"/>
                <a:gd name="T91" fmla="*/ 42 h 60"/>
                <a:gd name="T92" fmla="*/ 394 w 420"/>
                <a:gd name="T93" fmla="*/ 42 h 60"/>
                <a:gd name="T94" fmla="*/ 402 w 420"/>
                <a:gd name="T95" fmla="*/ 34 h 60"/>
                <a:gd name="T96" fmla="*/ 395 w 420"/>
                <a:gd name="T97" fmla="*/ 26 h 60"/>
                <a:gd name="T98" fmla="*/ 394 w 420"/>
                <a:gd name="T99" fmla="*/ 26 h 60"/>
                <a:gd name="T100" fmla="*/ 246 w 420"/>
                <a:gd name="T101" fmla="*/ 19 h 60"/>
                <a:gd name="T102" fmla="*/ 246 w 420"/>
                <a:gd name="T103" fmla="*/ 19 h 60"/>
                <a:gd name="T104" fmla="*/ 242 w 420"/>
                <a:gd name="T105" fmla="*/ 20 h 60"/>
                <a:gd name="T106" fmla="*/ 231 w 420"/>
                <a:gd name="T107" fmla="*/ 28 h 60"/>
                <a:gd name="T108" fmla="*/ 221 w 420"/>
                <a:gd name="T109" fmla="*/ 20 h 60"/>
                <a:gd name="T110" fmla="*/ 217 w 420"/>
                <a:gd name="T111" fmla="*/ 19 h 60"/>
                <a:gd name="T112" fmla="*/ 203 w 420"/>
                <a:gd name="T113" fmla="*/ 19 h 60"/>
                <a:gd name="T114" fmla="*/ 199 w 420"/>
                <a:gd name="T115" fmla="*/ 20 h 60"/>
                <a:gd name="T116" fmla="*/ 189 w 420"/>
                <a:gd name="T117" fmla="*/ 28 h 60"/>
                <a:gd name="T118" fmla="*/ 178 w 420"/>
                <a:gd name="T119" fmla="*/ 20 h 60"/>
                <a:gd name="T120" fmla="*/ 174 w 420"/>
                <a:gd name="T121" fmla="*/ 19 h 60"/>
                <a:gd name="T122" fmla="*/ 26 w 420"/>
                <a:gd name="T123" fmla="*/ 26 h 60"/>
                <a:gd name="T124" fmla="*/ 26 w 420"/>
                <a:gd name="T125" fmla="*/ 26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20" h="60">
                  <a:moveTo>
                    <a:pt x="394" y="60"/>
                  </a:moveTo>
                  <a:cubicBezTo>
                    <a:pt x="394" y="60"/>
                    <a:pt x="394" y="60"/>
                    <a:pt x="394" y="60"/>
                  </a:cubicBezTo>
                  <a:cubicBezTo>
                    <a:pt x="393" y="60"/>
                    <a:pt x="392" y="60"/>
                    <a:pt x="391" y="60"/>
                  </a:cubicBezTo>
                  <a:cubicBezTo>
                    <a:pt x="390" y="60"/>
                    <a:pt x="390" y="60"/>
                    <a:pt x="390" y="60"/>
                  </a:cubicBezTo>
                  <a:cubicBezTo>
                    <a:pt x="240" y="47"/>
                    <a:pt x="240" y="47"/>
                    <a:pt x="240" y="47"/>
                  </a:cubicBezTo>
                  <a:cubicBezTo>
                    <a:pt x="240" y="47"/>
                    <a:pt x="240" y="47"/>
                    <a:pt x="240" y="47"/>
                  </a:cubicBezTo>
                  <a:cubicBezTo>
                    <a:pt x="238" y="47"/>
                    <a:pt x="236" y="48"/>
                    <a:pt x="235" y="49"/>
                  </a:cubicBezTo>
                  <a:cubicBezTo>
                    <a:pt x="235" y="52"/>
                    <a:pt x="235" y="52"/>
                    <a:pt x="235" y="52"/>
                  </a:cubicBezTo>
                  <a:cubicBezTo>
                    <a:pt x="230" y="53"/>
                    <a:pt x="230" y="53"/>
                    <a:pt x="230" y="53"/>
                  </a:cubicBezTo>
                  <a:cubicBezTo>
                    <a:pt x="225" y="57"/>
                    <a:pt x="218" y="59"/>
                    <a:pt x="210" y="59"/>
                  </a:cubicBezTo>
                  <a:cubicBezTo>
                    <a:pt x="210" y="59"/>
                    <a:pt x="210" y="59"/>
                    <a:pt x="210" y="59"/>
                  </a:cubicBezTo>
                  <a:cubicBezTo>
                    <a:pt x="202" y="59"/>
                    <a:pt x="195" y="57"/>
                    <a:pt x="190" y="53"/>
                  </a:cubicBezTo>
                  <a:cubicBezTo>
                    <a:pt x="186" y="52"/>
                    <a:pt x="186" y="52"/>
                    <a:pt x="186" y="52"/>
                  </a:cubicBezTo>
                  <a:cubicBezTo>
                    <a:pt x="185" y="49"/>
                    <a:pt x="185" y="49"/>
                    <a:pt x="185" y="49"/>
                  </a:cubicBezTo>
                  <a:cubicBezTo>
                    <a:pt x="184" y="48"/>
                    <a:pt x="182" y="47"/>
                    <a:pt x="180" y="47"/>
                  </a:cubicBezTo>
                  <a:cubicBezTo>
                    <a:pt x="29" y="60"/>
                    <a:pt x="29" y="60"/>
                    <a:pt x="29" y="60"/>
                  </a:cubicBezTo>
                  <a:cubicBezTo>
                    <a:pt x="28" y="60"/>
                    <a:pt x="27" y="60"/>
                    <a:pt x="26" y="60"/>
                  </a:cubicBezTo>
                  <a:cubicBezTo>
                    <a:pt x="12" y="60"/>
                    <a:pt x="0" y="48"/>
                    <a:pt x="0" y="34"/>
                  </a:cubicBezTo>
                  <a:cubicBezTo>
                    <a:pt x="0" y="20"/>
                    <a:pt x="11" y="9"/>
                    <a:pt x="25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173" y="1"/>
                    <a:pt x="173" y="1"/>
                    <a:pt x="173" y="1"/>
                  </a:cubicBezTo>
                  <a:cubicBezTo>
                    <a:pt x="178" y="1"/>
                    <a:pt x="184" y="2"/>
                    <a:pt x="188" y="5"/>
                  </a:cubicBezTo>
                  <a:cubicBezTo>
                    <a:pt x="192" y="2"/>
                    <a:pt x="197" y="0"/>
                    <a:pt x="203" y="0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23" y="0"/>
                    <a:pt x="228" y="2"/>
                    <a:pt x="232" y="5"/>
                  </a:cubicBezTo>
                  <a:cubicBezTo>
                    <a:pt x="236" y="2"/>
                    <a:pt x="242" y="1"/>
                    <a:pt x="247" y="1"/>
                  </a:cubicBezTo>
                  <a:cubicBezTo>
                    <a:pt x="395" y="8"/>
                    <a:pt x="395" y="8"/>
                    <a:pt x="395" y="8"/>
                  </a:cubicBezTo>
                  <a:cubicBezTo>
                    <a:pt x="409" y="9"/>
                    <a:pt x="420" y="20"/>
                    <a:pt x="420" y="34"/>
                  </a:cubicBezTo>
                  <a:cubicBezTo>
                    <a:pt x="420" y="48"/>
                    <a:pt x="408" y="60"/>
                    <a:pt x="394" y="60"/>
                  </a:cubicBezTo>
                  <a:close/>
                  <a:moveTo>
                    <a:pt x="26" y="26"/>
                  </a:moveTo>
                  <a:cubicBezTo>
                    <a:pt x="21" y="26"/>
                    <a:pt x="18" y="30"/>
                    <a:pt x="18" y="34"/>
                  </a:cubicBezTo>
                  <a:cubicBezTo>
                    <a:pt x="18" y="38"/>
                    <a:pt x="22" y="42"/>
                    <a:pt x="26" y="42"/>
                  </a:cubicBezTo>
                  <a:cubicBezTo>
                    <a:pt x="26" y="42"/>
                    <a:pt x="26" y="42"/>
                    <a:pt x="26" y="42"/>
                  </a:cubicBezTo>
                  <a:cubicBezTo>
                    <a:pt x="27" y="42"/>
                    <a:pt x="28" y="42"/>
                    <a:pt x="28" y="42"/>
                  </a:cubicBezTo>
                  <a:cubicBezTo>
                    <a:pt x="178" y="29"/>
                    <a:pt x="178" y="29"/>
                    <a:pt x="178" y="29"/>
                  </a:cubicBezTo>
                  <a:cubicBezTo>
                    <a:pt x="179" y="29"/>
                    <a:pt x="179" y="29"/>
                    <a:pt x="180" y="29"/>
                  </a:cubicBezTo>
                  <a:cubicBezTo>
                    <a:pt x="187" y="29"/>
                    <a:pt x="194" y="32"/>
                    <a:pt x="199" y="36"/>
                  </a:cubicBezTo>
                  <a:cubicBezTo>
                    <a:pt x="200" y="36"/>
                    <a:pt x="200" y="36"/>
                    <a:pt x="200" y="36"/>
                  </a:cubicBezTo>
                  <a:cubicBezTo>
                    <a:pt x="202" y="39"/>
                    <a:pt x="202" y="39"/>
                    <a:pt x="202" y="39"/>
                  </a:cubicBezTo>
                  <a:cubicBezTo>
                    <a:pt x="202" y="40"/>
                    <a:pt x="205" y="41"/>
                    <a:pt x="210" y="41"/>
                  </a:cubicBezTo>
                  <a:cubicBezTo>
                    <a:pt x="210" y="41"/>
                    <a:pt x="210" y="41"/>
                    <a:pt x="210" y="41"/>
                  </a:cubicBezTo>
                  <a:cubicBezTo>
                    <a:pt x="215" y="41"/>
                    <a:pt x="218" y="40"/>
                    <a:pt x="218" y="39"/>
                  </a:cubicBezTo>
                  <a:cubicBezTo>
                    <a:pt x="220" y="36"/>
                    <a:pt x="220" y="36"/>
                    <a:pt x="220" y="36"/>
                  </a:cubicBezTo>
                  <a:cubicBezTo>
                    <a:pt x="221" y="36"/>
                    <a:pt x="221" y="36"/>
                    <a:pt x="221" y="36"/>
                  </a:cubicBezTo>
                  <a:cubicBezTo>
                    <a:pt x="227" y="32"/>
                    <a:pt x="235" y="29"/>
                    <a:pt x="242" y="29"/>
                  </a:cubicBezTo>
                  <a:cubicBezTo>
                    <a:pt x="392" y="42"/>
                    <a:pt x="392" y="42"/>
                    <a:pt x="392" y="42"/>
                  </a:cubicBezTo>
                  <a:cubicBezTo>
                    <a:pt x="392" y="42"/>
                    <a:pt x="393" y="42"/>
                    <a:pt x="394" y="42"/>
                  </a:cubicBezTo>
                  <a:cubicBezTo>
                    <a:pt x="398" y="42"/>
                    <a:pt x="402" y="38"/>
                    <a:pt x="402" y="34"/>
                  </a:cubicBezTo>
                  <a:cubicBezTo>
                    <a:pt x="402" y="30"/>
                    <a:pt x="399" y="26"/>
                    <a:pt x="395" y="26"/>
                  </a:cubicBezTo>
                  <a:cubicBezTo>
                    <a:pt x="394" y="26"/>
                    <a:pt x="394" y="26"/>
                    <a:pt x="394" y="26"/>
                  </a:cubicBezTo>
                  <a:cubicBezTo>
                    <a:pt x="246" y="19"/>
                    <a:pt x="246" y="19"/>
                    <a:pt x="246" y="19"/>
                  </a:cubicBezTo>
                  <a:cubicBezTo>
                    <a:pt x="246" y="19"/>
                    <a:pt x="246" y="19"/>
                    <a:pt x="246" y="19"/>
                  </a:cubicBezTo>
                  <a:cubicBezTo>
                    <a:pt x="244" y="19"/>
                    <a:pt x="243" y="20"/>
                    <a:pt x="242" y="20"/>
                  </a:cubicBezTo>
                  <a:cubicBezTo>
                    <a:pt x="239" y="27"/>
                    <a:pt x="234" y="28"/>
                    <a:pt x="231" y="28"/>
                  </a:cubicBezTo>
                  <a:cubicBezTo>
                    <a:pt x="227" y="28"/>
                    <a:pt x="223" y="25"/>
                    <a:pt x="221" y="20"/>
                  </a:cubicBezTo>
                  <a:cubicBezTo>
                    <a:pt x="220" y="19"/>
                    <a:pt x="219" y="19"/>
                    <a:pt x="217" y="19"/>
                  </a:cubicBezTo>
                  <a:cubicBezTo>
                    <a:pt x="203" y="19"/>
                    <a:pt x="203" y="19"/>
                    <a:pt x="203" y="19"/>
                  </a:cubicBezTo>
                  <a:cubicBezTo>
                    <a:pt x="201" y="19"/>
                    <a:pt x="200" y="19"/>
                    <a:pt x="199" y="20"/>
                  </a:cubicBezTo>
                  <a:cubicBezTo>
                    <a:pt x="197" y="25"/>
                    <a:pt x="193" y="28"/>
                    <a:pt x="189" y="28"/>
                  </a:cubicBezTo>
                  <a:cubicBezTo>
                    <a:pt x="186" y="28"/>
                    <a:pt x="181" y="27"/>
                    <a:pt x="178" y="20"/>
                  </a:cubicBezTo>
                  <a:cubicBezTo>
                    <a:pt x="177" y="20"/>
                    <a:pt x="176" y="19"/>
                    <a:pt x="174" y="19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6" y="26"/>
                    <a:pt x="26" y="26"/>
                    <a:pt x="26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9" name="Freeform 89">
              <a:extLst>
                <a:ext uri="{FF2B5EF4-FFF2-40B4-BE49-F238E27FC236}">
                  <a16:creationId xmlns:a16="http://schemas.microsoft.com/office/drawing/2014/main" id="{B01A31EC-D156-4177-9796-F5F0EBA383BF}"/>
                </a:ext>
              </a:extLst>
            </p:cNvPr>
            <p:cNvSpPr/>
            <p:nvPr/>
          </p:nvSpPr>
          <p:spPr bwMode="auto">
            <a:xfrm>
              <a:off x="5354638" y="3525838"/>
              <a:ext cx="669925" cy="163513"/>
            </a:xfrm>
            <a:custGeom>
              <a:avLst/>
              <a:gdLst>
                <a:gd name="T0" fmla="*/ 169 w 177"/>
                <a:gd name="T1" fmla="*/ 37 h 43"/>
                <a:gd name="T2" fmla="*/ 168 w 177"/>
                <a:gd name="T3" fmla="*/ 36 h 43"/>
                <a:gd name="T4" fmla="*/ 92 w 177"/>
                <a:gd name="T5" fmla="*/ 1 h 43"/>
                <a:gd name="T6" fmla="*/ 75 w 177"/>
                <a:gd name="T7" fmla="*/ 0 h 43"/>
                <a:gd name="T8" fmla="*/ 18 w 177"/>
                <a:gd name="T9" fmla="*/ 15 h 43"/>
                <a:gd name="T10" fmla="*/ 3 w 177"/>
                <a:gd name="T11" fmla="*/ 29 h 43"/>
                <a:gd name="T12" fmla="*/ 1 w 177"/>
                <a:gd name="T13" fmla="*/ 39 h 43"/>
                <a:gd name="T14" fmla="*/ 9 w 177"/>
                <a:gd name="T15" fmla="*/ 43 h 43"/>
                <a:gd name="T16" fmla="*/ 177 w 177"/>
                <a:gd name="T17" fmla="*/ 43 h 43"/>
                <a:gd name="T18" fmla="*/ 169 w 177"/>
                <a:gd name="T19" fmla="*/ 37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7" h="43">
                  <a:moveTo>
                    <a:pt x="169" y="37"/>
                  </a:moveTo>
                  <a:cubicBezTo>
                    <a:pt x="168" y="36"/>
                    <a:pt x="168" y="36"/>
                    <a:pt x="168" y="36"/>
                  </a:cubicBezTo>
                  <a:cubicBezTo>
                    <a:pt x="141" y="16"/>
                    <a:pt x="115" y="5"/>
                    <a:pt x="92" y="1"/>
                  </a:cubicBezTo>
                  <a:cubicBezTo>
                    <a:pt x="87" y="1"/>
                    <a:pt x="81" y="0"/>
                    <a:pt x="75" y="0"/>
                  </a:cubicBezTo>
                  <a:cubicBezTo>
                    <a:pt x="40" y="0"/>
                    <a:pt x="18" y="15"/>
                    <a:pt x="18" y="15"/>
                  </a:cubicBezTo>
                  <a:cubicBezTo>
                    <a:pt x="16" y="16"/>
                    <a:pt x="6" y="23"/>
                    <a:pt x="3" y="29"/>
                  </a:cubicBezTo>
                  <a:cubicBezTo>
                    <a:pt x="1" y="33"/>
                    <a:pt x="0" y="36"/>
                    <a:pt x="1" y="39"/>
                  </a:cubicBezTo>
                  <a:cubicBezTo>
                    <a:pt x="3" y="42"/>
                    <a:pt x="5" y="43"/>
                    <a:pt x="9" y="43"/>
                  </a:cubicBezTo>
                  <a:cubicBezTo>
                    <a:pt x="177" y="43"/>
                    <a:pt x="177" y="43"/>
                    <a:pt x="177" y="43"/>
                  </a:cubicBezTo>
                  <a:cubicBezTo>
                    <a:pt x="174" y="40"/>
                    <a:pt x="170" y="37"/>
                    <a:pt x="169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10" name="Freeform 90">
              <a:extLst>
                <a:ext uri="{FF2B5EF4-FFF2-40B4-BE49-F238E27FC236}">
                  <a16:creationId xmlns:a16="http://schemas.microsoft.com/office/drawing/2014/main" id="{52CF956E-461F-499A-893F-F95AE43958DF}"/>
                </a:ext>
              </a:extLst>
            </p:cNvPr>
            <p:cNvSpPr/>
            <p:nvPr/>
          </p:nvSpPr>
          <p:spPr bwMode="auto">
            <a:xfrm>
              <a:off x="6175375" y="3063876"/>
              <a:ext cx="654050" cy="571500"/>
            </a:xfrm>
            <a:custGeom>
              <a:avLst/>
              <a:gdLst>
                <a:gd name="T0" fmla="*/ 171 w 173"/>
                <a:gd name="T1" fmla="*/ 114 h 151"/>
                <a:gd name="T2" fmla="*/ 157 w 173"/>
                <a:gd name="T3" fmla="*/ 87 h 151"/>
                <a:gd name="T4" fmla="*/ 157 w 173"/>
                <a:gd name="T5" fmla="*/ 86 h 151"/>
                <a:gd name="T6" fmla="*/ 123 w 173"/>
                <a:gd name="T7" fmla="*/ 21 h 151"/>
                <a:gd name="T8" fmla="*/ 116 w 173"/>
                <a:gd name="T9" fmla="*/ 8 h 151"/>
                <a:gd name="T10" fmla="*/ 115 w 173"/>
                <a:gd name="T11" fmla="*/ 7 h 151"/>
                <a:gd name="T12" fmla="*/ 87 w 173"/>
                <a:gd name="T13" fmla="*/ 0 h 151"/>
                <a:gd name="T14" fmla="*/ 101 w 173"/>
                <a:gd name="T15" fmla="*/ 24 h 151"/>
                <a:gd name="T16" fmla="*/ 103 w 173"/>
                <a:gd name="T17" fmla="*/ 45 h 151"/>
                <a:gd name="T18" fmla="*/ 88 w 173"/>
                <a:gd name="T19" fmla="*/ 59 h 151"/>
                <a:gd name="T20" fmla="*/ 38 w 173"/>
                <a:gd name="T21" fmla="*/ 87 h 151"/>
                <a:gd name="T22" fmla="*/ 1 w 173"/>
                <a:gd name="T23" fmla="*/ 149 h 151"/>
                <a:gd name="T24" fmla="*/ 0 w 173"/>
                <a:gd name="T25" fmla="*/ 151 h 151"/>
                <a:gd name="T26" fmla="*/ 1 w 173"/>
                <a:gd name="T27" fmla="*/ 151 h 151"/>
                <a:gd name="T28" fmla="*/ 9 w 173"/>
                <a:gd name="T29" fmla="*/ 146 h 151"/>
                <a:gd name="T30" fmla="*/ 86 w 173"/>
                <a:gd name="T31" fmla="*/ 112 h 151"/>
                <a:gd name="T32" fmla="*/ 113 w 173"/>
                <a:gd name="T33" fmla="*/ 109 h 151"/>
                <a:gd name="T34" fmla="*/ 165 w 173"/>
                <a:gd name="T35" fmla="*/ 120 h 151"/>
                <a:gd name="T36" fmla="*/ 169 w 173"/>
                <a:gd name="T37" fmla="*/ 121 h 151"/>
                <a:gd name="T38" fmla="*/ 172 w 173"/>
                <a:gd name="T39" fmla="*/ 120 h 151"/>
                <a:gd name="T40" fmla="*/ 171 w 173"/>
                <a:gd name="T41" fmla="*/ 114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73" h="151">
                  <a:moveTo>
                    <a:pt x="171" y="114"/>
                  </a:moveTo>
                  <a:cubicBezTo>
                    <a:pt x="157" y="87"/>
                    <a:pt x="157" y="87"/>
                    <a:pt x="157" y="87"/>
                  </a:cubicBezTo>
                  <a:cubicBezTo>
                    <a:pt x="157" y="86"/>
                    <a:pt x="157" y="86"/>
                    <a:pt x="157" y="86"/>
                  </a:cubicBezTo>
                  <a:cubicBezTo>
                    <a:pt x="123" y="21"/>
                    <a:pt x="123" y="21"/>
                    <a:pt x="123" y="21"/>
                  </a:cubicBezTo>
                  <a:cubicBezTo>
                    <a:pt x="120" y="17"/>
                    <a:pt x="117" y="11"/>
                    <a:pt x="116" y="8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5" y="7"/>
                    <a:pt x="101" y="0"/>
                    <a:pt x="87" y="0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5" y="31"/>
                    <a:pt x="105" y="38"/>
                    <a:pt x="103" y="45"/>
                  </a:cubicBezTo>
                  <a:cubicBezTo>
                    <a:pt x="100" y="51"/>
                    <a:pt x="95" y="56"/>
                    <a:pt x="88" y="59"/>
                  </a:cubicBezTo>
                  <a:cubicBezTo>
                    <a:pt x="85" y="60"/>
                    <a:pt x="56" y="71"/>
                    <a:pt x="38" y="87"/>
                  </a:cubicBezTo>
                  <a:cubicBezTo>
                    <a:pt x="19" y="105"/>
                    <a:pt x="8" y="123"/>
                    <a:pt x="1" y="149"/>
                  </a:cubicBezTo>
                  <a:cubicBezTo>
                    <a:pt x="0" y="151"/>
                    <a:pt x="0" y="151"/>
                    <a:pt x="0" y="151"/>
                  </a:cubicBezTo>
                  <a:cubicBezTo>
                    <a:pt x="0" y="151"/>
                    <a:pt x="1" y="151"/>
                    <a:pt x="1" y="151"/>
                  </a:cubicBezTo>
                  <a:cubicBezTo>
                    <a:pt x="3" y="149"/>
                    <a:pt x="6" y="147"/>
                    <a:pt x="9" y="146"/>
                  </a:cubicBezTo>
                  <a:cubicBezTo>
                    <a:pt x="9" y="146"/>
                    <a:pt x="42" y="125"/>
                    <a:pt x="86" y="112"/>
                  </a:cubicBezTo>
                  <a:cubicBezTo>
                    <a:pt x="95" y="110"/>
                    <a:pt x="104" y="109"/>
                    <a:pt x="113" y="109"/>
                  </a:cubicBezTo>
                  <a:cubicBezTo>
                    <a:pt x="141" y="109"/>
                    <a:pt x="165" y="120"/>
                    <a:pt x="165" y="120"/>
                  </a:cubicBezTo>
                  <a:cubicBezTo>
                    <a:pt x="167" y="121"/>
                    <a:pt x="168" y="121"/>
                    <a:pt x="169" y="121"/>
                  </a:cubicBezTo>
                  <a:cubicBezTo>
                    <a:pt x="171" y="121"/>
                    <a:pt x="172" y="120"/>
                    <a:pt x="172" y="120"/>
                  </a:cubicBezTo>
                  <a:cubicBezTo>
                    <a:pt x="173" y="118"/>
                    <a:pt x="172" y="116"/>
                    <a:pt x="171" y="1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/>
            </a:p>
          </p:txBody>
        </p:sp>
      </p:grpSp>
      <p:sp>
        <p:nvSpPr>
          <p:cNvPr id="29701" name="文本框 11">
            <a:extLst>
              <a:ext uri="{FF2B5EF4-FFF2-40B4-BE49-F238E27FC236}">
                <a16:creationId xmlns:a16="http://schemas.microsoft.com/office/drawing/2014/main" id="{B6E03719-7663-4696-925B-E1EB1342C4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38313" y="588963"/>
            <a:ext cx="1107996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ja-JP" altLang="en-US" sz="3600">
                <a:solidFill>
                  <a:schemeClr val="bg1"/>
                </a:solidFill>
              </a:rPr>
              <a:t>目录</a:t>
            </a:r>
            <a:endParaRPr lang="zh-CN" altLang="en-US" sz="3600" dirty="0">
              <a:solidFill>
                <a:schemeClr val="bg1"/>
              </a:solidFill>
            </a:endParaRPr>
          </a:p>
        </p:txBody>
      </p:sp>
      <p:pic>
        <p:nvPicPr>
          <p:cNvPr id="29702" name="图片 12">
            <a:extLst>
              <a:ext uri="{FF2B5EF4-FFF2-40B4-BE49-F238E27FC236}">
                <a16:creationId xmlns:a16="http://schemas.microsoft.com/office/drawing/2014/main" id="{1C1A1D52-CE6A-46DD-A310-170865F768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6188" y="5200650"/>
            <a:ext cx="5865812" cy="165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707" name="文本框 44">
            <a:extLst>
              <a:ext uri="{FF2B5EF4-FFF2-40B4-BE49-F238E27FC236}">
                <a16:creationId xmlns:a16="http://schemas.microsoft.com/office/drawing/2014/main" id="{1D09FE74-10F7-476A-BD33-48D9D99FF6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38437" y="1885950"/>
            <a:ext cx="6030005" cy="27964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marL="457200" indent="-457200" eaLnBrk="1" hangingPunct="1">
              <a:lnSpc>
                <a:spcPct val="150000"/>
              </a:lnSpc>
              <a:spcBef>
                <a:spcPct val="0"/>
              </a:spcBef>
              <a:buFont typeface="+mj-lt"/>
              <a:buAutoNum type="arabicPeriod"/>
            </a:pPr>
            <a:r>
              <a:rPr lang="zh-CN" altLang="en-US" sz="2400" b="1" dirty="0">
                <a:solidFill>
                  <a:srgbClr val="404040"/>
                </a:solidFill>
              </a:rPr>
              <a:t>相关背景</a:t>
            </a:r>
            <a:r>
              <a:rPr lang="ja-JP" altLang="en-US" sz="2400" b="1">
                <a:solidFill>
                  <a:srgbClr val="404040"/>
                </a:solidFill>
              </a:rPr>
              <a:t>知识</a:t>
            </a:r>
            <a:endParaRPr lang="zh-CN" altLang="en-US" sz="2400" b="1" dirty="0">
              <a:solidFill>
                <a:srgbClr val="404040"/>
              </a:solidFill>
            </a:endParaRPr>
          </a:p>
          <a:p>
            <a:pPr marL="457200" indent="-457200" eaLnBrk="1" hangingPunct="1">
              <a:lnSpc>
                <a:spcPct val="150000"/>
              </a:lnSpc>
              <a:spcBef>
                <a:spcPct val="0"/>
              </a:spcBef>
              <a:buFont typeface="+mj-lt"/>
              <a:buAutoNum type="arabicPeriod"/>
            </a:pPr>
            <a:r>
              <a:rPr lang="zh-CN" altLang="en-US" sz="2400" b="1" dirty="0">
                <a:solidFill>
                  <a:srgbClr val="404040"/>
                </a:solidFill>
              </a:rPr>
              <a:t>系统概览</a:t>
            </a:r>
          </a:p>
          <a:p>
            <a:pPr marL="457200" indent="-457200" eaLnBrk="1" hangingPunct="1">
              <a:lnSpc>
                <a:spcPct val="150000"/>
              </a:lnSpc>
              <a:spcBef>
                <a:spcPct val="0"/>
              </a:spcBef>
              <a:buFont typeface="+mj-lt"/>
              <a:buAutoNum type="arabicPeriod"/>
            </a:pPr>
            <a:r>
              <a:rPr lang="zh-CN" altLang="en-US" sz="2400" b="1" dirty="0">
                <a:solidFill>
                  <a:srgbClr val="404040"/>
                </a:solidFill>
              </a:rPr>
              <a:t> </a:t>
            </a:r>
            <a:r>
              <a:rPr lang="en-US" altLang="zh-CN" sz="2400" b="1" dirty="0">
                <a:solidFill>
                  <a:srgbClr val="404040"/>
                </a:solidFill>
              </a:rPr>
              <a:t>Vizier </a:t>
            </a:r>
            <a:r>
              <a:rPr lang="zh-CN" altLang="en-US" sz="2400" b="1" dirty="0">
                <a:solidFill>
                  <a:srgbClr val="404040"/>
                </a:solidFill>
              </a:rPr>
              <a:t>使用的算法</a:t>
            </a:r>
          </a:p>
          <a:p>
            <a:pPr marL="457200" indent="-457200" eaLnBrk="1" hangingPunct="1">
              <a:lnSpc>
                <a:spcPct val="150000"/>
              </a:lnSpc>
              <a:spcBef>
                <a:spcPct val="0"/>
              </a:spcBef>
              <a:buFont typeface="+mj-lt"/>
              <a:buAutoNum type="arabicPeriod"/>
            </a:pPr>
            <a:r>
              <a:rPr lang="zh-CN" altLang="en-US" sz="2400" b="1" dirty="0">
                <a:solidFill>
                  <a:srgbClr val="404040"/>
                </a:solidFill>
              </a:rPr>
              <a:t>实验与结果</a:t>
            </a:r>
          </a:p>
          <a:p>
            <a:pPr marL="457200" indent="-457200" eaLnBrk="1" hangingPunct="1">
              <a:lnSpc>
                <a:spcPct val="150000"/>
              </a:lnSpc>
              <a:spcBef>
                <a:spcPct val="0"/>
              </a:spcBef>
              <a:buFont typeface="+mj-lt"/>
              <a:buAutoNum type="arabicPeriod"/>
            </a:pPr>
            <a:r>
              <a:rPr lang="zh-CN" altLang="en-US" sz="2400" b="1" dirty="0">
                <a:solidFill>
                  <a:srgbClr val="404040"/>
                </a:solidFill>
              </a:rPr>
              <a:t>用户案例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任意多边形 10">
            <a:extLst>
              <a:ext uri="{FF2B5EF4-FFF2-40B4-BE49-F238E27FC236}">
                <a16:creationId xmlns:a16="http://schemas.microsoft.com/office/drawing/2014/main" id="{F78217A7-87B9-42C8-9AA2-56639B95E51F}"/>
              </a:ext>
            </a:extLst>
          </p:cNvPr>
          <p:cNvSpPr/>
          <p:nvPr/>
        </p:nvSpPr>
        <p:spPr>
          <a:xfrm rot="5400000">
            <a:off x="3616778" y="-3159579"/>
            <a:ext cx="914400" cy="8147957"/>
          </a:xfrm>
          <a:custGeom>
            <a:avLst/>
            <a:gdLst>
              <a:gd name="connsiteX0" fmla="*/ 0 w 990604"/>
              <a:gd name="connsiteY0" fmla="*/ 5956738 h 5956738"/>
              <a:gd name="connsiteX1" fmla="*/ 0 w 990604"/>
              <a:gd name="connsiteY1" fmla="*/ 317938 h 5956738"/>
              <a:gd name="connsiteX2" fmla="*/ 6 w 990604"/>
              <a:gd name="connsiteY2" fmla="*/ 317938 h 5956738"/>
              <a:gd name="connsiteX3" fmla="*/ 495305 w 990604"/>
              <a:gd name="connsiteY3" fmla="*/ 0 h 5956738"/>
              <a:gd name="connsiteX4" fmla="*/ 990604 w 990604"/>
              <a:gd name="connsiteY4" fmla="*/ 317938 h 5956738"/>
              <a:gd name="connsiteX5" fmla="*/ 990601 w 990604"/>
              <a:gd name="connsiteY5" fmla="*/ 317938 h 5956738"/>
              <a:gd name="connsiteX6" fmla="*/ 990601 w 990604"/>
              <a:gd name="connsiteY6" fmla="*/ 5956738 h 5956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0604" h="5956738">
                <a:moveTo>
                  <a:pt x="0" y="5956738"/>
                </a:moveTo>
                <a:lnTo>
                  <a:pt x="0" y="317938"/>
                </a:lnTo>
                <a:lnTo>
                  <a:pt x="6" y="317938"/>
                </a:lnTo>
                <a:lnTo>
                  <a:pt x="495305" y="0"/>
                </a:lnTo>
                <a:lnTo>
                  <a:pt x="990604" y="317938"/>
                </a:lnTo>
                <a:lnTo>
                  <a:pt x="990601" y="317938"/>
                </a:lnTo>
                <a:lnTo>
                  <a:pt x="990601" y="5956738"/>
                </a:lnTo>
                <a:close/>
              </a:path>
            </a:pathLst>
          </a:custGeom>
          <a:solidFill>
            <a:srgbClr val="4B64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zh-CN" altLang="en-US" noProof="1"/>
          </a:p>
        </p:txBody>
      </p:sp>
      <p:sp>
        <p:nvSpPr>
          <p:cNvPr id="2" name="椭圆 1">
            <a:extLst>
              <a:ext uri="{FF2B5EF4-FFF2-40B4-BE49-F238E27FC236}">
                <a16:creationId xmlns:a16="http://schemas.microsoft.com/office/drawing/2014/main" id="{989F1B2B-D069-4E1D-ABB9-F2C6C8EF9ED8}"/>
              </a:ext>
            </a:extLst>
          </p:cNvPr>
          <p:cNvSpPr/>
          <p:nvPr/>
        </p:nvSpPr>
        <p:spPr>
          <a:xfrm>
            <a:off x="323850" y="247650"/>
            <a:ext cx="1333500" cy="1333500"/>
          </a:xfrm>
          <a:prstGeom prst="ellipse">
            <a:avLst/>
          </a:prstGeom>
          <a:solidFill>
            <a:schemeClr val="bg1"/>
          </a:solidFill>
          <a:ln w="38100">
            <a:solidFill>
              <a:srgbClr val="4B64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zh-CN" altLang="en-US" noProof="1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EB01D4AC-4383-4216-A68F-045301757739}"/>
              </a:ext>
            </a:extLst>
          </p:cNvPr>
          <p:cNvGrpSpPr/>
          <p:nvPr/>
        </p:nvGrpSpPr>
        <p:grpSpPr>
          <a:xfrm>
            <a:off x="475624" y="571426"/>
            <a:ext cx="1029952" cy="685949"/>
            <a:chOff x="5302250" y="2903538"/>
            <a:chExt cx="1587500" cy="1057276"/>
          </a:xfrm>
          <a:solidFill>
            <a:srgbClr val="4B649F"/>
          </a:solidFill>
        </p:grpSpPr>
        <p:sp>
          <p:nvSpPr>
            <p:cNvPr id="4" name="Freeform 84">
              <a:extLst>
                <a:ext uri="{FF2B5EF4-FFF2-40B4-BE49-F238E27FC236}">
                  <a16:creationId xmlns:a16="http://schemas.microsoft.com/office/drawing/2014/main" id="{31146644-E136-4958-B5BF-A9B632D430C5}"/>
                </a:ext>
              </a:extLst>
            </p:cNvPr>
            <p:cNvSpPr/>
            <p:nvPr/>
          </p:nvSpPr>
          <p:spPr bwMode="auto">
            <a:xfrm>
              <a:off x="5362575" y="3040063"/>
              <a:ext cx="706438" cy="614363"/>
            </a:xfrm>
            <a:custGeom>
              <a:avLst/>
              <a:gdLst>
                <a:gd name="T0" fmla="*/ 181 w 187"/>
                <a:gd name="T1" fmla="*/ 49 h 162"/>
                <a:gd name="T2" fmla="*/ 187 w 187"/>
                <a:gd name="T3" fmla="*/ 66 h 162"/>
                <a:gd name="T4" fmla="*/ 187 w 187"/>
                <a:gd name="T5" fmla="*/ 162 h 162"/>
                <a:gd name="T6" fmla="*/ 176 w 187"/>
                <a:gd name="T7" fmla="*/ 153 h 162"/>
                <a:gd name="T8" fmla="*/ 92 w 187"/>
                <a:gd name="T9" fmla="*/ 115 h 162"/>
                <a:gd name="T10" fmla="*/ 73 w 187"/>
                <a:gd name="T11" fmla="*/ 114 h 162"/>
                <a:gd name="T12" fmla="*/ 8 w 187"/>
                <a:gd name="T13" fmla="*/ 131 h 162"/>
                <a:gd name="T14" fmla="*/ 1 w 187"/>
                <a:gd name="T15" fmla="*/ 131 h 162"/>
                <a:gd name="T16" fmla="*/ 2 w 187"/>
                <a:gd name="T17" fmla="*/ 126 h 162"/>
                <a:gd name="T18" fmla="*/ 26 w 187"/>
                <a:gd name="T19" fmla="*/ 70 h 162"/>
                <a:gd name="T20" fmla="*/ 48 w 187"/>
                <a:gd name="T21" fmla="*/ 20 h 162"/>
                <a:gd name="T22" fmla="*/ 53 w 187"/>
                <a:gd name="T23" fmla="*/ 13 h 162"/>
                <a:gd name="T24" fmla="*/ 62 w 187"/>
                <a:gd name="T25" fmla="*/ 9 h 162"/>
                <a:gd name="T26" fmla="*/ 130 w 187"/>
                <a:gd name="T27" fmla="*/ 11 h 162"/>
                <a:gd name="T28" fmla="*/ 181 w 187"/>
                <a:gd name="T29" fmla="*/ 49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7" h="162">
                  <a:moveTo>
                    <a:pt x="181" y="49"/>
                  </a:moveTo>
                  <a:cubicBezTo>
                    <a:pt x="184" y="54"/>
                    <a:pt x="187" y="60"/>
                    <a:pt x="187" y="66"/>
                  </a:cubicBezTo>
                  <a:cubicBezTo>
                    <a:pt x="187" y="162"/>
                    <a:pt x="187" y="162"/>
                    <a:pt x="187" y="162"/>
                  </a:cubicBezTo>
                  <a:cubicBezTo>
                    <a:pt x="187" y="162"/>
                    <a:pt x="178" y="154"/>
                    <a:pt x="176" y="153"/>
                  </a:cubicBezTo>
                  <a:cubicBezTo>
                    <a:pt x="168" y="148"/>
                    <a:pt x="133" y="120"/>
                    <a:pt x="92" y="115"/>
                  </a:cubicBezTo>
                  <a:cubicBezTo>
                    <a:pt x="86" y="114"/>
                    <a:pt x="79" y="114"/>
                    <a:pt x="73" y="114"/>
                  </a:cubicBezTo>
                  <a:cubicBezTo>
                    <a:pt x="32" y="114"/>
                    <a:pt x="8" y="131"/>
                    <a:pt x="8" y="131"/>
                  </a:cubicBezTo>
                  <a:cubicBezTo>
                    <a:pt x="5" y="133"/>
                    <a:pt x="2" y="133"/>
                    <a:pt x="1" y="131"/>
                  </a:cubicBezTo>
                  <a:cubicBezTo>
                    <a:pt x="0" y="130"/>
                    <a:pt x="1" y="128"/>
                    <a:pt x="2" y="126"/>
                  </a:cubicBezTo>
                  <a:cubicBezTo>
                    <a:pt x="26" y="70"/>
                    <a:pt x="26" y="70"/>
                    <a:pt x="26" y="70"/>
                  </a:cubicBezTo>
                  <a:cubicBezTo>
                    <a:pt x="48" y="20"/>
                    <a:pt x="48" y="20"/>
                    <a:pt x="48" y="20"/>
                  </a:cubicBezTo>
                  <a:cubicBezTo>
                    <a:pt x="49" y="18"/>
                    <a:pt x="51" y="15"/>
                    <a:pt x="53" y="13"/>
                  </a:cubicBezTo>
                  <a:cubicBezTo>
                    <a:pt x="55" y="11"/>
                    <a:pt x="59" y="10"/>
                    <a:pt x="62" y="9"/>
                  </a:cubicBezTo>
                  <a:cubicBezTo>
                    <a:pt x="65" y="9"/>
                    <a:pt x="98" y="0"/>
                    <a:pt x="130" y="11"/>
                  </a:cubicBezTo>
                  <a:cubicBezTo>
                    <a:pt x="163" y="22"/>
                    <a:pt x="179" y="45"/>
                    <a:pt x="181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5" name="Freeform 85">
              <a:extLst>
                <a:ext uri="{FF2B5EF4-FFF2-40B4-BE49-F238E27FC236}">
                  <a16:creationId xmlns:a16="http://schemas.microsoft.com/office/drawing/2014/main" id="{15DA8FD2-48AA-4963-8E7E-85AB57E553CB}"/>
                </a:ext>
              </a:extLst>
            </p:cNvPr>
            <p:cNvSpPr/>
            <p:nvPr/>
          </p:nvSpPr>
          <p:spPr bwMode="auto">
            <a:xfrm>
              <a:off x="6115050" y="2903538"/>
              <a:ext cx="400050" cy="747713"/>
            </a:xfrm>
            <a:custGeom>
              <a:avLst/>
              <a:gdLst>
                <a:gd name="T0" fmla="*/ 44 w 106"/>
                <a:gd name="T1" fmla="*/ 119 h 197"/>
                <a:gd name="T2" fmla="*/ 3 w 106"/>
                <a:gd name="T3" fmla="*/ 187 h 197"/>
                <a:gd name="T4" fmla="*/ 0 w 106"/>
                <a:gd name="T5" fmla="*/ 197 h 197"/>
                <a:gd name="T6" fmla="*/ 0 w 106"/>
                <a:gd name="T7" fmla="*/ 83 h 197"/>
                <a:gd name="T8" fmla="*/ 1 w 106"/>
                <a:gd name="T9" fmla="*/ 64 h 197"/>
                <a:gd name="T10" fmla="*/ 16 w 106"/>
                <a:gd name="T11" fmla="*/ 29 h 197"/>
                <a:gd name="T12" fmla="*/ 49 w 106"/>
                <a:gd name="T13" fmla="*/ 1 h 197"/>
                <a:gd name="T14" fmla="*/ 54 w 106"/>
                <a:gd name="T15" fmla="*/ 0 h 197"/>
                <a:gd name="T16" fmla="*/ 64 w 106"/>
                <a:gd name="T17" fmla="*/ 6 h 197"/>
                <a:gd name="T18" fmla="*/ 85 w 106"/>
                <a:gd name="T19" fmla="*/ 42 h 197"/>
                <a:gd name="T20" fmla="*/ 86 w 106"/>
                <a:gd name="T21" fmla="*/ 42 h 197"/>
                <a:gd name="T22" fmla="*/ 104 w 106"/>
                <a:gd name="T23" fmla="*/ 74 h 197"/>
                <a:gd name="T24" fmla="*/ 105 w 106"/>
                <a:gd name="T25" fmla="*/ 82 h 197"/>
                <a:gd name="T26" fmla="*/ 99 w 106"/>
                <a:gd name="T27" fmla="*/ 87 h 197"/>
                <a:gd name="T28" fmla="*/ 44 w 106"/>
                <a:gd name="T29" fmla="*/ 119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6" h="197">
                  <a:moveTo>
                    <a:pt x="44" y="119"/>
                  </a:moveTo>
                  <a:cubicBezTo>
                    <a:pt x="25" y="137"/>
                    <a:pt x="12" y="156"/>
                    <a:pt x="3" y="187"/>
                  </a:cubicBezTo>
                  <a:cubicBezTo>
                    <a:pt x="0" y="197"/>
                    <a:pt x="0" y="197"/>
                    <a:pt x="0" y="197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77"/>
                    <a:pt x="0" y="69"/>
                    <a:pt x="1" y="64"/>
                  </a:cubicBezTo>
                  <a:cubicBezTo>
                    <a:pt x="1" y="63"/>
                    <a:pt x="3" y="47"/>
                    <a:pt x="16" y="29"/>
                  </a:cubicBezTo>
                  <a:cubicBezTo>
                    <a:pt x="30" y="11"/>
                    <a:pt x="48" y="1"/>
                    <a:pt x="49" y="1"/>
                  </a:cubicBezTo>
                  <a:cubicBezTo>
                    <a:pt x="51" y="0"/>
                    <a:pt x="52" y="0"/>
                    <a:pt x="54" y="0"/>
                  </a:cubicBezTo>
                  <a:cubicBezTo>
                    <a:pt x="58" y="0"/>
                    <a:pt x="62" y="2"/>
                    <a:pt x="64" y="6"/>
                  </a:cubicBezTo>
                  <a:cubicBezTo>
                    <a:pt x="85" y="42"/>
                    <a:pt x="85" y="42"/>
                    <a:pt x="85" y="42"/>
                  </a:cubicBezTo>
                  <a:cubicBezTo>
                    <a:pt x="86" y="42"/>
                    <a:pt x="86" y="42"/>
                    <a:pt x="86" y="42"/>
                  </a:cubicBezTo>
                  <a:cubicBezTo>
                    <a:pt x="104" y="74"/>
                    <a:pt x="104" y="74"/>
                    <a:pt x="104" y="74"/>
                  </a:cubicBezTo>
                  <a:cubicBezTo>
                    <a:pt x="106" y="76"/>
                    <a:pt x="106" y="79"/>
                    <a:pt x="105" y="82"/>
                  </a:cubicBezTo>
                  <a:cubicBezTo>
                    <a:pt x="104" y="84"/>
                    <a:pt x="102" y="86"/>
                    <a:pt x="99" y="87"/>
                  </a:cubicBezTo>
                  <a:cubicBezTo>
                    <a:pt x="99" y="87"/>
                    <a:pt x="66" y="99"/>
                    <a:pt x="44" y="1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6" name="Freeform 86">
              <a:extLst>
                <a:ext uri="{FF2B5EF4-FFF2-40B4-BE49-F238E27FC236}">
                  <a16:creationId xmlns:a16="http://schemas.microsoft.com/office/drawing/2014/main" id="{D734BADA-8DF3-43AB-AF1D-D1882A0044FC}"/>
                </a:ext>
              </a:extLst>
            </p:cNvPr>
            <p:cNvSpPr/>
            <p:nvPr/>
          </p:nvSpPr>
          <p:spPr bwMode="auto">
            <a:xfrm>
              <a:off x="6194425" y="3529013"/>
              <a:ext cx="642938" cy="160338"/>
            </a:xfrm>
            <a:custGeom>
              <a:avLst/>
              <a:gdLst>
                <a:gd name="T0" fmla="*/ 155 w 170"/>
                <a:gd name="T1" fmla="*/ 11 h 42"/>
                <a:gd name="T2" fmla="*/ 154 w 170"/>
                <a:gd name="T3" fmla="*/ 10 h 42"/>
                <a:gd name="T4" fmla="*/ 153 w 170"/>
                <a:gd name="T5" fmla="*/ 10 h 42"/>
                <a:gd name="T6" fmla="*/ 108 w 170"/>
                <a:gd name="T7" fmla="*/ 0 h 42"/>
                <a:gd name="T8" fmla="*/ 85 w 170"/>
                <a:gd name="T9" fmla="*/ 3 h 42"/>
                <a:gd name="T10" fmla="*/ 11 w 170"/>
                <a:gd name="T11" fmla="*/ 35 h 42"/>
                <a:gd name="T12" fmla="*/ 11 w 170"/>
                <a:gd name="T13" fmla="*/ 36 h 42"/>
                <a:gd name="T14" fmla="*/ 7 w 170"/>
                <a:gd name="T15" fmla="*/ 38 h 42"/>
                <a:gd name="T16" fmla="*/ 3 w 170"/>
                <a:gd name="T17" fmla="*/ 40 h 42"/>
                <a:gd name="T18" fmla="*/ 1 w 170"/>
                <a:gd name="T19" fmla="*/ 42 h 42"/>
                <a:gd name="T20" fmla="*/ 0 w 170"/>
                <a:gd name="T21" fmla="*/ 42 h 42"/>
                <a:gd name="T22" fmla="*/ 161 w 170"/>
                <a:gd name="T23" fmla="*/ 42 h 42"/>
                <a:gd name="T24" fmla="*/ 169 w 170"/>
                <a:gd name="T25" fmla="*/ 38 h 42"/>
                <a:gd name="T26" fmla="*/ 167 w 170"/>
                <a:gd name="T27" fmla="*/ 28 h 42"/>
                <a:gd name="T28" fmla="*/ 155 w 170"/>
                <a:gd name="T29" fmla="*/ 11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70" h="42">
                  <a:moveTo>
                    <a:pt x="155" y="11"/>
                  </a:moveTo>
                  <a:cubicBezTo>
                    <a:pt x="155" y="11"/>
                    <a:pt x="154" y="10"/>
                    <a:pt x="154" y="10"/>
                  </a:cubicBezTo>
                  <a:cubicBezTo>
                    <a:pt x="153" y="10"/>
                    <a:pt x="153" y="10"/>
                    <a:pt x="153" y="10"/>
                  </a:cubicBezTo>
                  <a:cubicBezTo>
                    <a:pt x="152" y="9"/>
                    <a:pt x="132" y="0"/>
                    <a:pt x="108" y="0"/>
                  </a:cubicBezTo>
                  <a:cubicBezTo>
                    <a:pt x="100" y="0"/>
                    <a:pt x="92" y="1"/>
                    <a:pt x="85" y="3"/>
                  </a:cubicBezTo>
                  <a:cubicBezTo>
                    <a:pt x="46" y="15"/>
                    <a:pt x="15" y="33"/>
                    <a:pt x="11" y="35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10" y="36"/>
                    <a:pt x="9" y="37"/>
                    <a:pt x="7" y="38"/>
                  </a:cubicBezTo>
                  <a:cubicBezTo>
                    <a:pt x="6" y="39"/>
                    <a:pt x="4" y="40"/>
                    <a:pt x="3" y="40"/>
                  </a:cubicBezTo>
                  <a:cubicBezTo>
                    <a:pt x="2" y="41"/>
                    <a:pt x="2" y="41"/>
                    <a:pt x="1" y="42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161" y="42"/>
                    <a:pt x="161" y="42"/>
                    <a:pt x="161" y="42"/>
                  </a:cubicBezTo>
                  <a:cubicBezTo>
                    <a:pt x="165" y="42"/>
                    <a:pt x="167" y="41"/>
                    <a:pt x="169" y="38"/>
                  </a:cubicBezTo>
                  <a:cubicBezTo>
                    <a:pt x="170" y="35"/>
                    <a:pt x="169" y="32"/>
                    <a:pt x="167" y="28"/>
                  </a:cubicBezTo>
                  <a:cubicBezTo>
                    <a:pt x="167" y="28"/>
                    <a:pt x="162" y="20"/>
                    <a:pt x="155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7" name="Freeform 87">
              <a:extLst>
                <a:ext uri="{FF2B5EF4-FFF2-40B4-BE49-F238E27FC236}">
                  <a16:creationId xmlns:a16="http://schemas.microsoft.com/office/drawing/2014/main" id="{8C32EF48-F3AF-4683-9EBA-C2E0FA0202B0}"/>
                </a:ext>
              </a:extLst>
            </p:cNvPr>
            <p:cNvSpPr/>
            <p:nvPr/>
          </p:nvSpPr>
          <p:spPr bwMode="auto">
            <a:xfrm>
              <a:off x="5335588" y="3771901"/>
              <a:ext cx="1520825" cy="155575"/>
            </a:xfrm>
            <a:custGeom>
              <a:avLst/>
              <a:gdLst>
                <a:gd name="T0" fmla="*/ 402 w 402"/>
                <a:gd name="T1" fmla="*/ 24 h 41"/>
                <a:gd name="T2" fmla="*/ 385 w 402"/>
                <a:gd name="T3" fmla="*/ 41 h 41"/>
                <a:gd name="T4" fmla="*/ 382 w 402"/>
                <a:gd name="T5" fmla="*/ 41 h 41"/>
                <a:gd name="T6" fmla="*/ 232 w 402"/>
                <a:gd name="T7" fmla="*/ 28 h 41"/>
                <a:gd name="T8" fmla="*/ 217 w 402"/>
                <a:gd name="T9" fmla="*/ 34 h 41"/>
                <a:gd name="T10" fmla="*/ 216 w 402"/>
                <a:gd name="T11" fmla="*/ 35 h 41"/>
                <a:gd name="T12" fmla="*/ 201 w 402"/>
                <a:gd name="T13" fmla="*/ 40 h 41"/>
                <a:gd name="T14" fmla="*/ 201 w 402"/>
                <a:gd name="T15" fmla="*/ 40 h 41"/>
                <a:gd name="T16" fmla="*/ 186 w 402"/>
                <a:gd name="T17" fmla="*/ 35 h 41"/>
                <a:gd name="T18" fmla="*/ 185 w 402"/>
                <a:gd name="T19" fmla="*/ 34 h 41"/>
                <a:gd name="T20" fmla="*/ 170 w 402"/>
                <a:gd name="T21" fmla="*/ 28 h 41"/>
                <a:gd name="T22" fmla="*/ 20 w 402"/>
                <a:gd name="T23" fmla="*/ 41 h 41"/>
                <a:gd name="T24" fmla="*/ 17 w 402"/>
                <a:gd name="T25" fmla="*/ 41 h 41"/>
                <a:gd name="T26" fmla="*/ 0 w 402"/>
                <a:gd name="T27" fmla="*/ 24 h 41"/>
                <a:gd name="T28" fmla="*/ 16 w 402"/>
                <a:gd name="T29" fmla="*/ 7 h 41"/>
                <a:gd name="T30" fmla="*/ 17 w 402"/>
                <a:gd name="T31" fmla="*/ 7 h 41"/>
                <a:gd name="T32" fmla="*/ 164 w 402"/>
                <a:gd name="T33" fmla="*/ 0 h 41"/>
                <a:gd name="T34" fmla="*/ 177 w 402"/>
                <a:gd name="T35" fmla="*/ 6 h 41"/>
                <a:gd name="T36" fmla="*/ 182 w 402"/>
                <a:gd name="T37" fmla="*/ 6 h 41"/>
                <a:gd name="T38" fmla="*/ 194 w 402"/>
                <a:gd name="T39" fmla="*/ 0 h 41"/>
                <a:gd name="T40" fmla="*/ 208 w 402"/>
                <a:gd name="T41" fmla="*/ 0 h 41"/>
                <a:gd name="T42" fmla="*/ 220 w 402"/>
                <a:gd name="T43" fmla="*/ 6 h 41"/>
                <a:gd name="T44" fmla="*/ 225 w 402"/>
                <a:gd name="T45" fmla="*/ 6 h 41"/>
                <a:gd name="T46" fmla="*/ 238 w 402"/>
                <a:gd name="T47" fmla="*/ 0 h 41"/>
                <a:gd name="T48" fmla="*/ 385 w 402"/>
                <a:gd name="T49" fmla="*/ 7 h 41"/>
                <a:gd name="T50" fmla="*/ 386 w 402"/>
                <a:gd name="T51" fmla="*/ 7 h 41"/>
                <a:gd name="T52" fmla="*/ 402 w 402"/>
                <a:gd name="T53" fmla="*/ 2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02" h="41">
                  <a:moveTo>
                    <a:pt x="402" y="24"/>
                  </a:moveTo>
                  <a:cubicBezTo>
                    <a:pt x="402" y="33"/>
                    <a:pt x="394" y="41"/>
                    <a:pt x="385" y="41"/>
                  </a:cubicBezTo>
                  <a:cubicBezTo>
                    <a:pt x="384" y="41"/>
                    <a:pt x="383" y="41"/>
                    <a:pt x="382" y="41"/>
                  </a:cubicBezTo>
                  <a:cubicBezTo>
                    <a:pt x="232" y="28"/>
                    <a:pt x="232" y="28"/>
                    <a:pt x="232" y="28"/>
                  </a:cubicBezTo>
                  <a:cubicBezTo>
                    <a:pt x="227" y="28"/>
                    <a:pt x="220" y="31"/>
                    <a:pt x="217" y="34"/>
                  </a:cubicBezTo>
                  <a:cubicBezTo>
                    <a:pt x="217" y="34"/>
                    <a:pt x="217" y="34"/>
                    <a:pt x="216" y="35"/>
                  </a:cubicBezTo>
                  <a:cubicBezTo>
                    <a:pt x="214" y="38"/>
                    <a:pt x="208" y="40"/>
                    <a:pt x="201" y="40"/>
                  </a:cubicBezTo>
                  <a:cubicBezTo>
                    <a:pt x="201" y="40"/>
                    <a:pt x="201" y="40"/>
                    <a:pt x="201" y="40"/>
                  </a:cubicBezTo>
                  <a:cubicBezTo>
                    <a:pt x="194" y="40"/>
                    <a:pt x="188" y="38"/>
                    <a:pt x="186" y="35"/>
                  </a:cubicBezTo>
                  <a:cubicBezTo>
                    <a:pt x="185" y="34"/>
                    <a:pt x="185" y="34"/>
                    <a:pt x="185" y="34"/>
                  </a:cubicBezTo>
                  <a:cubicBezTo>
                    <a:pt x="182" y="31"/>
                    <a:pt x="175" y="28"/>
                    <a:pt x="170" y="28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19" y="41"/>
                    <a:pt x="18" y="41"/>
                    <a:pt x="17" y="41"/>
                  </a:cubicBezTo>
                  <a:cubicBezTo>
                    <a:pt x="8" y="41"/>
                    <a:pt x="0" y="33"/>
                    <a:pt x="0" y="24"/>
                  </a:cubicBezTo>
                  <a:cubicBezTo>
                    <a:pt x="0" y="15"/>
                    <a:pt x="7" y="8"/>
                    <a:pt x="16" y="7"/>
                  </a:cubicBezTo>
                  <a:cubicBezTo>
                    <a:pt x="16" y="7"/>
                    <a:pt x="16" y="7"/>
                    <a:pt x="17" y="7"/>
                  </a:cubicBezTo>
                  <a:cubicBezTo>
                    <a:pt x="164" y="0"/>
                    <a:pt x="164" y="0"/>
                    <a:pt x="164" y="0"/>
                  </a:cubicBezTo>
                  <a:cubicBezTo>
                    <a:pt x="169" y="0"/>
                    <a:pt x="175" y="2"/>
                    <a:pt x="177" y="6"/>
                  </a:cubicBezTo>
                  <a:cubicBezTo>
                    <a:pt x="178" y="10"/>
                    <a:pt x="181" y="10"/>
                    <a:pt x="182" y="6"/>
                  </a:cubicBezTo>
                  <a:cubicBezTo>
                    <a:pt x="183" y="2"/>
                    <a:pt x="189" y="0"/>
                    <a:pt x="194" y="0"/>
                  </a:cubicBezTo>
                  <a:cubicBezTo>
                    <a:pt x="208" y="0"/>
                    <a:pt x="208" y="0"/>
                    <a:pt x="208" y="0"/>
                  </a:cubicBezTo>
                  <a:cubicBezTo>
                    <a:pt x="213" y="0"/>
                    <a:pt x="219" y="2"/>
                    <a:pt x="220" y="6"/>
                  </a:cubicBezTo>
                  <a:cubicBezTo>
                    <a:pt x="221" y="10"/>
                    <a:pt x="224" y="10"/>
                    <a:pt x="225" y="6"/>
                  </a:cubicBezTo>
                  <a:cubicBezTo>
                    <a:pt x="227" y="2"/>
                    <a:pt x="233" y="0"/>
                    <a:pt x="238" y="0"/>
                  </a:cubicBezTo>
                  <a:cubicBezTo>
                    <a:pt x="385" y="7"/>
                    <a:pt x="385" y="7"/>
                    <a:pt x="385" y="7"/>
                  </a:cubicBezTo>
                  <a:cubicBezTo>
                    <a:pt x="386" y="7"/>
                    <a:pt x="386" y="7"/>
                    <a:pt x="386" y="7"/>
                  </a:cubicBezTo>
                  <a:cubicBezTo>
                    <a:pt x="395" y="8"/>
                    <a:pt x="402" y="15"/>
                    <a:pt x="402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8" name="Freeform 88">
              <a:extLst>
                <a:ext uri="{FF2B5EF4-FFF2-40B4-BE49-F238E27FC236}">
                  <a16:creationId xmlns:a16="http://schemas.microsoft.com/office/drawing/2014/main" id="{4B3D1034-A172-47FD-BB41-0875EF5575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02250" y="3733801"/>
              <a:ext cx="1587500" cy="227013"/>
            </a:xfrm>
            <a:custGeom>
              <a:avLst/>
              <a:gdLst>
                <a:gd name="T0" fmla="*/ 394 w 420"/>
                <a:gd name="T1" fmla="*/ 60 h 60"/>
                <a:gd name="T2" fmla="*/ 394 w 420"/>
                <a:gd name="T3" fmla="*/ 60 h 60"/>
                <a:gd name="T4" fmla="*/ 391 w 420"/>
                <a:gd name="T5" fmla="*/ 60 h 60"/>
                <a:gd name="T6" fmla="*/ 390 w 420"/>
                <a:gd name="T7" fmla="*/ 60 h 60"/>
                <a:gd name="T8" fmla="*/ 240 w 420"/>
                <a:gd name="T9" fmla="*/ 47 h 60"/>
                <a:gd name="T10" fmla="*/ 240 w 420"/>
                <a:gd name="T11" fmla="*/ 47 h 60"/>
                <a:gd name="T12" fmla="*/ 235 w 420"/>
                <a:gd name="T13" fmla="*/ 49 h 60"/>
                <a:gd name="T14" fmla="*/ 235 w 420"/>
                <a:gd name="T15" fmla="*/ 52 h 60"/>
                <a:gd name="T16" fmla="*/ 230 w 420"/>
                <a:gd name="T17" fmla="*/ 53 h 60"/>
                <a:gd name="T18" fmla="*/ 210 w 420"/>
                <a:gd name="T19" fmla="*/ 59 h 60"/>
                <a:gd name="T20" fmla="*/ 210 w 420"/>
                <a:gd name="T21" fmla="*/ 59 h 60"/>
                <a:gd name="T22" fmla="*/ 190 w 420"/>
                <a:gd name="T23" fmla="*/ 53 h 60"/>
                <a:gd name="T24" fmla="*/ 186 w 420"/>
                <a:gd name="T25" fmla="*/ 52 h 60"/>
                <a:gd name="T26" fmla="*/ 185 w 420"/>
                <a:gd name="T27" fmla="*/ 49 h 60"/>
                <a:gd name="T28" fmla="*/ 180 w 420"/>
                <a:gd name="T29" fmla="*/ 47 h 60"/>
                <a:gd name="T30" fmla="*/ 29 w 420"/>
                <a:gd name="T31" fmla="*/ 60 h 60"/>
                <a:gd name="T32" fmla="*/ 26 w 420"/>
                <a:gd name="T33" fmla="*/ 60 h 60"/>
                <a:gd name="T34" fmla="*/ 0 w 420"/>
                <a:gd name="T35" fmla="*/ 34 h 60"/>
                <a:gd name="T36" fmla="*/ 25 w 420"/>
                <a:gd name="T37" fmla="*/ 8 h 60"/>
                <a:gd name="T38" fmla="*/ 25 w 420"/>
                <a:gd name="T39" fmla="*/ 8 h 60"/>
                <a:gd name="T40" fmla="*/ 173 w 420"/>
                <a:gd name="T41" fmla="*/ 1 h 60"/>
                <a:gd name="T42" fmla="*/ 188 w 420"/>
                <a:gd name="T43" fmla="*/ 5 h 60"/>
                <a:gd name="T44" fmla="*/ 203 w 420"/>
                <a:gd name="T45" fmla="*/ 0 h 60"/>
                <a:gd name="T46" fmla="*/ 217 w 420"/>
                <a:gd name="T47" fmla="*/ 0 h 60"/>
                <a:gd name="T48" fmla="*/ 232 w 420"/>
                <a:gd name="T49" fmla="*/ 5 h 60"/>
                <a:gd name="T50" fmla="*/ 247 w 420"/>
                <a:gd name="T51" fmla="*/ 1 h 60"/>
                <a:gd name="T52" fmla="*/ 395 w 420"/>
                <a:gd name="T53" fmla="*/ 8 h 60"/>
                <a:gd name="T54" fmla="*/ 420 w 420"/>
                <a:gd name="T55" fmla="*/ 34 h 60"/>
                <a:gd name="T56" fmla="*/ 394 w 420"/>
                <a:gd name="T57" fmla="*/ 60 h 60"/>
                <a:gd name="T58" fmla="*/ 26 w 420"/>
                <a:gd name="T59" fmla="*/ 26 h 60"/>
                <a:gd name="T60" fmla="*/ 18 w 420"/>
                <a:gd name="T61" fmla="*/ 34 h 60"/>
                <a:gd name="T62" fmla="*/ 26 w 420"/>
                <a:gd name="T63" fmla="*/ 42 h 60"/>
                <a:gd name="T64" fmla="*/ 26 w 420"/>
                <a:gd name="T65" fmla="*/ 42 h 60"/>
                <a:gd name="T66" fmla="*/ 28 w 420"/>
                <a:gd name="T67" fmla="*/ 42 h 60"/>
                <a:gd name="T68" fmla="*/ 178 w 420"/>
                <a:gd name="T69" fmla="*/ 29 h 60"/>
                <a:gd name="T70" fmla="*/ 180 w 420"/>
                <a:gd name="T71" fmla="*/ 29 h 60"/>
                <a:gd name="T72" fmla="*/ 199 w 420"/>
                <a:gd name="T73" fmla="*/ 36 h 60"/>
                <a:gd name="T74" fmla="*/ 200 w 420"/>
                <a:gd name="T75" fmla="*/ 36 h 60"/>
                <a:gd name="T76" fmla="*/ 202 w 420"/>
                <a:gd name="T77" fmla="*/ 39 h 60"/>
                <a:gd name="T78" fmla="*/ 210 w 420"/>
                <a:gd name="T79" fmla="*/ 41 h 60"/>
                <a:gd name="T80" fmla="*/ 210 w 420"/>
                <a:gd name="T81" fmla="*/ 41 h 60"/>
                <a:gd name="T82" fmla="*/ 218 w 420"/>
                <a:gd name="T83" fmla="*/ 39 h 60"/>
                <a:gd name="T84" fmla="*/ 220 w 420"/>
                <a:gd name="T85" fmla="*/ 36 h 60"/>
                <a:gd name="T86" fmla="*/ 221 w 420"/>
                <a:gd name="T87" fmla="*/ 36 h 60"/>
                <a:gd name="T88" fmla="*/ 242 w 420"/>
                <a:gd name="T89" fmla="*/ 29 h 60"/>
                <a:gd name="T90" fmla="*/ 392 w 420"/>
                <a:gd name="T91" fmla="*/ 42 h 60"/>
                <a:gd name="T92" fmla="*/ 394 w 420"/>
                <a:gd name="T93" fmla="*/ 42 h 60"/>
                <a:gd name="T94" fmla="*/ 402 w 420"/>
                <a:gd name="T95" fmla="*/ 34 h 60"/>
                <a:gd name="T96" fmla="*/ 395 w 420"/>
                <a:gd name="T97" fmla="*/ 26 h 60"/>
                <a:gd name="T98" fmla="*/ 394 w 420"/>
                <a:gd name="T99" fmla="*/ 26 h 60"/>
                <a:gd name="T100" fmla="*/ 246 w 420"/>
                <a:gd name="T101" fmla="*/ 19 h 60"/>
                <a:gd name="T102" fmla="*/ 246 w 420"/>
                <a:gd name="T103" fmla="*/ 19 h 60"/>
                <a:gd name="T104" fmla="*/ 242 w 420"/>
                <a:gd name="T105" fmla="*/ 20 h 60"/>
                <a:gd name="T106" fmla="*/ 231 w 420"/>
                <a:gd name="T107" fmla="*/ 28 h 60"/>
                <a:gd name="T108" fmla="*/ 221 w 420"/>
                <a:gd name="T109" fmla="*/ 20 h 60"/>
                <a:gd name="T110" fmla="*/ 217 w 420"/>
                <a:gd name="T111" fmla="*/ 19 h 60"/>
                <a:gd name="T112" fmla="*/ 203 w 420"/>
                <a:gd name="T113" fmla="*/ 19 h 60"/>
                <a:gd name="T114" fmla="*/ 199 w 420"/>
                <a:gd name="T115" fmla="*/ 20 h 60"/>
                <a:gd name="T116" fmla="*/ 189 w 420"/>
                <a:gd name="T117" fmla="*/ 28 h 60"/>
                <a:gd name="T118" fmla="*/ 178 w 420"/>
                <a:gd name="T119" fmla="*/ 20 h 60"/>
                <a:gd name="T120" fmla="*/ 174 w 420"/>
                <a:gd name="T121" fmla="*/ 19 h 60"/>
                <a:gd name="T122" fmla="*/ 26 w 420"/>
                <a:gd name="T123" fmla="*/ 26 h 60"/>
                <a:gd name="T124" fmla="*/ 26 w 420"/>
                <a:gd name="T125" fmla="*/ 26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20" h="60">
                  <a:moveTo>
                    <a:pt x="394" y="60"/>
                  </a:moveTo>
                  <a:cubicBezTo>
                    <a:pt x="394" y="60"/>
                    <a:pt x="394" y="60"/>
                    <a:pt x="394" y="60"/>
                  </a:cubicBezTo>
                  <a:cubicBezTo>
                    <a:pt x="393" y="60"/>
                    <a:pt x="392" y="60"/>
                    <a:pt x="391" y="60"/>
                  </a:cubicBezTo>
                  <a:cubicBezTo>
                    <a:pt x="390" y="60"/>
                    <a:pt x="390" y="60"/>
                    <a:pt x="390" y="60"/>
                  </a:cubicBezTo>
                  <a:cubicBezTo>
                    <a:pt x="240" y="47"/>
                    <a:pt x="240" y="47"/>
                    <a:pt x="240" y="47"/>
                  </a:cubicBezTo>
                  <a:cubicBezTo>
                    <a:pt x="240" y="47"/>
                    <a:pt x="240" y="47"/>
                    <a:pt x="240" y="47"/>
                  </a:cubicBezTo>
                  <a:cubicBezTo>
                    <a:pt x="238" y="47"/>
                    <a:pt x="236" y="48"/>
                    <a:pt x="235" y="49"/>
                  </a:cubicBezTo>
                  <a:cubicBezTo>
                    <a:pt x="235" y="52"/>
                    <a:pt x="235" y="52"/>
                    <a:pt x="235" y="52"/>
                  </a:cubicBezTo>
                  <a:cubicBezTo>
                    <a:pt x="230" y="53"/>
                    <a:pt x="230" y="53"/>
                    <a:pt x="230" y="53"/>
                  </a:cubicBezTo>
                  <a:cubicBezTo>
                    <a:pt x="225" y="57"/>
                    <a:pt x="218" y="59"/>
                    <a:pt x="210" y="59"/>
                  </a:cubicBezTo>
                  <a:cubicBezTo>
                    <a:pt x="210" y="59"/>
                    <a:pt x="210" y="59"/>
                    <a:pt x="210" y="59"/>
                  </a:cubicBezTo>
                  <a:cubicBezTo>
                    <a:pt x="202" y="59"/>
                    <a:pt x="195" y="57"/>
                    <a:pt x="190" y="53"/>
                  </a:cubicBezTo>
                  <a:cubicBezTo>
                    <a:pt x="186" y="52"/>
                    <a:pt x="186" y="52"/>
                    <a:pt x="186" y="52"/>
                  </a:cubicBezTo>
                  <a:cubicBezTo>
                    <a:pt x="185" y="49"/>
                    <a:pt x="185" y="49"/>
                    <a:pt x="185" y="49"/>
                  </a:cubicBezTo>
                  <a:cubicBezTo>
                    <a:pt x="184" y="48"/>
                    <a:pt x="182" y="47"/>
                    <a:pt x="180" y="47"/>
                  </a:cubicBezTo>
                  <a:cubicBezTo>
                    <a:pt x="29" y="60"/>
                    <a:pt x="29" y="60"/>
                    <a:pt x="29" y="60"/>
                  </a:cubicBezTo>
                  <a:cubicBezTo>
                    <a:pt x="28" y="60"/>
                    <a:pt x="27" y="60"/>
                    <a:pt x="26" y="60"/>
                  </a:cubicBezTo>
                  <a:cubicBezTo>
                    <a:pt x="12" y="60"/>
                    <a:pt x="0" y="48"/>
                    <a:pt x="0" y="34"/>
                  </a:cubicBezTo>
                  <a:cubicBezTo>
                    <a:pt x="0" y="20"/>
                    <a:pt x="11" y="9"/>
                    <a:pt x="25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173" y="1"/>
                    <a:pt x="173" y="1"/>
                    <a:pt x="173" y="1"/>
                  </a:cubicBezTo>
                  <a:cubicBezTo>
                    <a:pt x="178" y="1"/>
                    <a:pt x="184" y="2"/>
                    <a:pt x="188" y="5"/>
                  </a:cubicBezTo>
                  <a:cubicBezTo>
                    <a:pt x="192" y="2"/>
                    <a:pt x="197" y="0"/>
                    <a:pt x="203" y="0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23" y="0"/>
                    <a:pt x="228" y="2"/>
                    <a:pt x="232" y="5"/>
                  </a:cubicBezTo>
                  <a:cubicBezTo>
                    <a:pt x="236" y="2"/>
                    <a:pt x="242" y="1"/>
                    <a:pt x="247" y="1"/>
                  </a:cubicBezTo>
                  <a:cubicBezTo>
                    <a:pt x="395" y="8"/>
                    <a:pt x="395" y="8"/>
                    <a:pt x="395" y="8"/>
                  </a:cubicBezTo>
                  <a:cubicBezTo>
                    <a:pt x="409" y="9"/>
                    <a:pt x="420" y="20"/>
                    <a:pt x="420" y="34"/>
                  </a:cubicBezTo>
                  <a:cubicBezTo>
                    <a:pt x="420" y="48"/>
                    <a:pt x="408" y="60"/>
                    <a:pt x="394" y="60"/>
                  </a:cubicBezTo>
                  <a:close/>
                  <a:moveTo>
                    <a:pt x="26" y="26"/>
                  </a:moveTo>
                  <a:cubicBezTo>
                    <a:pt x="21" y="26"/>
                    <a:pt x="18" y="30"/>
                    <a:pt x="18" y="34"/>
                  </a:cubicBezTo>
                  <a:cubicBezTo>
                    <a:pt x="18" y="38"/>
                    <a:pt x="22" y="42"/>
                    <a:pt x="26" y="42"/>
                  </a:cubicBezTo>
                  <a:cubicBezTo>
                    <a:pt x="26" y="42"/>
                    <a:pt x="26" y="42"/>
                    <a:pt x="26" y="42"/>
                  </a:cubicBezTo>
                  <a:cubicBezTo>
                    <a:pt x="27" y="42"/>
                    <a:pt x="28" y="42"/>
                    <a:pt x="28" y="42"/>
                  </a:cubicBezTo>
                  <a:cubicBezTo>
                    <a:pt x="178" y="29"/>
                    <a:pt x="178" y="29"/>
                    <a:pt x="178" y="29"/>
                  </a:cubicBezTo>
                  <a:cubicBezTo>
                    <a:pt x="179" y="29"/>
                    <a:pt x="179" y="29"/>
                    <a:pt x="180" y="29"/>
                  </a:cubicBezTo>
                  <a:cubicBezTo>
                    <a:pt x="187" y="29"/>
                    <a:pt x="194" y="32"/>
                    <a:pt x="199" y="36"/>
                  </a:cubicBezTo>
                  <a:cubicBezTo>
                    <a:pt x="200" y="36"/>
                    <a:pt x="200" y="36"/>
                    <a:pt x="200" y="36"/>
                  </a:cubicBezTo>
                  <a:cubicBezTo>
                    <a:pt x="202" y="39"/>
                    <a:pt x="202" y="39"/>
                    <a:pt x="202" y="39"/>
                  </a:cubicBezTo>
                  <a:cubicBezTo>
                    <a:pt x="202" y="40"/>
                    <a:pt x="205" y="41"/>
                    <a:pt x="210" y="41"/>
                  </a:cubicBezTo>
                  <a:cubicBezTo>
                    <a:pt x="210" y="41"/>
                    <a:pt x="210" y="41"/>
                    <a:pt x="210" y="41"/>
                  </a:cubicBezTo>
                  <a:cubicBezTo>
                    <a:pt x="215" y="41"/>
                    <a:pt x="218" y="40"/>
                    <a:pt x="218" y="39"/>
                  </a:cubicBezTo>
                  <a:cubicBezTo>
                    <a:pt x="220" y="36"/>
                    <a:pt x="220" y="36"/>
                    <a:pt x="220" y="36"/>
                  </a:cubicBezTo>
                  <a:cubicBezTo>
                    <a:pt x="221" y="36"/>
                    <a:pt x="221" y="36"/>
                    <a:pt x="221" y="36"/>
                  </a:cubicBezTo>
                  <a:cubicBezTo>
                    <a:pt x="227" y="32"/>
                    <a:pt x="235" y="29"/>
                    <a:pt x="242" y="29"/>
                  </a:cubicBezTo>
                  <a:cubicBezTo>
                    <a:pt x="392" y="42"/>
                    <a:pt x="392" y="42"/>
                    <a:pt x="392" y="42"/>
                  </a:cubicBezTo>
                  <a:cubicBezTo>
                    <a:pt x="392" y="42"/>
                    <a:pt x="393" y="42"/>
                    <a:pt x="394" y="42"/>
                  </a:cubicBezTo>
                  <a:cubicBezTo>
                    <a:pt x="398" y="42"/>
                    <a:pt x="402" y="38"/>
                    <a:pt x="402" y="34"/>
                  </a:cubicBezTo>
                  <a:cubicBezTo>
                    <a:pt x="402" y="30"/>
                    <a:pt x="399" y="26"/>
                    <a:pt x="395" y="26"/>
                  </a:cubicBezTo>
                  <a:cubicBezTo>
                    <a:pt x="394" y="26"/>
                    <a:pt x="394" y="26"/>
                    <a:pt x="394" y="26"/>
                  </a:cubicBezTo>
                  <a:cubicBezTo>
                    <a:pt x="246" y="19"/>
                    <a:pt x="246" y="19"/>
                    <a:pt x="246" y="19"/>
                  </a:cubicBezTo>
                  <a:cubicBezTo>
                    <a:pt x="246" y="19"/>
                    <a:pt x="246" y="19"/>
                    <a:pt x="246" y="19"/>
                  </a:cubicBezTo>
                  <a:cubicBezTo>
                    <a:pt x="244" y="19"/>
                    <a:pt x="243" y="20"/>
                    <a:pt x="242" y="20"/>
                  </a:cubicBezTo>
                  <a:cubicBezTo>
                    <a:pt x="239" y="27"/>
                    <a:pt x="234" y="28"/>
                    <a:pt x="231" y="28"/>
                  </a:cubicBezTo>
                  <a:cubicBezTo>
                    <a:pt x="227" y="28"/>
                    <a:pt x="223" y="25"/>
                    <a:pt x="221" y="20"/>
                  </a:cubicBezTo>
                  <a:cubicBezTo>
                    <a:pt x="220" y="19"/>
                    <a:pt x="219" y="19"/>
                    <a:pt x="217" y="19"/>
                  </a:cubicBezTo>
                  <a:cubicBezTo>
                    <a:pt x="203" y="19"/>
                    <a:pt x="203" y="19"/>
                    <a:pt x="203" y="19"/>
                  </a:cubicBezTo>
                  <a:cubicBezTo>
                    <a:pt x="201" y="19"/>
                    <a:pt x="200" y="19"/>
                    <a:pt x="199" y="20"/>
                  </a:cubicBezTo>
                  <a:cubicBezTo>
                    <a:pt x="197" y="25"/>
                    <a:pt x="193" y="28"/>
                    <a:pt x="189" y="28"/>
                  </a:cubicBezTo>
                  <a:cubicBezTo>
                    <a:pt x="186" y="28"/>
                    <a:pt x="181" y="27"/>
                    <a:pt x="178" y="20"/>
                  </a:cubicBezTo>
                  <a:cubicBezTo>
                    <a:pt x="177" y="20"/>
                    <a:pt x="176" y="19"/>
                    <a:pt x="174" y="19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6" y="26"/>
                    <a:pt x="26" y="26"/>
                    <a:pt x="26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9" name="Freeform 89">
              <a:extLst>
                <a:ext uri="{FF2B5EF4-FFF2-40B4-BE49-F238E27FC236}">
                  <a16:creationId xmlns:a16="http://schemas.microsoft.com/office/drawing/2014/main" id="{B158FFF0-B7BE-4A61-BED7-743AF0F41E76}"/>
                </a:ext>
              </a:extLst>
            </p:cNvPr>
            <p:cNvSpPr/>
            <p:nvPr/>
          </p:nvSpPr>
          <p:spPr bwMode="auto">
            <a:xfrm>
              <a:off x="5354638" y="3525838"/>
              <a:ext cx="669925" cy="163513"/>
            </a:xfrm>
            <a:custGeom>
              <a:avLst/>
              <a:gdLst>
                <a:gd name="T0" fmla="*/ 169 w 177"/>
                <a:gd name="T1" fmla="*/ 37 h 43"/>
                <a:gd name="T2" fmla="*/ 168 w 177"/>
                <a:gd name="T3" fmla="*/ 36 h 43"/>
                <a:gd name="T4" fmla="*/ 92 w 177"/>
                <a:gd name="T5" fmla="*/ 1 h 43"/>
                <a:gd name="T6" fmla="*/ 75 w 177"/>
                <a:gd name="T7" fmla="*/ 0 h 43"/>
                <a:gd name="T8" fmla="*/ 18 w 177"/>
                <a:gd name="T9" fmla="*/ 15 h 43"/>
                <a:gd name="T10" fmla="*/ 3 w 177"/>
                <a:gd name="T11" fmla="*/ 29 h 43"/>
                <a:gd name="T12" fmla="*/ 1 w 177"/>
                <a:gd name="T13" fmla="*/ 39 h 43"/>
                <a:gd name="T14" fmla="*/ 9 w 177"/>
                <a:gd name="T15" fmla="*/ 43 h 43"/>
                <a:gd name="T16" fmla="*/ 177 w 177"/>
                <a:gd name="T17" fmla="*/ 43 h 43"/>
                <a:gd name="T18" fmla="*/ 169 w 177"/>
                <a:gd name="T19" fmla="*/ 37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7" h="43">
                  <a:moveTo>
                    <a:pt x="169" y="37"/>
                  </a:moveTo>
                  <a:cubicBezTo>
                    <a:pt x="168" y="36"/>
                    <a:pt x="168" y="36"/>
                    <a:pt x="168" y="36"/>
                  </a:cubicBezTo>
                  <a:cubicBezTo>
                    <a:pt x="141" y="16"/>
                    <a:pt x="115" y="5"/>
                    <a:pt x="92" y="1"/>
                  </a:cubicBezTo>
                  <a:cubicBezTo>
                    <a:pt x="87" y="1"/>
                    <a:pt x="81" y="0"/>
                    <a:pt x="75" y="0"/>
                  </a:cubicBezTo>
                  <a:cubicBezTo>
                    <a:pt x="40" y="0"/>
                    <a:pt x="18" y="15"/>
                    <a:pt x="18" y="15"/>
                  </a:cubicBezTo>
                  <a:cubicBezTo>
                    <a:pt x="16" y="16"/>
                    <a:pt x="6" y="23"/>
                    <a:pt x="3" y="29"/>
                  </a:cubicBezTo>
                  <a:cubicBezTo>
                    <a:pt x="1" y="33"/>
                    <a:pt x="0" y="36"/>
                    <a:pt x="1" y="39"/>
                  </a:cubicBezTo>
                  <a:cubicBezTo>
                    <a:pt x="3" y="42"/>
                    <a:pt x="5" y="43"/>
                    <a:pt x="9" y="43"/>
                  </a:cubicBezTo>
                  <a:cubicBezTo>
                    <a:pt x="177" y="43"/>
                    <a:pt x="177" y="43"/>
                    <a:pt x="177" y="43"/>
                  </a:cubicBezTo>
                  <a:cubicBezTo>
                    <a:pt x="174" y="40"/>
                    <a:pt x="170" y="37"/>
                    <a:pt x="169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10" name="Freeform 90">
              <a:extLst>
                <a:ext uri="{FF2B5EF4-FFF2-40B4-BE49-F238E27FC236}">
                  <a16:creationId xmlns:a16="http://schemas.microsoft.com/office/drawing/2014/main" id="{03AE4986-48C0-402A-9374-5000E238EE61}"/>
                </a:ext>
              </a:extLst>
            </p:cNvPr>
            <p:cNvSpPr/>
            <p:nvPr/>
          </p:nvSpPr>
          <p:spPr bwMode="auto">
            <a:xfrm>
              <a:off x="6175375" y="3063876"/>
              <a:ext cx="654050" cy="571500"/>
            </a:xfrm>
            <a:custGeom>
              <a:avLst/>
              <a:gdLst>
                <a:gd name="T0" fmla="*/ 171 w 173"/>
                <a:gd name="T1" fmla="*/ 114 h 151"/>
                <a:gd name="T2" fmla="*/ 157 w 173"/>
                <a:gd name="T3" fmla="*/ 87 h 151"/>
                <a:gd name="T4" fmla="*/ 157 w 173"/>
                <a:gd name="T5" fmla="*/ 86 h 151"/>
                <a:gd name="T6" fmla="*/ 123 w 173"/>
                <a:gd name="T7" fmla="*/ 21 h 151"/>
                <a:gd name="T8" fmla="*/ 116 w 173"/>
                <a:gd name="T9" fmla="*/ 8 h 151"/>
                <a:gd name="T10" fmla="*/ 115 w 173"/>
                <a:gd name="T11" fmla="*/ 7 h 151"/>
                <a:gd name="T12" fmla="*/ 87 w 173"/>
                <a:gd name="T13" fmla="*/ 0 h 151"/>
                <a:gd name="T14" fmla="*/ 101 w 173"/>
                <a:gd name="T15" fmla="*/ 24 h 151"/>
                <a:gd name="T16" fmla="*/ 103 w 173"/>
                <a:gd name="T17" fmla="*/ 45 h 151"/>
                <a:gd name="T18" fmla="*/ 88 w 173"/>
                <a:gd name="T19" fmla="*/ 59 h 151"/>
                <a:gd name="T20" fmla="*/ 38 w 173"/>
                <a:gd name="T21" fmla="*/ 87 h 151"/>
                <a:gd name="T22" fmla="*/ 1 w 173"/>
                <a:gd name="T23" fmla="*/ 149 h 151"/>
                <a:gd name="T24" fmla="*/ 0 w 173"/>
                <a:gd name="T25" fmla="*/ 151 h 151"/>
                <a:gd name="T26" fmla="*/ 1 w 173"/>
                <a:gd name="T27" fmla="*/ 151 h 151"/>
                <a:gd name="T28" fmla="*/ 9 w 173"/>
                <a:gd name="T29" fmla="*/ 146 h 151"/>
                <a:gd name="T30" fmla="*/ 86 w 173"/>
                <a:gd name="T31" fmla="*/ 112 h 151"/>
                <a:gd name="T32" fmla="*/ 113 w 173"/>
                <a:gd name="T33" fmla="*/ 109 h 151"/>
                <a:gd name="T34" fmla="*/ 165 w 173"/>
                <a:gd name="T35" fmla="*/ 120 h 151"/>
                <a:gd name="T36" fmla="*/ 169 w 173"/>
                <a:gd name="T37" fmla="*/ 121 h 151"/>
                <a:gd name="T38" fmla="*/ 172 w 173"/>
                <a:gd name="T39" fmla="*/ 120 h 151"/>
                <a:gd name="T40" fmla="*/ 171 w 173"/>
                <a:gd name="T41" fmla="*/ 114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73" h="151">
                  <a:moveTo>
                    <a:pt x="171" y="114"/>
                  </a:moveTo>
                  <a:cubicBezTo>
                    <a:pt x="157" y="87"/>
                    <a:pt x="157" y="87"/>
                    <a:pt x="157" y="87"/>
                  </a:cubicBezTo>
                  <a:cubicBezTo>
                    <a:pt x="157" y="86"/>
                    <a:pt x="157" y="86"/>
                    <a:pt x="157" y="86"/>
                  </a:cubicBezTo>
                  <a:cubicBezTo>
                    <a:pt x="123" y="21"/>
                    <a:pt x="123" y="21"/>
                    <a:pt x="123" y="21"/>
                  </a:cubicBezTo>
                  <a:cubicBezTo>
                    <a:pt x="120" y="17"/>
                    <a:pt x="117" y="11"/>
                    <a:pt x="116" y="8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5" y="7"/>
                    <a:pt x="101" y="0"/>
                    <a:pt x="87" y="0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5" y="31"/>
                    <a:pt x="105" y="38"/>
                    <a:pt x="103" y="45"/>
                  </a:cubicBezTo>
                  <a:cubicBezTo>
                    <a:pt x="100" y="51"/>
                    <a:pt x="95" y="56"/>
                    <a:pt x="88" y="59"/>
                  </a:cubicBezTo>
                  <a:cubicBezTo>
                    <a:pt x="85" y="60"/>
                    <a:pt x="56" y="71"/>
                    <a:pt x="38" y="87"/>
                  </a:cubicBezTo>
                  <a:cubicBezTo>
                    <a:pt x="19" y="105"/>
                    <a:pt x="8" y="123"/>
                    <a:pt x="1" y="149"/>
                  </a:cubicBezTo>
                  <a:cubicBezTo>
                    <a:pt x="0" y="151"/>
                    <a:pt x="0" y="151"/>
                    <a:pt x="0" y="151"/>
                  </a:cubicBezTo>
                  <a:cubicBezTo>
                    <a:pt x="0" y="151"/>
                    <a:pt x="1" y="151"/>
                    <a:pt x="1" y="151"/>
                  </a:cubicBezTo>
                  <a:cubicBezTo>
                    <a:pt x="3" y="149"/>
                    <a:pt x="6" y="147"/>
                    <a:pt x="9" y="146"/>
                  </a:cubicBezTo>
                  <a:cubicBezTo>
                    <a:pt x="9" y="146"/>
                    <a:pt x="42" y="125"/>
                    <a:pt x="86" y="112"/>
                  </a:cubicBezTo>
                  <a:cubicBezTo>
                    <a:pt x="95" y="110"/>
                    <a:pt x="104" y="109"/>
                    <a:pt x="113" y="109"/>
                  </a:cubicBezTo>
                  <a:cubicBezTo>
                    <a:pt x="141" y="109"/>
                    <a:pt x="165" y="120"/>
                    <a:pt x="165" y="120"/>
                  </a:cubicBezTo>
                  <a:cubicBezTo>
                    <a:pt x="167" y="121"/>
                    <a:pt x="168" y="121"/>
                    <a:pt x="169" y="121"/>
                  </a:cubicBezTo>
                  <a:cubicBezTo>
                    <a:pt x="171" y="121"/>
                    <a:pt x="172" y="120"/>
                    <a:pt x="172" y="120"/>
                  </a:cubicBezTo>
                  <a:cubicBezTo>
                    <a:pt x="173" y="118"/>
                    <a:pt x="172" y="116"/>
                    <a:pt x="171" y="1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/>
            </a:p>
          </p:txBody>
        </p:sp>
      </p:grpSp>
      <p:sp>
        <p:nvSpPr>
          <p:cNvPr id="28678" name="文本框 11">
            <a:extLst>
              <a:ext uri="{FF2B5EF4-FFF2-40B4-BE49-F238E27FC236}">
                <a16:creationId xmlns:a16="http://schemas.microsoft.com/office/drawing/2014/main" id="{2D74EA7C-AE82-4A7C-BE5B-6A6D0FDA28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38313" y="552450"/>
            <a:ext cx="567334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ja-JP" sz="3600" dirty="0">
                <a:solidFill>
                  <a:schemeClr val="bg1"/>
                </a:solidFill>
              </a:rPr>
              <a:t>Automated Early Stopping </a:t>
            </a:r>
          </a:p>
        </p:txBody>
      </p:sp>
      <p:pic>
        <p:nvPicPr>
          <p:cNvPr id="28679" name="图片 12">
            <a:extLst>
              <a:ext uri="{FF2B5EF4-FFF2-40B4-BE49-F238E27FC236}">
                <a16:creationId xmlns:a16="http://schemas.microsoft.com/office/drawing/2014/main" id="{EA21A789-CAFE-4DCE-9356-4BD8695A86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6188" y="5200650"/>
            <a:ext cx="5865812" cy="165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文本框 9">
            <a:extLst>
              <a:ext uri="{FF2B5EF4-FFF2-40B4-BE49-F238E27FC236}">
                <a16:creationId xmlns:a16="http://schemas.microsoft.com/office/drawing/2014/main" id="{F1EC8A7A-5C91-FB42-8D85-8994D6585E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38313" y="2138662"/>
            <a:ext cx="6973108" cy="4040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marL="285750" indent="-285750" algn="just" eaLnBrk="1" hangingPunct="1">
              <a:lnSpc>
                <a:spcPct val="120000"/>
              </a:lnSpc>
              <a:spcBef>
                <a:spcPct val="0"/>
              </a:spcBef>
            </a:pPr>
            <a:r>
              <a:rPr lang="en-US" altLang="zh-CN" sz="2400" dirty="0">
                <a:solidFill>
                  <a:srgbClr val="595959"/>
                </a:solidFill>
                <a:sym typeface="Arial" panose="020B0604020202020204" pitchFamily="34" charset="0"/>
              </a:rPr>
              <a:t>Performance Curve Stopping Rule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None/>
            </a:pPr>
            <a:br>
              <a:rPr lang="zh-CN" altLang="en-US" sz="2400" dirty="0">
                <a:solidFill>
                  <a:srgbClr val="595959"/>
                </a:solidFill>
                <a:sym typeface="Arial" panose="020B0604020202020204" pitchFamily="34" charset="0"/>
              </a:rPr>
            </a:br>
            <a:r>
              <a:rPr lang="ja-JP" altLang="en-US" sz="2400">
                <a:solidFill>
                  <a:srgbClr val="595959"/>
                </a:solidFill>
                <a:sym typeface="Arial" panose="020B0604020202020204" pitchFamily="34" charset="0"/>
              </a:rPr>
              <a:t>当</a:t>
            </a:r>
            <a:r>
              <a:rPr lang="zh-CN" altLang="en-US" sz="2400" dirty="0">
                <a:solidFill>
                  <a:srgbClr val="595959"/>
                </a:solidFill>
                <a:sym typeface="Arial" panose="020B0604020202020204" pitchFamily="34" charset="0"/>
              </a:rPr>
              <a:t>已完成</a:t>
            </a:r>
            <a:r>
              <a:rPr lang="ja-JP" altLang="en-US" sz="2400">
                <a:solidFill>
                  <a:srgbClr val="595959"/>
                </a:solidFill>
                <a:sym typeface="Arial" panose="020B0604020202020204" pitchFamily="34" charset="0"/>
              </a:rPr>
              <a:t>了一些</a:t>
            </a:r>
            <a:r>
              <a:rPr lang="zh-CN" altLang="en-US" sz="2400" dirty="0">
                <a:solidFill>
                  <a:srgbClr val="595959"/>
                </a:solidFill>
                <a:sym typeface="Arial" panose="020B0604020202020204" pitchFamily="34" charset="0"/>
              </a:rPr>
              <a:t>  </a:t>
            </a:r>
            <a:r>
              <a:rPr lang="en-US" altLang="zh-CN" sz="2400" dirty="0">
                <a:solidFill>
                  <a:srgbClr val="595959"/>
                </a:solidFill>
                <a:sym typeface="Arial" panose="020B0604020202020204" pitchFamily="34" charset="0"/>
              </a:rPr>
              <a:t>trail</a:t>
            </a:r>
            <a:r>
              <a:rPr lang="zh-CN" altLang="en-US" sz="2400" dirty="0">
                <a:solidFill>
                  <a:srgbClr val="595959"/>
                </a:solidFill>
                <a:sym typeface="Arial" panose="020B0604020202020204" pitchFamily="34" charset="0"/>
              </a:rPr>
              <a:t> ，</a:t>
            </a:r>
            <a:r>
              <a:rPr lang="ja-JP" altLang="en-US" sz="2400">
                <a:solidFill>
                  <a:srgbClr val="595959"/>
                </a:solidFill>
                <a:sym typeface="Arial" panose="020B0604020202020204" pitchFamily="34" charset="0"/>
              </a:rPr>
              <a:t>得到</a:t>
            </a:r>
            <a:r>
              <a:rPr lang="zh-CN" altLang="en-US" sz="2400" dirty="0">
                <a:solidFill>
                  <a:srgbClr val="595959"/>
                </a:solidFill>
                <a:sym typeface="Arial" panose="020B0604020202020204" pitchFamily="34" charset="0"/>
              </a:rPr>
              <a:t>部分 </a:t>
            </a:r>
            <a:r>
              <a:rPr lang="en-US" altLang="zh-CN" sz="2400" dirty="0" err="1">
                <a:solidFill>
                  <a:srgbClr val="595959"/>
                </a:solidFill>
                <a:sym typeface="Arial" panose="020B0604020202020204" pitchFamily="34" charset="0"/>
              </a:rPr>
              <a:t>perfomance</a:t>
            </a:r>
            <a:r>
              <a:rPr lang="zh-CN" altLang="en-US" sz="2400" dirty="0">
                <a:solidFill>
                  <a:srgbClr val="595959"/>
                </a:solidFill>
                <a:sym typeface="Arial" panose="020B0604020202020204" pitchFamily="34" charset="0"/>
              </a:rPr>
              <a:t> 曲线的情况下，对 </a:t>
            </a:r>
            <a:r>
              <a:rPr lang="en-US" altLang="zh-CN" sz="2400" dirty="0" err="1">
                <a:solidFill>
                  <a:srgbClr val="595959"/>
                </a:solidFill>
                <a:sym typeface="Arial" panose="020B0604020202020204" pitchFamily="34" charset="0"/>
              </a:rPr>
              <a:t>perfomance</a:t>
            </a:r>
            <a:r>
              <a:rPr lang="zh-CN" altLang="en-US" sz="2400" dirty="0">
                <a:solidFill>
                  <a:srgbClr val="595959"/>
                </a:solidFill>
                <a:sym typeface="Arial" panose="020B0604020202020204" pitchFamily="34" charset="0"/>
              </a:rPr>
              <a:t> 曲线进行回归，预测试验的最终目标值，</a:t>
            </a:r>
            <a:r>
              <a:rPr lang="ja-JP" altLang="en-US" sz="2400">
                <a:solidFill>
                  <a:srgbClr val="595959"/>
                </a:solidFill>
                <a:sym typeface="Arial" panose="020B0604020202020204" pitchFamily="34" charset="0"/>
              </a:rPr>
              <a:t>如果预测的结果显示当前要进行的</a:t>
            </a:r>
            <a:r>
              <a:rPr lang="zh-CN" altLang="en-US" sz="2400" dirty="0">
                <a:solidFill>
                  <a:srgbClr val="595959"/>
                </a:solidFill>
                <a:sym typeface="Arial" panose="020B0604020202020204" pitchFamily="34" charset="0"/>
              </a:rPr>
              <a:t> </a:t>
            </a:r>
            <a:r>
              <a:rPr lang="en-US" altLang="zh-CN" sz="2400" dirty="0">
                <a:solidFill>
                  <a:srgbClr val="595959"/>
                </a:solidFill>
                <a:sym typeface="Arial" panose="020B0604020202020204" pitchFamily="34" charset="0"/>
              </a:rPr>
              <a:t>trail</a:t>
            </a:r>
            <a:r>
              <a:rPr lang="zh-CN" altLang="en-US" sz="2400" dirty="0">
                <a:solidFill>
                  <a:srgbClr val="595959"/>
                </a:solidFill>
                <a:sym typeface="Arial" panose="020B0604020202020204" pitchFamily="34" charset="0"/>
              </a:rPr>
              <a:t> </a:t>
            </a:r>
            <a:r>
              <a:rPr lang="ja-JP" altLang="en-US" sz="2400">
                <a:solidFill>
                  <a:srgbClr val="595959"/>
                </a:solidFill>
                <a:sym typeface="Arial" panose="020B0604020202020204" pitchFamily="34" charset="0"/>
              </a:rPr>
              <a:t>只有很小的几率会超越目前已得到的最佳值</a:t>
            </a:r>
            <a:r>
              <a:rPr lang="zh-CN" altLang="en-US" sz="2400" dirty="0">
                <a:solidFill>
                  <a:srgbClr val="595959"/>
                </a:solidFill>
                <a:sym typeface="Arial" panose="020B0604020202020204" pitchFamily="34" charset="0"/>
              </a:rPr>
              <a:t>， </a:t>
            </a:r>
            <a:r>
              <a:rPr lang="ja-JP" altLang="en-US" sz="2400">
                <a:solidFill>
                  <a:srgbClr val="595959"/>
                </a:solidFill>
                <a:sym typeface="Arial" panose="020B0604020202020204" pitchFamily="34" charset="0"/>
              </a:rPr>
              <a:t>就会执行</a:t>
            </a:r>
            <a:r>
              <a:rPr lang="zh-CN" altLang="en-US" sz="2400" dirty="0">
                <a:solidFill>
                  <a:srgbClr val="595959"/>
                </a:solidFill>
                <a:sym typeface="Arial" panose="020B0604020202020204" pitchFamily="34" charset="0"/>
              </a:rPr>
              <a:t> </a:t>
            </a:r>
            <a:r>
              <a:rPr lang="en-US" altLang="zh-CN" sz="2400" dirty="0">
                <a:solidFill>
                  <a:srgbClr val="595959"/>
                </a:solidFill>
                <a:sym typeface="Arial" panose="020B0604020202020204" pitchFamily="34" charset="0"/>
              </a:rPr>
              <a:t>Early Stopping</a:t>
            </a:r>
            <a:r>
              <a:rPr lang="zh-CN" altLang="en-US" sz="2400" dirty="0">
                <a:solidFill>
                  <a:srgbClr val="595959"/>
                </a:solidFill>
                <a:sym typeface="Arial" panose="020B0604020202020204" pitchFamily="34" charset="0"/>
              </a:rPr>
              <a:t>。</a:t>
            </a:r>
            <a:endParaRPr lang="en-US" altLang="zh-CN" sz="2400" dirty="0">
              <a:solidFill>
                <a:srgbClr val="595959"/>
              </a:solidFill>
              <a:sym typeface="Arial" panose="020B0604020202020204" pitchFamily="34" charset="0"/>
            </a:endParaRPr>
          </a:p>
          <a:p>
            <a:pPr marL="285750" indent="-285750" algn="just" eaLnBrk="1" hangingPunct="1">
              <a:lnSpc>
                <a:spcPct val="120000"/>
              </a:lnSpc>
              <a:spcBef>
                <a:spcPct val="0"/>
              </a:spcBef>
            </a:pPr>
            <a:endParaRPr lang="en-US" altLang="zh-CN" sz="2400" dirty="0">
              <a:solidFill>
                <a:srgbClr val="595959"/>
              </a:solidFill>
              <a:sym typeface="Arial" panose="020B0604020202020204" pitchFamily="34" charset="0"/>
            </a:endParaRP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sz="2400" dirty="0">
                <a:solidFill>
                  <a:srgbClr val="595959"/>
                </a:solidFill>
                <a:sym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267439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任意多边形 10">
            <a:extLst>
              <a:ext uri="{FF2B5EF4-FFF2-40B4-BE49-F238E27FC236}">
                <a16:creationId xmlns:a16="http://schemas.microsoft.com/office/drawing/2014/main" id="{F78217A7-87B9-42C8-9AA2-56639B95E51F}"/>
              </a:ext>
            </a:extLst>
          </p:cNvPr>
          <p:cNvSpPr/>
          <p:nvPr/>
        </p:nvSpPr>
        <p:spPr>
          <a:xfrm rot="5400000">
            <a:off x="3419061" y="-2961861"/>
            <a:ext cx="914400" cy="7752522"/>
          </a:xfrm>
          <a:custGeom>
            <a:avLst/>
            <a:gdLst>
              <a:gd name="connsiteX0" fmla="*/ 0 w 990604"/>
              <a:gd name="connsiteY0" fmla="*/ 5956738 h 5956738"/>
              <a:gd name="connsiteX1" fmla="*/ 0 w 990604"/>
              <a:gd name="connsiteY1" fmla="*/ 317938 h 5956738"/>
              <a:gd name="connsiteX2" fmla="*/ 6 w 990604"/>
              <a:gd name="connsiteY2" fmla="*/ 317938 h 5956738"/>
              <a:gd name="connsiteX3" fmla="*/ 495305 w 990604"/>
              <a:gd name="connsiteY3" fmla="*/ 0 h 5956738"/>
              <a:gd name="connsiteX4" fmla="*/ 990604 w 990604"/>
              <a:gd name="connsiteY4" fmla="*/ 317938 h 5956738"/>
              <a:gd name="connsiteX5" fmla="*/ 990601 w 990604"/>
              <a:gd name="connsiteY5" fmla="*/ 317938 h 5956738"/>
              <a:gd name="connsiteX6" fmla="*/ 990601 w 990604"/>
              <a:gd name="connsiteY6" fmla="*/ 5956738 h 5956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0604" h="5956738">
                <a:moveTo>
                  <a:pt x="0" y="5956738"/>
                </a:moveTo>
                <a:lnTo>
                  <a:pt x="0" y="317938"/>
                </a:lnTo>
                <a:lnTo>
                  <a:pt x="6" y="317938"/>
                </a:lnTo>
                <a:lnTo>
                  <a:pt x="495305" y="0"/>
                </a:lnTo>
                <a:lnTo>
                  <a:pt x="990604" y="317938"/>
                </a:lnTo>
                <a:lnTo>
                  <a:pt x="990601" y="317938"/>
                </a:lnTo>
                <a:lnTo>
                  <a:pt x="990601" y="5956738"/>
                </a:lnTo>
                <a:close/>
              </a:path>
            </a:pathLst>
          </a:custGeom>
          <a:solidFill>
            <a:srgbClr val="4B64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zh-CN" altLang="en-US" noProof="1"/>
          </a:p>
        </p:txBody>
      </p:sp>
      <p:sp>
        <p:nvSpPr>
          <p:cNvPr id="2" name="椭圆 1">
            <a:extLst>
              <a:ext uri="{FF2B5EF4-FFF2-40B4-BE49-F238E27FC236}">
                <a16:creationId xmlns:a16="http://schemas.microsoft.com/office/drawing/2014/main" id="{989F1B2B-D069-4E1D-ABB9-F2C6C8EF9ED8}"/>
              </a:ext>
            </a:extLst>
          </p:cNvPr>
          <p:cNvSpPr/>
          <p:nvPr/>
        </p:nvSpPr>
        <p:spPr>
          <a:xfrm>
            <a:off x="323850" y="247650"/>
            <a:ext cx="1333500" cy="1333500"/>
          </a:xfrm>
          <a:prstGeom prst="ellipse">
            <a:avLst/>
          </a:prstGeom>
          <a:solidFill>
            <a:schemeClr val="bg1"/>
          </a:solidFill>
          <a:ln w="38100">
            <a:solidFill>
              <a:srgbClr val="4B64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zh-CN" altLang="en-US" noProof="1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EB01D4AC-4383-4216-A68F-045301757739}"/>
              </a:ext>
            </a:extLst>
          </p:cNvPr>
          <p:cNvGrpSpPr/>
          <p:nvPr/>
        </p:nvGrpSpPr>
        <p:grpSpPr>
          <a:xfrm>
            <a:off x="475624" y="571426"/>
            <a:ext cx="1029952" cy="685949"/>
            <a:chOff x="5302250" y="2903538"/>
            <a:chExt cx="1587500" cy="1057276"/>
          </a:xfrm>
          <a:solidFill>
            <a:srgbClr val="4B649F"/>
          </a:solidFill>
        </p:grpSpPr>
        <p:sp>
          <p:nvSpPr>
            <p:cNvPr id="4" name="Freeform 84">
              <a:extLst>
                <a:ext uri="{FF2B5EF4-FFF2-40B4-BE49-F238E27FC236}">
                  <a16:creationId xmlns:a16="http://schemas.microsoft.com/office/drawing/2014/main" id="{31146644-E136-4958-B5BF-A9B632D430C5}"/>
                </a:ext>
              </a:extLst>
            </p:cNvPr>
            <p:cNvSpPr/>
            <p:nvPr/>
          </p:nvSpPr>
          <p:spPr bwMode="auto">
            <a:xfrm>
              <a:off x="5362575" y="3040063"/>
              <a:ext cx="706438" cy="614363"/>
            </a:xfrm>
            <a:custGeom>
              <a:avLst/>
              <a:gdLst>
                <a:gd name="T0" fmla="*/ 181 w 187"/>
                <a:gd name="T1" fmla="*/ 49 h 162"/>
                <a:gd name="T2" fmla="*/ 187 w 187"/>
                <a:gd name="T3" fmla="*/ 66 h 162"/>
                <a:gd name="T4" fmla="*/ 187 w 187"/>
                <a:gd name="T5" fmla="*/ 162 h 162"/>
                <a:gd name="T6" fmla="*/ 176 w 187"/>
                <a:gd name="T7" fmla="*/ 153 h 162"/>
                <a:gd name="T8" fmla="*/ 92 w 187"/>
                <a:gd name="T9" fmla="*/ 115 h 162"/>
                <a:gd name="T10" fmla="*/ 73 w 187"/>
                <a:gd name="T11" fmla="*/ 114 h 162"/>
                <a:gd name="T12" fmla="*/ 8 w 187"/>
                <a:gd name="T13" fmla="*/ 131 h 162"/>
                <a:gd name="T14" fmla="*/ 1 w 187"/>
                <a:gd name="T15" fmla="*/ 131 h 162"/>
                <a:gd name="T16" fmla="*/ 2 w 187"/>
                <a:gd name="T17" fmla="*/ 126 h 162"/>
                <a:gd name="T18" fmla="*/ 26 w 187"/>
                <a:gd name="T19" fmla="*/ 70 h 162"/>
                <a:gd name="T20" fmla="*/ 48 w 187"/>
                <a:gd name="T21" fmla="*/ 20 h 162"/>
                <a:gd name="T22" fmla="*/ 53 w 187"/>
                <a:gd name="T23" fmla="*/ 13 h 162"/>
                <a:gd name="T24" fmla="*/ 62 w 187"/>
                <a:gd name="T25" fmla="*/ 9 h 162"/>
                <a:gd name="T26" fmla="*/ 130 w 187"/>
                <a:gd name="T27" fmla="*/ 11 h 162"/>
                <a:gd name="T28" fmla="*/ 181 w 187"/>
                <a:gd name="T29" fmla="*/ 49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7" h="162">
                  <a:moveTo>
                    <a:pt x="181" y="49"/>
                  </a:moveTo>
                  <a:cubicBezTo>
                    <a:pt x="184" y="54"/>
                    <a:pt x="187" y="60"/>
                    <a:pt x="187" y="66"/>
                  </a:cubicBezTo>
                  <a:cubicBezTo>
                    <a:pt x="187" y="162"/>
                    <a:pt x="187" y="162"/>
                    <a:pt x="187" y="162"/>
                  </a:cubicBezTo>
                  <a:cubicBezTo>
                    <a:pt x="187" y="162"/>
                    <a:pt x="178" y="154"/>
                    <a:pt x="176" y="153"/>
                  </a:cubicBezTo>
                  <a:cubicBezTo>
                    <a:pt x="168" y="148"/>
                    <a:pt x="133" y="120"/>
                    <a:pt x="92" y="115"/>
                  </a:cubicBezTo>
                  <a:cubicBezTo>
                    <a:pt x="86" y="114"/>
                    <a:pt x="79" y="114"/>
                    <a:pt x="73" y="114"/>
                  </a:cubicBezTo>
                  <a:cubicBezTo>
                    <a:pt x="32" y="114"/>
                    <a:pt x="8" y="131"/>
                    <a:pt x="8" y="131"/>
                  </a:cubicBezTo>
                  <a:cubicBezTo>
                    <a:pt x="5" y="133"/>
                    <a:pt x="2" y="133"/>
                    <a:pt x="1" y="131"/>
                  </a:cubicBezTo>
                  <a:cubicBezTo>
                    <a:pt x="0" y="130"/>
                    <a:pt x="1" y="128"/>
                    <a:pt x="2" y="126"/>
                  </a:cubicBezTo>
                  <a:cubicBezTo>
                    <a:pt x="26" y="70"/>
                    <a:pt x="26" y="70"/>
                    <a:pt x="26" y="70"/>
                  </a:cubicBezTo>
                  <a:cubicBezTo>
                    <a:pt x="48" y="20"/>
                    <a:pt x="48" y="20"/>
                    <a:pt x="48" y="20"/>
                  </a:cubicBezTo>
                  <a:cubicBezTo>
                    <a:pt x="49" y="18"/>
                    <a:pt x="51" y="15"/>
                    <a:pt x="53" y="13"/>
                  </a:cubicBezTo>
                  <a:cubicBezTo>
                    <a:pt x="55" y="11"/>
                    <a:pt x="59" y="10"/>
                    <a:pt x="62" y="9"/>
                  </a:cubicBezTo>
                  <a:cubicBezTo>
                    <a:pt x="65" y="9"/>
                    <a:pt x="98" y="0"/>
                    <a:pt x="130" y="11"/>
                  </a:cubicBezTo>
                  <a:cubicBezTo>
                    <a:pt x="163" y="22"/>
                    <a:pt x="179" y="45"/>
                    <a:pt x="181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5" name="Freeform 85">
              <a:extLst>
                <a:ext uri="{FF2B5EF4-FFF2-40B4-BE49-F238E27FC236}">
                  <a16:creationId xmlns:a16="http://schemas.microsoft.com/office/drawing/2014/main" id="{15DA8FD2-48AA-4963-8E7E-85AB57E553CB}"/>
                </a:ext>
              </a:extLst>
            </p:cNvPr>
            <p:cNvSpPr/>
            <p:nvPr/>
          </p:nvSpPr>
          <p:spPr bwMode="auto">
            <a:xfrm>
              <a:off x="6115050" y="2903538"/>
              <a:ext cx="400050" cy="747713"/>
            </a:xfrm>
            <a:custGeom>
              <a:avLst/>
              <a:gdLst>
                <a:gd name="T0" fmla="*/ 44 w 106"/>
                <a:gd name="T1" fmla="*/ 119 h 197"/>
                <a:gd name="T2" fmla="*/ 3 w 106"/>
                <a:gd name="T3" fmla="*/ 187 h 197"/>
                <a:gd name="T4" fmla="*/ 0 w 106"/>
                <a:gd name="T5" fmla="*/ 197 h 197"/>
                <a:gd name="T6" fmla="*/ 0 w 106"/>
                <a:gd name="T7" fmla="*/ 83 h 197"/>
                <a:gd name="T8" fmla="*/ 1 w 106"/>
                <a:gd name="T9" fmla="*/ 64 h 197"/>
                <a:gd name="T10" fmla="*/ 16 w 106"/>
                <a:gd name="T11" fmla="*/ 29 h 197"/>
                <a:gd name="T12" fmla="*/ 49 w 106"/>
                <a:gd name="T13" fmla="*/ 1 h 197"/>
                <a:gd name="T14" fmla="*/ 54 w 106"/>
                <a:gd name="T15" fmla="*/ 0 h 197"/>
                <a:gd name="T16" fmla="*/ 64 w 106"/>
                <a:gd name="T17" fmla="*/ 6 h 197"/>
                <a:gd name="T18" fmla="*/ 85 w 106"/>
                <a:gd name="T19" fmla="*/ 42 h 197"/>
                <a:gd name="T20" fmla="*/ 86 w 106"/>
                <a:gd name="T21" fmla="*/ 42 h 197"/>
                <a:gd name="T22" fmla="*/ 104 w 106"/>
                <a:gd name="T23" fmla="*/ 74 h 197"/>
                <a:gd name="T24" fmla="*/ 105 w 106"/>
                <a:gd name="T25" fmla="*/ 82 h 197"/>
                <a:gd name="T26" fmla="*/ 99 w 106"/>
                <a:gd name="T27" fmla="*/ 87 h 197"/>
                <a:gd name="T28" fmla="*/ 44 w 106"/>
                <a:gd name="T29" fmla="*/ 119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6" h="197">
                  <a:moveTo>
                    <a:pt x="44" y="119"/>
                  </a:moveTo>
                  <a:cubicBezTo>
                    <a:pt x="25" y="137"/>
                    <a:pt x="12" y="156"/>
                    <a:pt x="3" y="187"/>
                  </a:cubicBezTo>
                  <a:cubicBezTo>
                    <a:pt x="0" y="197"/>
                    <a:pt x="0" y="197"/>
                    <a:pt x="0" y="197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77"/>
                    <a:pt x="0" y="69"/>
                    <a:pt x="1" y="64"/>
                  </a:cubicBezTo>
                  <a:cubicBezTo>
                    <a:pt x="1" y="63"/>
                    <a:pt x="3" y="47"/>
                    <a:pt x="16" y="29"/>
                  </a:cubicBezTo>
                  <a:cubicBezTo>
                    <a:pt x="30" y="11"/>
                    <a:pt x="48" y="1"/>
                    <a:pt x="49" y="1"/>
                  </a:cubicBezTo>
                  <a:cubicBezTo>
                    <a:pt x="51" y="0"/>
                    <a:pt x="52" y="0"/>
                    <a:pt x="54" y="0"/>
                  </a:cubicBezTo>
                  <a:cubicBezTo>
                    <a:pt x="58" y="0"/>
                    <a:pt x="62" y="2"/>
                    <a:pt x="64" y="6"/>
                  </a:cubicBezTo>
                  <a:cubicBezTo>
                    <a:pt x="85" y="42"/>
                    <a:pt x="85" y="42"/>
                    <a:pt x="85" y="42"/>
                  </a:cubicBezTo>
                  <a:cubicBezTo>
                    <a:pt x="86" y="42"/>
                    <a:pt x="86" y="42"/>
                    <a:pt x="86" y="42"/>
                  </a:cubicBezTo>
                  <a:cubicBezTo>
                    <a:pt x="104" y="74"/>
                    <a:pt x="104" y="74"/>
                    <a:pt x="104" y="74"/>
                  </a:cubicBezTo>
                  <a:cubicBezTo>
                    <a:pt x="106" y="76"/>
                    <a:pt x="106" y="79"/>
                    <a:pt x="105" y="82"/>
                  </a:cubicBezTo>
                  <a:cubicBezTo>
                    <a:pt x="104" y="84"/>
                    <a:pt x="102" y="86"/>
                    <a:pt x="99" y="87"/>
                  </a:cubicBezTo>
                  <a:cubicBezTo>
                    <a:pt x="99" y="87"/>
                    <a:pt x="66" y="99"/>
                    <a:pt x="44" y="1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6" name="Freeform 86">
              <a:extLst>
                <a:ext uri="{FF2B5EF4-FFF2-40B4-BE49-F238E27FC236}">
                  <a16:creationId xmlns:a16="http://schemas.microsoft.com/office/drawing/2014/main" id="{D734BADA-8DF3-43AB-AF1D-D1882A0044FC}"/>
                </a:ext>
              </a:extLst>
            </p:cNvPr>
            <p:cNvSpPr/>
            <p:nvPr/>
          </p:nvSpPr>
          <p:spPr bwMode="auto">
            <a:xfrm>
              <a:off x="6194425" y="3529013"/>
              <a:ext cx="642938" cy="160338"/>
            </a:xfrm>
            <a:custGeom>
              <a:avLst/>
              <a:gdLst>
                <a:gd name="T0" fmla="*/ 155 w 170"/>
                <a:gd name="T1" fmla="*/ 11 h 42"/>
                <a:gd name="T2" fmla="*/ 154 w 170"/>
                <a:gd name="T3" fmla="*/ 10 h 42"/>
                <a:gd name="T4" fmla="*/ 153 w 170"/>
                <a:gd name="T5" fmla="*/ 10 h 42"/>
                <a:gd name="T6" fmla="*/ 108 w 170"/>
                <a:gd name="T7" fmla="*/ 0 h 42"/>
                <a:gd name="T8" fmla="*/ 85 w 170"/>
                <a:gd name="T9" fmla="*/ 3 h 42"/>
                <a:gd name="T10" fmla="*/ 11 w 170"/>
                <a:gd name="T11" fmla="*/ 35 h 42"/>
                <a:gd name="T12" fmla="*/ 11 w 170"/>
                <a:gd name="T13" fmla="*/ 36 h 42"/>
                <a:gd name="T14" fmla="*/ 7 w 170"/>
                <a:gd name="T15" fmla="*/ 38 h 42"/>
                <a:gd name="T16" fmla="*/ 3 w 170"/>
                <a:gd name="T17" fmla="*/ 40 h 42"/>
                <a:gd name="T18" fmla="*/ 1 w 170"/>
                <a:gd name="T19" fmla="*/ 42 h 42"/>
                <a:gd name="T20" fmla="*/ 0 w 170"/>
                <a:gd name="T21" fmla="*/ 42 h 42"/>
                <a:gd name="T22" fmla="*/ 161 w 170"/>
                <a:gd name="T23" fmla="*/ 42 h 42"/>
                <a:gd name="T24" fmla="*/ 169 w 170"/>
                <a:gd name="T25" fmla="*/ 38 h 42"/>
                <a:gd name="T26" fmla="*/ 167 w 170"/>
                <a:gd name="T27" fmla="*/ 28 h 42"/>
                <a:gd name="T28" fmla="*/ 155 w 170"/>
                <a:gd name="T29" fmla="*/ 11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70" h="42">
                  <a:moveTo>
                    <a:pt x="155" y="11"/>
                  </a:moveTo>
                  <a:cubicBezTo>
                    <a:pt x="155" y="11"/>
                    <a:pt x="154" y="10"/>
                    <a:pt x="154" y="10"/>
                  </a:cubicBezTo>
                  <a:cubicBezTo>
                    <a:pt x="153" y="10"/>
                    <a:pt x="153" y="10"/>
                    <a:pt x="153" y="10"/>
                  </a:cubicBezTo>
                  <a:cubicBezTo>
                    <a:pt x="152" y="9"/>
                    <a:pt x="132" y="0"/>
                    <a:pt x="108" y="0"/>
                  </a:cubicBezTo>
                  <a:cubicBezTo>
                    <a:pt x="100" y="0"/>
                    <a:pt x="92" y="1"/>
                    <a:pt x="85" y="3"/>
                  </a:cubicBezTo>
                  <a:cubicBezTo>
                    <a:pt x="46" y="15"/>
                    <a:pt x="15" y="33"/>
                    <a:pt x="11" y="35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10" y="36"/>
                    <a:pt x="9" y="37"/>
                    <a:pt x="7" y="38"/>
                  </a:cubicBezTo>
                  <a:cubicBezTo>
                    <a:pt x="6" y="39"/>
                    <a:pt x="4" y="40"/>
                    <a:pt x="3" y="40"/>
                  </a:cubicBezTo>
                  <a:cubicBezTo>
                    <a:pt x="2" y="41"/>
                    <a:pt x="2" y="41"/>
                    <a:pt x="1" y="42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161" y="42"/>
                    <a:pt x="161" y="42"/>
                    <a:pt x="161" y="42"/>
                  </a:cubicBezTo>
                  <a:cubicBezTo>
                    <a:pt x="165" y="42"/>
                    <a:pt x="167" y="41"/>
                    <a:pt x="169" y="38"/>
                  </a:cubicBezTo>
                  <a:cubicBezTo>
                    <a:pt x="170" y="35"/>
                    <a:pt x="169" y="32"/>
                    <a:pt x="167" y="28"/>
                  </a:cubicBezTo>
                  <a:cubicBezTo>
                    <a:pt x="167" y="28"/>
                    <a:pt x="162" y="20"/>
                    <a:pt x="155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7" name="Freeform 87">
              <a:extLst>
                <a:ext uri="{FF2B5EF4-FFF2-40B4-BE49-F238E27FC236}">
                  <a16:creationId xmlns:a16="http://schemas.microsoft.com/office/drawing/2014/main" id="{8C32EF48-F3AF-4683-9EBA-C2E0FA0202B0}"/>
                </a:ext>
              </a:extLst>
            </p:cNvPr>
            <p:cNvSpPr/>
            <p:nvPr/>
          </p:nvSpPr>
          <p:spPr bwMode="auto">
            <a:xfrm>
              <a:off x="5335588" y="3771901"/>
              <a:ext cx="1520825" cy="155575"/>
            </a:xfrm>
            <a:custGeom>
              <a:avLst/>
              <a:gdLst>
                <a:gd name="T0" fmla="*/ 402 w 402"/>
                <a:gd name="T1" fmla="*/ 24 h 41"/>
                <a:gd name="T2" fmla="*/ 385 w 402"/>
                <a:gd name="T3" fmla="*/ 41 h 41"/>
                <a:gd name="T4" fmla="*/ 382 w 402"/>
                <a:gd name="T5" fmla="*/ 41 h 41"/>
                <a:gd name="T6" fmla="*/ 232 w 402"/>
                <a:gd name="T7" fmla="*/ 28 h 41"/>
                <a:gd name="T8" fmla="*/ 217 w 402"/>
                <a:gd name="T9" fmla="*/ 34 h 41"/>
                <a:gd name="T10" fmla="*/ 216 w 402"/>
                <a:gd name="T11" fmla="*/ 35 h 41"/>
                <a:gd name="T12" fmla="*/ 201 w 402"/>
                <a:gd name="T13" fmla="*/ 40 h 41"/>
                <a:gd name="T14" fmla="*/ 201 w 402"/>
                <a:gd name="T15" fmla="*/ 40 h 41"/>
                <a:gd name="T16" fmla="*/ 186 w 402"/>
                <a:gd name="T17" fmla="*/ 35 h 41"/>
                <a:gd name="T18" fmla="*/ 185 w 402"/>
                <a:gd name="T19" fmla="*/ 34 h 41"/>
                <a:gd name="T20" fmla="*/ 170 w 402"/>
                <a:gd name="T21" fmla="*/ 28 h 41"/>
                <a:gd name="T22" fmla="*/ 20 w 402"/>
                <a:gd name="T23" fmla="*/ 41 h 41"/>
                <a:gd name="T24" fmla="*/ 17 w 402"/>
                <a:gd name="T25" fmla="*/ 41 h 41"/>
                <a:gd name="T26" fmla="*/ 0 w 402"/>
                <a:gd name="T27" fmla="*/ 24 h 41"/>
                <a:gd name="T28" fmla="*/ 16 w 402"/>
                <a:gd name="T29" fmla="*/ 7 h 41"/>
                <a:gd name="T30" fmla="*/ 17 w 402"/>
                <a:gd name="T31" fmla="*/ 7 h 41"/>
                <a:gd name="T32" fmla="*/ 164 w 402"/>
                <a:gd name="T33" fmla="*/ 0 h 41"/>
                <a:gd name="T34" fmla="*/ 177 w 402"/>
                <a:gd name="T35" fmla="*/ 6 h 41"/>
                <a:gd name="T36" fmla="*/ 182 w 402"/>
                <a:gd name="T37" fmla="*/ 6 h 41"/>
                <a:gd name="T38" fmla="*/ 194 w 402"/>
                <a:gd name="T39" fmla="*/ 0 h 41"/>
                <a:gd name="T40" fmla="*/ 208 w 402"/>
                <a:gd name="T41" fmla="*/ 0 h 41"/>
                <a:gd name="T42" fmla="*/ 220 w 402"/>
                <a:gd name="T43" fmla="*/ 6 h 41"/>
                <a:gd name="T44" fmla="*/ 225 w 402"/>
                <a:gd name="T45" fmla="*/ 6 h 41"/>
                <a:gd name="T46" fmla="*/ 238 w 402"/>
                <a:gd name="T47" fmla="*/ 0 h 41"/>
                <a:gd name="T48" fmla="*/ 385 w 402"/>
                <a:gd name="T49" fmla="*/ 7 h 41"/>
                <a:gd name="T50" fmla="*/ 386 w 402"/>
                <a:gd name="T51" fmla="*/ 7 h 41"/>
                <a:gd name="T52" fmla="*/ 402 w 402"/>
                <a:gd name="T53" fmla="*/ 2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02" h="41">
                  <a:moveTo>
                    <a:pt x="402" y="24"/>
                  </a:moveTo>
                  <a:cubicBezTo>
                    <a:pt x="402" y="33"/>
                    <a:pt x="394" y="41"/>
                    <a:pt x="385" y="41"/>
                  </a:cubicBezTo>
                  <a:cubicBezTo>
                    <a:pt x="384" y="41"/>
                    <a:pt x="383" y="41"/>
                    <a:pt x="382" y="41"/>
                  </a:cubicBezTo>
                  <a:cubicBezTo>
                    <a:pt x="232" y="28"/>
                    <a:pt x="232" y="28"/>
                    <a:pt x="232" y="28"/>
                  </a:cubicBezTo>
                  <a:cubicBezTo>
                    <a:pt x="227" y="28"/>
                    <a:pt x="220" y="31"/>
                    <a:pt x="217" y="34"/>
                  </a:cubicBezTo>
                  <a:cubicBezTo>
                    <a:pt x="217" y="34"/>
                    <a:pt x="217" y="34"/>
                    <a:pt x="216" y="35"/>
                  </a:cubicBezTo>
                  <a:cubicBezTo>
                    <a:pt x="214" y="38"/>
                    <a:pt x="208" y="40"/>
                    <a:pt x="201" y="40"/>
                  </a:cubicBezTo>
                  <a:cubicBezTo>
                    <a:pt x="201" y="40"/>
                    <a:pt x="201" y="40"/>
                    <a:pt x="201" y="40"/>
                  </a:cubicBezTo>
                  <a:cubicBezTo>
                    <a:pt x="194" y="40"/>
                    <a:pt x="188" y="38"/>
                    <a:pt x="186" y="35"/>
                  </a:cubicBezTo>
                  <a:cubicBezTo>
                    <a:pt x="185" y="34"/>
                    <a:pt x="185" y="34"/>
                    <a:pt x="185" y="34"/>
                  </a:cubicBezTo>
                  <a:cubicBezTo>
                    <a:pt x="182" y="31"/>
                    <a:pt x="175" y="28"/>
                    <a:pt x="170" y="28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19" y="41"/>
                    <a:pt x="18" y="41"/>
                    <a:pt x="17" y="41"/>
                  </a:cubicBezTo>
                  <a:cubicBezTo>
                    <a:pt x="8" y="41"/>
                    <a:pt x="0" y="33"/>
                    <a:pt x="0" y="24"/>
                  </a:cubicBezTo>
                  <a:cubicBezTo>
                    <a:pt x="0" y="15"/>
                    <a:pt x="7" y="8"/>
                    <a:pt x="16" y="7"/>
                  </a:cubicBezTo>
                  <a:cubicBezTo>
                    <a:pt x="16" y="7"/>
                    <a:pt x="16" y="7"/>
                    <a:pt x="17" y="7"/>
                  </a:cubicBezTo>
                  <a:cubicBezTo>
                    <a:pt x="164" y="0"/>
                    <a:pt x="164" y="0"/>
                    <a:pt x="164" y="0"/>
                  </a:cubicBezTo>
                  <a:cubicBezTo>
                    <a:pt x="169" y="0"/>
                    <a:pt x="175" y="2"/>
                    <a:pt x="177" y="6"/>
                  </a:cubicBezTo>
                  <a:cubicBezTo>
                    <a:pt x="178" y="10"/>
                    <a:pt x="181" y="10"/>
                    <a:pt x="182" y="6"/>
                  </a:cubicBezTo>
                  <a:cubicBezTo>
                    <a:pt x="183" y="2"/>
                    <a:pt x="189" y="0"/>
                    <a:pt x="194" y="0"/>
                  </a:cubicBezTo>
                  <a:cubicBezTo>
                    <a:pt x="208" y="0"/>
                    <a:pt x="208" y="0"/>
                    <a:pt x="208" y="0"/>
                  </a:cubicBezTo>
                  <a:cubicBezTo>
                    <a:pt x="213" y="0"/>
                    <a:pt x="219" y="2"/>
                    <a:pt x="220" y="6"/>
                  </a:cubicBezTo>
                  <a:cubicBezTo>
                    <a:pt x="221" y="10"/>
                    <a:pt x="224" y="10"/>
                    <a:pt x="225" y="6"/>
                  </a:cubicBezTo>
                  <a:cubicBezTo>
                    <a:pt x="227" y="2"/>
                    <a:pt x="233" y="0"/>
                    <a:pt x="238" y="0"/>
                  </a:cubicBezTo>
                  <a:cubicBezTo>
                    <a:pt x="385" y="7"/>
                    <a:pt x="385" y="7"/>
                    <a:pt x="385" y="7"/>
                  </a:cubicBezTo>
                  <a:cubicBezTo>
                    <a:pt x="386" y="7"/>
                    <a:pt x="386" y="7"/>
                    <a:pt x="386" y="7"/>
                  </a:cubicBezTo>
                  <a:cubicBezTo>
                    <a:pt x="395" y="8"/>
                    <a:pt x="402" y="15"/>
                    <a:pt x="402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8" name="Freeform 88">
              <a:extLst>
                <a:ext uri="{FF2B5EF4-FFF2-40B4-BE49-F238E27FC236}">
                  <a16:creationId xmlns:a16="http://schemas.microsoft.com/office/drawing/2014/main" id="{4B3D1034-A172-47FD-BB41-0875EF5575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02250" y="3733801"/>
              <a:ext cx="1587500" cy="227013"/>
            </a:xfrm>
            <a:custGeom>
              <a:avLst/>
              <a:gdLst>
                <a:gd name="T0" fmla="*/ 394 w 420"/>
                <a:gd name="T1" fmla="*/ 60 h 60"/>
                <a:gd name="T2" fmla="*/ 394 w 420"/>
                <a:gd name="T3" fmla="*/ 60 h 60"/>
                <a:gd name="T4" fmla="*/ 391 w 420"/>
                <a:gd name="T5" fmla="*/ 60 h 60"/>
                <a:gd name="T6" fmla="*/ 390 w 420"/>
                <a:gd name="T7" fmla="*/ 60 h 60"/>
                <a:gd name="T8" fmla="*/ 240 w 420"/>
                <a:gd name="T9" fmla="*/ 47 h 60"/>
                <a:gd name="T10" fmla="*/ 240 w 420"/>
                <a:gd name="T11" fmla="*/ 47 h 60"/>
                <a:gd name="T12" fmla="*/ 235 w 420"/>
                <a:gd name="T13" fmla="*/ 49 h 60"/>
                <a:gd name="T14" fmla="*/ 235 w 420"/>
                <a:gd name="T15" fmla="*/ 52 h 60"/>
                <a:gd name="T16" fmla="*/ 230 w 420"/>
                <a:gd name="T17" fmla="*/ 53 h 60"/>
                <a:gd name="T18" fmla="*/ 210 w 420"/>
                <a:gd name="T19" fmla="*/ 59 h 60"/>
                <a:gd name="T20" fmla="*/ 210 w 420"/>
                <a:gd name="T21" fmla="*/ 59 h 60"/>
                <a:gd name="T22" fmla="*/ 190 w 420"/>
                <a:gd name="T23" fmla="*/ 53 h 60"/>
                <a:gd name="T24" fmla="*/ 186 w 420"/>
                <a:gd name="T25" fmla="*/ 52 h 60"/>
                <a:gd name="T26" fmla="*/ 185 w 420"/>
                <a:gd name="T27" fmla="*/ 49 h 60"/>
                <a:gd name="T28" fmla="*/ 180 w 420"/>
                <a:gd name="T29" fmla="*/ 47 h 60"/>
                <a:gd name="T30" fmla="*/ 29 w 420"/>
                <a:gd name="T31" fmla="*/ 60 h 60"/>
                <a:gd name="T32" fmla="*/ 26 w 420"/>
                <a:gd name="T33" fmla="*/ 60 h 60"/>
                <a:gd name="T34" fmla="*/ 0 w 420"/>
                <a:gd name="T35" fmla="*/ 34 h 60"/>
                <a:gd name="T36" fmla="*/ 25 w 420"/>
                <a:gd name="T37" fmla="*/ 8 h 60"/>
                <a:gd name="T38" fmla="*/ 25 w 420"/>
                <a:gd name="T39" fmla="*/ 8 h 60"/>
                <a:gd name="T40" fmla="*/ 173 w 420"/>
                <a:gd name="T41" fmla="*/ 1 h 60"/>
                <a:gd name="T42" fmla="*/ 188 w 420"/>
                <a:gd name="T43" fmla="*/ 5 h 60"/>
                <a:gd name="T44" fmla="*/ 203 w 420"/>
                <a:gd name="T45" fmla="*/ 0 h 60"/>
                <a:gd name="T46" fmla="*/ 217 w 420"/>
                <a:gd name="T47" fmla="*/ 0 h 60"/>
                <a:gd name="T48" fmla="*/ 232 w 420"/>
                <a:gd name="T49" fmla="*/ 5 h 60"/>
                <a:gd name="T50" fmla="*/ 247 w 420"/>
                <a:gd name="T51" fmla="*/ 1 h 60"/>
                <a:gd name="T52" fmla="*/ 395 w 420"/>
                <a:gd name="T53" fmla="*/ 8 h 60"/>
                <a:gd name="T54" fmla="*/ 420 w 420"/>
                <a:gd name="T55" fmla="*/ 34 h 60"/>
                <a:gd name="T56" fmla="*/ 394 w 420"/>
                <a:gd name="T57" fmla="*/ 60 h 60"/>
                <a:gd name="T58" fmla="*/ 26 w 420"/>
                <a:gd name="T59" fmla="*/ 26 h 60"/>
                <a:gd name="T60" fmla="*/ 18 w 420"/>
                <a:gd name="T61" fmla="*/ 34 h 60"/>
                <a:gd name="T62" fmla="*/ 26 w 420"/>
                <a:gd name="T63" fmla="*/ 42 h 60"/>
                <a:gd name="T64" fmla="*/ 26 w 420"/>
                <a:gd name="T65" fmla="*/ 42 h 60"/>
                <a:gd name="T66" fmla="*/ 28 w 420"/>
                <a:gd name="T67" fmla="*/ 42 h 60"/>
                <a:gd name="T68" fmla="*/ 178 w 420"/>
                <a:gd name="T69" fmla="*/ 29 h 60"/>
                <a:gd name="T70" fmla="*/ 180 w 420"/>
                <a:gd name="T71" fmla="*/ 29 h 60"/>
                <a:gd name="T72" fmla="*/ 199 w 420"/>
                <a:gd name="T73" fmla="*/ 36 h 60"/>
                <a:gd name="T74" fmla="*/ 200 w 420"/>
                <a:gd name="T75" fmla="*/ 36 h 60"/>
                <a:gd name="T76" fmla="*/ 202 w 420"/>
                <a:gd name="T77" fmla="*/ 39 h 60"/>
                <a:gd name="T78" fmla="*/ 210 w 420"/>
                <a:gd name="T79" fmla="*/ 41 h 60"/>
                <a:gd name="T80" fmla="*/ 210 w 420"/>
                <a:gd name="T81" fmla="*/ 41 h 60"/>
                <a:gd name="T82" fmla="*/ 218 w 420"/>
                <a:gd name="T83" fmla="*/ 39 h 60"/>
                <a:gd name="T84" fmla="*/ 220 w 420"/>
                <a:gd name="T85" fmla="*/ 36 h 60"/>
                <a:gd name="T86" fmla="*/ 221 w 420"/>
                <a:gd name="T87" fmla="*/ 36 h 60"/>
                <a:gd name="T88" fmla="*/ 242 w 420"/>
                <a:gd name="T89" fmla="*/ 29 h 60"/>
                <a:gd name="T90" fmla="*/ 392 w 420"/>
                <a:gd name="T91" fmla="*/ 42 h 60"/>
                <a:gd name="T92" fmla="*/ 394 w 420"/>
                <a:gd name="T93" fmla="*/ 42 h 60"/>
                <a:gd name="T94" fmla="*/ 402 w 420"/>
                <a:gd name="T95" fmla="*/ 34 h 60"/>
                <a:gd name="T96" fmla="*/ 395 w 420"/>
                <a:gd name="T97" fmla="*/ 26 h 60"/>
                <a:gd name="T98" fmla="*/ 394 w 420"/>
                <a:gd name="T99" fmla="*/ 26 h 60"/>
                <a:gd name="T100" fmla="*/ 246 w 420"/>
                <a:gd name="T101" fmla="*/ 19 h 60"/>
                <a:gd name="T102" fmla="*/ 246 w 420"/>
                <a:gd name="T103" fmla="*/ 19 h 60"/>
                <a:gd name="T104" fmla="*/ 242 w 420"/>
                <a:gd name="T105" fmla="*/ 20 h 60"/>
                <a:gd name="T106" fmla="*/ 231 w 420"/>
                <a:gd name="T107" fmla="*/ 28 h 60"/>
                <a:gd name="T108" fmla="*/ 221 w 420"/>
                <a:gd name="T109" fmla="*/ 20 h 60"/>
                <a:gd name="T110" fmla="*/ 217 w 420"/>
                <a:gd name="T111" fmla="*/ 19 h 60"/>
                <a:gd name="T112" fmla="*/ 203 w 420"/>
                <a:gd name="T113" fmla="*/ 19 h 60"/>
                <a:gd name="T114" fmla="*/ 199 w 420"/>
                <a:gd name="T115" fmla="*/ 20 h 60"/>
                <a:gd name="T116" fmla="*/ 189 w 420"/>
                <a:gd name="T117" fmla="*/ 28 h 60"/>
                <a:gd name="T118" fmla="*/ 178 w 420"/>
                <a:gd name="T119" fmla="*/ 20 h 60"/>
                <a:gd name="T120" fmla="*/ 174 w 420"/>
                <a:gd name="T121" fmla="*/ 19 h 60"/>
                <a:gd name="T122" fmla="*/ 26 w 420"/>
                <a:gd name="T123" fmla="*/ 26 h 60"/>
                <a:gd name="T124" fmla="*/ 26 w 420"/>
                <a:gd name="T125" fmla="*/ 26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20" h="60">
                  <a:moveTo>
                    <a:pt x="394" y="60"/>
                  </a:moveTo>
                  <a:cubicBezTo>
                    <a:pt x="394" y="60"/>
                    <a:pt x="394" y="60"/>
                    <a:pt x="394" y="60"/>
                  </a:cubicBezTo>
                  <a:cubicBezTo>
                    <a:pt x="393" y="60"/>
                    <a:pt x="392" y="60"/>
                    <a:pt x="391" y="60"/>
                  </a:cubicBezTo>
                  <a:cubicBezTo>
                    <a:pt x="390" y="60"/>
                    <a:pt x="390" y="60"/>
                    <a:pt x="390" y="60"/>
                  </a:cubicBezTo>
                  <a:cubicBezTo>
                    <a:pt x="240" y="47"/>
                    <a:pt x="240" y="47"/>
                    <a:pt x="240" y="47"/>
                  </a:cubicBezTo>
                  <a:cubicBezTo>
                    <a:pt x="240" y="47"/>
                    <a:pt x="240" y="47"/>
                    <a:pt x="240" y="47"/>
                  </a:cubicBezTo>
                  <a:cubicBezTo>
                    <a:pt x="238" y="47"/>
                    <a:pt x="236" y="48"/>
                    <a:pt x="235" y="49"/>
                  </a:cubicBezTo>
                  <a:cubicBezTo>
                    <a:pt x="235" y="52"/>
                    <a:pt x="235" y="52"/>
                    <a:pt x="235" y="52"/>
                  </a:cubicBezTo>
                  <a:cubicBezTo>
                    <a:pt x="230" y="53"/>
                    <a:pt x="230" y="53"/>
                    <a:pt x="230" y="53"/>
                  </a:cubicBezTo>
                  <a:cubicBezTo>
                    <a:pt x="225" y="57"/>
                    <a:pt x="218" y="59"/>
                    <a:pt x="210" y="59"/>
                  </a:cubicBezTo>
                  <a:cubicBezTo>
                    <a:pt x="210" y="59"/>
                    <a:pt x="210" y="59"/>
                    <a:pt x="210" y="59"/>
                  </a:cubicBezTo>
                  <a:cubicBezTo>
                    <a:pt x="202" y="59"/>
                    <a:pt x="195" y="57"/>
                    <a:pt x="190" y="53"/>
                  </a:cubicBezTo>
                  <a:cubicBezTo>
                    <a:pt x="186" y="52"/>
                    <a:pt x="186" y="52"/>
                    <a:pt x="186" y="52"/>
                  </a:cubicBezTo>
                  <a:cubicBezTo>
                    <a:pt x="185" y="49"/>
                    <a:pt x="185" y="49"/>
                    <a:pt x="185" y="49"/>
                  </a:cubicBezTo>
                  <a:cubicBezTo>
                    <a:pt x="184" y="48"/>
                    <a:pt x="182" y="47"/>
                    <a:pt x="180" y="47"/>
                  </a:cubicBezTo>
                  <a:cubicBezTo>
                    <a:pt x="29" y="60"/>
                    <a:pt x="29" y="60"/>
                    <a:pt x="29" y="60"/>
                  </a:cubicBezTo>
                  <a:cubicBezTo>
                    <a:pt x="28" y="60"/>
                    <a:pt x="27" y="60"/>
                    <a:pt x="26" y="60"/>
                  </a:cubicBezTo>
                  <a:cubicBezTo>
                    <a:pt x="12" y="60"/>
                    <a:pt x="0" y="48"/>
                    <a:pt x="0" y="34"/>
                  </a:cubicBezTo>
                  <a:cubicBezTo>
                    <a:pt x="0" y="20"/>
                    <a:pt x="11" y="9"/>
                    <a:pt x="25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173" y="1"/>
                    <a:pt x="173" y="1"/>
                    <a:pt x="173" y="1"/>
                  </a:cubicBezTo>
                  <a:cubicBezTo>
                    <a:pt x="178" y="1"/>
                    <a:pt x="184" y="2"/>
                    <a:pt x="188" y="5"/>
                  </a:cubicBezTo>
                  <a:cubicBezTo>
                    <a:pt x="192" y="2"/>
                    <a:pt x="197" y="0"/>
                    <a:pt x="203" y="0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23" y="0"/>
                    <a:pt x="228" y="2"/>
                    <a:pt x="232" y="5"/>
                  </a:cubicBezTo>
                  <a:cubicBezTo>
                    <a:pt x="236" y="2"/>
                    <a:pt x="242" y="1"/>
                    <a:pt x="247" y="1"/>
                  </a:cubicBezTo>
                  <a:cubicBezTo>
                    <a:pt x="395" y="8"/>
                    <a:pt x="395" y="8"/>
                    <a:pt x="395" y="8"/>
                  </a:cubicBezTo>
                  <a:cubicBezTo>
                    <a:pt x="409" y="9"/>
                    <a:pt x="420" y="20"/>
                    <a:pt x="420" y="34"/>
                  </a:cubicBezTo>
                  <a:cubicBezTo>
                    <a:pt x="420" y="48"/>
                    <a:pt x="408" y="60"/>
                    <a:pt x="394" y="60"/>
                  </a:cubicBezTo>
                  <a:close/>
                  <a:moveTo>
                    <a:pt x="26" y="26"/>
                  </a:moveTo>
                  <a:cubicBezTo>
                    <a:pt x="21" y="26"/>
                    <a:pt x="18" y="30"/>
                    <a:pt x="18" y="34"/>
                  </a:cubicBezTo>
                  <a:cubicBezTo>
                    <a:pt x="18" y="38"/>
                    <a:pt x="22" y="42"/>
                    <a:pt x="26" y="42"/>
                  </a:cubicBezTo>
                  <a:cubicBezTo>
                    <a:pt x="26" y="42"/>
                    <a:pt x="26" y="42"/>
                    <a:pt x="26" y="42"/>
                  </a:cubicBezTo>
                  <a:cubicBezTo>
                    <a:pt x="27" y="42"/>
                    <a:pt x="28" y="42"/>
                    <a:pt x="28" y="42"/>
                  </a:cubicBezTo>
                  <a:cubicBezTo>
                    <a:pt x="178" y="29"/>
                    <a:pt x="178" y="29"/>
                    <a:pt x="178" y="29"/>
                  </a:cubicBezTo>
                  <a:cubicBezTo>
                    <a:pt x="179" y="29"/>
                    <a:pt x="179" y="29"/>
                    <a:pt x="180" y="29"/>
                  </a:cubicBezTo>
                  <a:cubicBezTo>
                    <a:pt x="187" y="29"/>
                    <a:pt x="194" y="32"/>
                    <a:pt x="199" y="36"/>
                  </a:cubicBezTo>
                  <a:cubicBezTo>
                    <a:pt x="200" y="36"/>
                    <a:pt x="200" y="36"/>
                    <a:pt x="200" y="36"/>
                  </a:cubicBezTo>
                  <a:cubicBezTo>
                    <a:pt x="202" y="39"/>
                    <a:pt x="202" y="39"/>
                    <a:pt x="202" y="39"/>
                  </a:cubicBezTo>
                  <a:cubicBezTo>
                    <a:pt x="202" y="40"/>
                    <a:pt x="205" y="41"/>
                    <a:pt x="210" y="41"/>
                  </a:cubicBezTo>
                  <a:cubicBezTo>
                    <a:pt x="210" y="41"/>
                    <a:pt x="210" y="41"/>
                    <a:pt x="210" y="41"/>
                  </a:cubicBezTo>
                  <a:cubicBezTo>
                    <a:pt x="215" y="41"/>
                    <a:pt x="218" y="40"/>
                    <a:pt x="218" y="39"/>
                  </a:cubicBezTo>
                  <a:cubicBezTo>
                    <a:pt x="220" y="36"/>
                    <a:pt x="220" y="36"/>
                    <a:pt x="220" y="36"/>
                  </a:cubicBezTo>
                  <a:cubicBezTo>
                    <a:pt x="221" y="36"/>
                    <a:pt x="221" y="36"/>
                    <a:pt x="221" y="36"/>
                  </a:cubicBezTo>
                  <a:cubicBezTo>
                    <a:pt x="227" y="32"/>
                    <a:pt x="235" y="29"/>
                    <a:pt x="242" y="29"/>
                  </a:cubicBezTo>
                  <a:cubicBezTo>
                    <a:pt x="392" y="42"/>
                    <a:pt x="392" y="42"/>
                    <a:pt x="392" y="42"/>
                  </a:cubicBezTo>
                  <a:cubicBezTo>
                    <a:pt x="392" y="42"/>
                    <a:pt x="393" y="42"/>
                    <a:pt x="394" y="42"/>
                  </a:cubicBezTo>
                  <a:cubicBezTo>
                    <a:pt x="398" y="42"/>
                    <a:pt x="402" y="38"/>
                    <a:pt x="402" y="34"/>
                  </a:cubicBezTo>
                  <a:cubicBezTo>
                    <a:pt x="402" y="30"/>
                    <a:pt x="399" y="26"/>
                    <a:pt x="395" y="26"/>
                  </a:cubicBezTo>
                  <a:cubicBezTo>
                    <a:pt x="394" y="26"/>
                    <a:pt x="394" y="26"/>
                    <a:pt x="394" y="26"/>
                  </a:cubicBezTo>
                  <a:cubicBezTo>
                    <a:pt x="246" y="19"/>
                    <a:pt x="246" y="19"/>
                    <a:pt x="246" y="19"/>
                  </a:cubicBezTo>
                  <a:cubicBezTo>
                    <a:pt x="246" y="19"/>
                    <a:pt x="246" y="19"/>
                    <a:pt x="246" y="19"/>
                  </a:cubicBezTo>
                  <a:cubicBezTo>
                    <a:pt x="244" y="19"/>
                    <a:pt x="243" y="20"/>
                    <a:pt x="242" y="20"/>
                  </a:cubicBezTo>
                  <a:cubicBezTo>
                    <a:pt x="239" y="27"/>
                    <a:pt x="234" y="28"/>
                    <a:pt x="231" y="28"/>
                  </a:cubicBezTo>
                  <a:cubicBezTo>
                    <a:pt x="227" y="28"/>
                    <a:pt x="223" y="25"/>
                    <a:pt x="221" y="20"/>
                  </a:cubicBezTo>
                  <a:cubicBezTo>
                    <a:pt x="220" y="19"/>
                    <a:pt x="219" y="19"/>
                    <a:pt x="217" y="19"/>
                  </a:cubicBezTo>
                  <a:cubicBezTo>
                    <a:pt x="203" y="19"/>
                    <a:pt x="203" y="19"/>
                    <a:pt x="203" y="19"/>
                  </a:cubicBezTo>
                  <a:cubicBezTo>
                    <a:pt x="201" y="19"/>
                    <a:pt x="200" y="19"/>
                    <a:pt x="199" y="20"/>
                  </a:cubicBezTo>
                  <a:cubicBezTo>
                    <a:pt x="197" y="25"/>
                    <a:pt x="193" y="28"/>
                    <a:pt x="189" y="28"/>
                  </a:cubicBezTo>
                  <a:cubicBezTo>
                    <a:pt x="186" y="28"/>
                    <a:pt x="181" y="27"/>
                    <a:pt x="178" y="20"/>
                  </a:cubicBezTo>
                  <a:cubicBezTo>
                    <a:pt x="177" y="20"/>
                    <a:pt x="176" y="19"/>
                    <a:pt x="174" y="19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6" y="26"/>
                    <a:pt x="26" y="26"/>
                    <a:pt x="26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9" name="Freeform 89">
              <a:extLst>
                <a:ext uri="{FF2B5EF4-FFF2-40B4-BE49-F238E27FC236}">
                  <a16:creationId xmlns:a16="http://schemas.microsoft.com/office/drawing/2014/main" id="{B158FFF0-B7BE-4A61-BED7-743AF0F41E76}"/>
                </a:ext>
              </a:extLst>
            </p:cNvPr>
            <p:cNvSpPr/>
            <p:nvPr/>
          </p:nvSpPr>
          <p:spPr bwMode="auto">
            <a:xfrm>
              <a:off x="5354638" y="3525838"/>
              <a:ext cx="669925" cy="163513"/>
            </a:xfrm>
            <a:custGeom>
              <a:avLst/>
              <a:gdLst>
                <a:gd name="T0" fmla="*/ 169 w 177"/>
                <a:gd name="T1" fmla="*/ 37 h 43"/>
                <a:gd name="T2" fmla="*/ 168 w 177"/>
                <a:gd name="T3" fmla="*/ 36 h 43"/>
                <a:gd name="T4" fmla="*/ 92 w 177"/>
                <a:gd name="T5" fmla="*/ 1 h 43"/>
                <a:gd name="T6" fmla="*/ 75 w 177"/>
                <a:gd name="T7" fmla="*/ 0 h 43"/>
                <a:gd name="T8" fmla="*/ 18 w 177"/>
                <a:gd name="T9" fmla="*/ 15 h 43"/>
                <a:gd name="T10" fmla="*/ 3 w 177"/>
                <a:gd name="T11" fmla="*/ 29 h 43"/>
                <a:gd name="T12" fmla="*/ 1 w 177"/>
                <a:gd name="T13" fmla="*/ 39 h 43"/>
                <a:gd name="T14" fmla="*/ 9 w 177"/>
                <a:gd name="T15" fmla="*/ 43 h 43"/>
                <a:gd name="T16" fmla="*/ 177 w 177"/>
                <a:gd name="T17" fmla="*/ 43 h 43"/>
                <a:gd name="T18" fmla="*/ 169 w 177"/>
                <a:gd name="T19" fmla="*/ 37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7" h="43">
                  <a:moveTo>
                    <a:pt x="169" y="37"/>
                  </a:moveTo>
                  <a:cubicBezTo>
                    <a:pt x="168" y="36"/>
                    <a:pt x="168" y="36"/>
                    <a:pt x="168" y="36"/>
                  </a:cubicBezTo>
                  <a:cubicBezTo>
                    <a:pt x="141" y="16"/>
                    <a:pt x="115" y="5"/>
                    <a:pt x="92" y="1"/>
                  </a:cubicBezTo>
                  <a:cubicBezTo>
                    <a:pt x="87" y="1"/>
                    <a:pt x="81" y="0"/>
                    <a:pt x="75" y="0"/>
                  </a:cubicBezTo>
                  <a:cubicBezTo>
                    <a:pt x="40" y="0"/>
                    <a:pt x="18" y="15"/>
                    <a:pt x="18" y="15"/>
                  </a:cubicBezTo>
                  <a:cubicBezTo>
                    <a:pt x="16" y="16"/>
                    <a:pt x="6" y="23"/>
                    <a:pt x="3" y="29"/>
                  </a:cubicBezTo>
                  <a:cubicBezTo>
                    <a:pt x="1" y="33"/>
                    <a:pt x="0" y="36"/>
                    <a:pt x="1" y="39"/>
                  </a:cubicBezTo>
                  <a:cubicBezTo>
                    <a:pt x="3" y="42"/>
                    <a:pt x="5" y="43"/>
                    <a:pt x="9" y="43"/>
                  </a:cubicBezTo>
                  <a:cubicBezTo>
                    <a:pt x="177" y="43"/>
                    <a:pt x="177" y="43"/>
                    <a:pt x="177" y="43"/>
                  </a:cubicBezTo>
                  <a:cubicBezTo>
                    <a:pt x="174" y="40"/>
                    <a:pt x="170" y="37"/>
                    <a:pt x="169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10" name="Freeform 90">
              <a:extLst>
                <a:ext uri="{FF2B5EF4-FFF2-40B4-BE49-F238E27FC236}">
                  <a16:creationId xmlns:a16="http://schemas.microsoft.com/office/drawing/2014/main" id="{03AE4986-48C0-402A-9374-5000E238EE61}"/>
                </a:ext>
              </a:extLst>
            </p:cNvPr>
            <p:cNvSpPr/>
            <p:nvPr/>
          </p:nvSpPr>
          <p:spPr bwMode="auto">
            <a:xfrm>
              <a:off x="6175375" y="3063876"/>
              <a:ext cx="654050" cy="571500"/>
            </a:xfrm>
            <a:custGeom>
              <a:avLst/>
              <a:gdLst>
                <a:gd name="T0" fmla="*/ 171 w 173"/>
                <a:gd name="T1" fmla="*/ 114 h 151"/>
                <a:gd name="T2" fmla="*/ 157 w 173"/>
                <a:gd name="T3" fmla="*/ 87 h 151"/>
                <a:gd name="T4" fmla="*/ 157 w 173"/>
                <a:gd name="T5" fmla="*/ 86 h 151"/>
                <a:gd name="T6" fmla="*/ 123 w 173"/>
                <a:gd name="T7" fmla="*/ 21 h 151"/>
                <a:gd name="T8" fmla="*/ 116 w 173"/>
                <a:gd name="T9" fmla="*/ 8 h 151"/>
                <a:gd name="T10" fmla="*/ 115 w 173"/>
                <a:gd name="T11" fmla="*/ 7 h 151"/>
                <a:gd name="T12" fmla="*/ 87 w 173"/>
                <a:gd name="T13" fmla="*/ 0 h 151"/>
                <a:gd name="T14" fmla="*/ 101 w 173"/>
                <a:gd name="T15" fmla="*/ 24 h 151"/>
                <a:gd name="T16" fmla="*/ 103 w 173"/>
                <a:gd name="T17" fmla="*/ 45 h 151"/>
                <a:gd name="T18" fmla="*/ 88 w 173"/>
                <a:gd name="T19" fmla="*/ 59 h 151"/>
                <a:gd name="T20" fmla="*/ 38 w 173"/>
                <a:gd name="T21" fmla="*/ 87 h 151"/>
                <a:gd name="T22" fmla="*/ 1 w 173"/>
                <a:gd name="T23" fmla="*/ 149 h 151"/>
                <a:gd name="T24" fmla="*/ 0 w 173"/>
                <a:gd name="T25" fmla="*/ 151 h 151"/>
                <a:gd name="T26" fmla="*/ 1 w 173"/>
                <a:gd name="T27" fmla="*/ 151 h 151"/>
                <a:gd name="T28" fmla="*/ 9 w 173"/>
                <a:gd name="T29" fmla="*/ 146 h 151"/>
                <a:gd name="T30" fmla="*/ 86 w 173"/>
                <a:gd name="T31" fmla="*/ 112 h 151"/>
                <a:gd name="T32" fmla="*/ 113 w 173"/>
                <a:gd name="T33" fmla="*/ 109 h 151"/>
                <a:gd name="T34" fmla="*/ 165 w 173"/>
                <a:gd name="T35" fmla="*/ 120 h 151"/>
                <a:gd name="T36" fmla="*/ 169 w 173"/>
                <a:gd name="T37" fmla="*/ 121 h 151"/>
                <a:gd name="T38" fmla="*/ 172 w 173"/>
                <a:gd name="T39" fmla="*/ 120 h 151"/>
                <a:gd name="T40" fmla="*/ 171 w 173"/>
                <a:gd name="T41" fmla="*/ 114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73" h="151">
                  <a:moveTo>
                    <a:pt x="171" y="114"/>
                  </a:moveTo>
                  <a:cubicBezTo>
                    <a:pt x="157" y="87"/>
                    <a:pt x="157" y="87"/>
                    <a:pt x="157" y="87"/>
                  </a:cubicBezTo>
                  <a:cubicBezTo>
                    <a:pt x="157" y="86"/>
                    <a:pt x="157" y="86"/>
                    <a:pt x="157" y="86"/>
                  </a:cubicBezTo>
                  <a:cubicBezTo>
                    <a:pt x="123" y="21"/>
                    <a:pt x="123" y="21"/>
                    <a:pt x="123" y="21"/>
                  </a:cubicBezTo>
                  <a:cubicBezTo>
                    <a:pt x="120" y="17"/>
                    <a:pt x="117" y="11"/>
                    <a:pt x="116" y="8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5" y="7"/>
                    <a:pt x="101" y="0"/>
                    <a:pt x="87" y="0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5" y="31"/>
                    <a:pt x="105" y="38"/>
                    <a:pt x="103" y="45"/>
                  </a:cubicBezTo>
                  <a:cubicBezTo>
                    <a:pt x="100" y="51"/>
                    <a:pt x="95" y="56"/>
                    <a:pt x="88" y="59"/>
                  </a:cubicBezTo>
                  <a:cubicBezTo>
                    <a:pt x="85" y="60"/>
                    <a:pt x="56" y="71"/>
                    <a:pt x="38" y="87"/>
                  </a:cubicBezTo>
                  <a:cubicBezTo>
                    <a:pt x="19" y="105"/>
                    <a:pt x="8" y="123"/>
                    <a:pt x="1" y="149"/>
                  </a:cubicBezTo>
                  <a:cubicBezTo>
                    <a:pt x="0" y="151"/>
                    <a:pt x="0" y="151"/>
                    <a:pt x="0" y="151"/>
                  </a:cubicBezTo>
                  <a:cubicBezTo>
                    <a:pt x="0" y="151"/>
                    <a:pt x="1" y="151"/>
                    <a:pt x="1" y="151"/>
                  </a:cubicBezTo>
                  <a:cubicBezTo>
                    <a:pt x="3" y="149"/>
                    <a:pt x="6" y="147"/>
                    <a:pt x="9" y="146"/>
                  </a:cubicBezTo>
                  <a:cubicBezTo>
                    <a:pt x="9" y="146"/>
                    <a:pt x="42" y="125"/>
                    <a:pt x="86" y="112"/>
                  </a:cubicBezTo>
                  <a:cubicBezTo>
                    <a:pt x="95" y="110"/>
                    <a:pt x="104" y="109"/>
                    <a:pt x="113" y="109"/>
                  </a:cubicBezTo>
                  <a:cubicBezTo>
                    <a:pt x="141" y="109"/>
                    <a:pt x="165" y="120"/>
                    <a:pt x="165" y="120"/>
                  </a:cubicBezTo>
                  <a:cubicBezTo>
                    <a:pt x="167" y="121"/>
                    <a:pt x="168" y="121"/>
                    <a:pt x="169" y="121"/>
                  </a:cubicBezTo>
                  <a:cubicBezTo>
                    <a:pt x="171" y="121"/>
                    <a:pt x="172" y="120"/>
                    <a:pt x="172" y="120"/>
                  </a:cubicBezTo>
                  <a:cubicBezTo>
                    <a:pt x="173" y="118"/>
                    <a:pt x="172" y="116"/>
                    <a:pt x="171" y="1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/>
            </a:p>
          </p:txBody>
        </p:sp>
      </p:grpSp>
      <p:sp>
        <p:nvSpPr>
          <p:cNvPr id="28678" name="文本框 11">
            <a:extLst>
              <a:ext uri="{FF2B5EF4-FFF2-40B4-BE49-F238E27FC236}">
                <a16:creationId xmlns:a16="http://schemas.microsoft.com/office/drawing/2014/main" id="{2D74EA7C-AE82-4A7C-BE5B-6A6D0FDA28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38313" y="552450"/>
            <a:ext cx="567334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ja-JP" sz="3600" dirty="0">
                <a:solidFill>
                  <a:schemeClr val="bg1"/>
                </a:solidFill>
              </a:rPr>
              <a:t>Automated Early Stopping </a:t>
            </a:r>
          </a:p>
        </p:txBody>
      </p:sp>
      <p:pic>
        <p:nvPicPr>
          <p:cNvPr id="28679" name="图片 12">
            <a:extLst>
              <a:ext uri="{FF2B5EF4-FFF2-40B4-BE49-F238E27FC236}">
                <a16:creationId xmlns:a16="http://schemas.microsoft.com/office/drawing/2014/main" id="{EA21A789-CAFE-4DCE-9356-4BD8695A86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6188" y="5200650"/>
            <a:ext cx="5865812" cy="165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文本框 9">
            <a:extLst>
              <a:ext uri="{FF2B5EF4-FFF2-40B4-BE49-F238E27FC236}">
                <a16:creationId xmlns:a16="http://schemas.microsoft.com/office/drawing/2014/main" id="{7DC35F94-0E13-F040-8652-4FB01EA40E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05576" y="2234041"/>
            <a:ext cx="6973108" cy="26522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marL="285750" indent="-285750" algn="just" eaLnBrk="1" hangingPunct="1">
              <a:lnSpc>
                <a:spcPct val="120000"/>
              </a:lnSpc>
            </a:pPr>
            <a:r>
              <a:rPr lang="en-US" altLang="zh-CN" sz="2400" dirty="0">
                <a:solidFill>
                  <a:srgbClr val="595959"/>
                </a:solidFill>
                <a:sym typeface="Arial" panose="020B0604020202020204" pitchFamily="34" charset="0"/>
              </a:rPr>
              <a:t>Median Stopping Rule.</a:t>
            </a:r>
          </a:p>
          <a:p>
            <a:pPr marL="285750" indent="-285750" algn="just" eaLnBrk="1" hangingPunct="1">
              <a:lnSpc>
                <a:spcPct val="120000"/>
              </a:lnSpc>
            </a:pPr>
            <a:endParaRPr lang="en-US" altLang="zh-CN" sz="2400" dirty="0">
              <a:solidFill>
                <a:srgbClr val="595959"/>
              </a:solidFill>
              <a:sym typeface="Arial" panose="020B0604020202020204" pitchFamily="34" charset="0"/>
            </a:endParaRPr>
          </a:p>
          <a:p>
            <a:pPr marL="285750" indent="-285750" algn="just" eaLnBrk="1" hangingPunct="1">
              <a:lnSpc>
                <a:spcPct val="120000"/>
              </a:lnSpc>
            </a:pPr>
            <a:endParaRPr lang="en-US" altLang="zh-CN" sz="2400" dirty="0">
              <a:solidFill>
                <a:srgbClr val="595959"/>
              </a:solidFill>
              <a:sym typeface="Arial" panose="020B0604020202020204" pitchFamily="34" charset="0"/>
            </a:endParaRPr>
          </a:p>
          <a:p>
            <a:pPr marL="285750" indent="-285750" algn="just" eaLnBrk="1" hangingPunct="1">
              <a:lnSpc>
                <a:spcPct val="120000"/>
              </a:lnSpc>
            </a:pPr>
            <a:endParaRPr lang="en-US" altLang="zh-CN" sz="2400" dirty="0">
              <a:solidFill>
                <a:srgbClr val="595959"/>
              </a:solidFill>
              <a:sym typeface="Arial" panose="020B0604020202020204" pitchFamily="34" charset="0"/>
            </a:endParaRP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sz="2400" dirty="0">
                <a:solidFill>
                  <a:srgbClr val="595959"/>
                </a:solidFill>
                <a:sym typeface="Arial" panose="020B0604020202020204" pitchFamily="34" charset="0"/>
              </a:rPr>
              <a:t> </a:t>
            </a: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5405D643-FBB7-BA4B-88C7-DCE9769250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6332164"/>
              </p:ext>
            </p:extLst>
          </p:nvPr>
        </p:nvGraphicFramePr>
        <p:xfrm>
          <a:off x="2053440" y="3086058"/>
          <a:ext cx="8085120" cy="284891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021280">
                  <a:extLst>
                    <a:ext uri="{9D8B030D-6E8A-4147-A177-3AD203B41FA5}">
                      <a16:colId xmlns:a16="http://schemas.microsoft.com/office/drawing/2014/main" val="1701670976"/>
                    </a:ext>
                  </a:extLst>
                </a:gridCol>
                <a:gridCol w="2021280">
                  <a:extLst>
                    <a:ext uri="{9D8B030D-6E8A-4147-A177-3AD203B41FA5}">
                      <a16:colId xmlns:a16="http://schemas.microsoft.com/office/drawing/2014/main" val="1087556161"/>
                    </a:ext>
                  </a:extLst>
                </a:gridCol>
                <a:gridCol w="2021280">
                  <a:extLst>
                    <a:ext uri="{9D8B030D-6E8A-4147-A177-3AD203B41FA5}">
                      <a16:colId xmlns:a16="http://schemas.microsoft.com/office/drawing/2014/main" val="2571755044"/>
                    </a:ext>
                  </a:extLst>
                </a:gridCol>
                <a:gridCol w="2021280">
                  <a:extLst>
                    <a:ext uri="{9D8B030D-6E8A-4147-A177-3AD203B41FA5}">
                      <a16:colId xmlns:a16="http://schemas.microsoft.com/office/drawing/2014/main" val="2514213825"/>
                    </a:ext>
                  </a:extLst>
                </a:gridCol>
              </a:tblGrid>
              <a:tr h="712229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            </a:t>
                      </a:r>
                      <a:r>
                        <a:rPr lang="en-US" altLang="zh-CN" dirty="0"/>
                        <a:t>Step</a:t>
                      </a:r>
                      <a:r>
                        <a:rPr lang="zh-CN" altLang="en-US" dirty="0"/>
                        <a:t>    </a:t>
                      </a:r>
                      <a:r>
                        <a:rPr lang="en-US" altLang="zh-CN" dirty="0"/>
                        <a:t>Trail</a:t>
                      </a:r>
                      <a:endParaRPr lang="zh-CN" altLang="en-US" dirty="0"/>
                    </a:p>
                  </a:txBody>
                  <a:tcPr anchor="ctr"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26120115"/>
                  </a:ext>
                </a:extLst>
              </a:tr>
              <a:tr h="71222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0.8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0.85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78180375"/>
                  </a:ext>
                </a:extLst>
              </a:tr>
              <a:tr h="71222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0.8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0.85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56841796"/>
                  </a:ext>
                </a:extLst>
              </a:tr>
              <a:tr h="71222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0.8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0.83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0.82(stop)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297463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031697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任意多边形 10">
            <a:extLst>
              <a:ext uri="{FF2B5EF4-FFF2-40B4-BE49-F238E27FC236}">
                <a16:creationId xmlns:a16="http://schemas.microsoft.com/office/drawing/2014/main" id="{F78217A7-87B9-42C8-9AA2-56639B95E51F}"/>
              </a:ext>
            </a:extLst>
          </p:cNvPr>
          <p:cNvSpPr/>
          <p:nvPr/>
        </p:nvSpPr>
        <p:spPr>
          <a:xfrm rot="5400000">
            <a:off x="2705894" y="-2248694"/>
            <a:ext cx="914400" cy="6326188"/>
          </a:xfrm>
          <a:custGeom>
            <a:avLst/>
            <a:gdLst>
              <a:gd name="connsiteX0" fmla="*/ 0 w 990604"/>
              <a:gd name="connsiteY0" fmla="*/ 5956738 h 5956738"/>
              <a:gd name="connsiteX1" fmla="*/ 0 w 990604"/>
              <a:gd name="connsiteY1" fmla="*/ 317938 h 5956738"/>
              <a:gd name="connsiteX2" fmla="*/ 6 w 990604"/>
              <a:gd name="connsiteY2" fmla="*/ 317938 h 5956738"/>
              <a:gd name="connsiteX3" fmla="*/ 495305 w 990604"/>
              <a:gd name="connsiteY3" fmla="*/ 0 h 5956738"/>
              <a:gd name="connsiteX4" fmla="*/ 990604 w 990604"/>
              <a:gd name="connsiteY4" fmla="*/ 317938 h 5956738"/>
              <a:gd name="connsiteX5" fmla="*/ 990601 w 990604"/>
              <a:gd name="connsiteY5" fmla="*/ 317938 h 5956738"/>
              <a:gd name="connsiteX6" fmla="*/ 990601 w 990604"/>
              <a:gd name="connsiteY6" fmla="*/ 5956738 h 5956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0604" h="5956738">
                <a:moveTo>
                  <a:pt x="0" y="5956738"/>
                </a:moveTo>
                <a:lnTo>
                  <a:pt x="0" y="317938"/>
                </a:lnTo>
                <a:lnTo>
                  <a:pt x="6" y="317938"/>
                </a:lnTo>
                <a:lnTo>
                  <a:pt x="495305" y="0"/>
                </a:lnTo>
                <a:lnTo>
                  <a:pt x="990604" y="317938"/>
                </a:lnTo>
                <a:lnTo>
                  <a:pt x="990601" y="317938"/>
                </a:lnTo>
                <a:lnTo>
                  <a:pt x="990601" y="5956738"/>
                </a:lnTo>
                <a:close/>
              </a:path>
            </a:pathLst>
          </a:custGeom>
          <a:solidFill>
            <a:srgbClr val="4B64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zh-CN" altLang="en-US" noProof="1"/>
          </a:p>
        </p:txBody>
      </p:sp>
      <p:sp>
        <p:nvSpPr>
          <p:cNvPr id="2" name="椭圆 1">
            <a:extLst>
              <a:ext uri="{FF2B5EF4-FFF2-40B4-BE49-F238E27FC236}">
                <a16:creationId xmlns:a16="http://schemas.microsoft.com/office/drawing/2014/main" id="{989F1B2B-D069-4E1D-ABB9-F2C6C8EF9ED8}"/>
              </a:ext>
            </a:extLst>
          </p:cNvPr>
          <p:cNvSpPr/>
          <p:nvPr/>
        </p:nvSpPr>
        <p:spPr>
          <a:xfrm>
            <a:off x="323850" y="247650"/>
            <a:ext cx="1333500" cy="1333500"/>
          </a:xfrm>
          <a:prstGeom prst="ellipse">
            <a:avLst/>
          </a:prstGeom>
          <a:solidFill>
            <a:schemeClr val="bg1"/>
          </a:solidFill>
          <a:ln w="38100">
            <a:solidFill>
              <a:srgbClr val="4B64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zh-CN" altLang="en-US" noProof="1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EB01D4AC-4383-4216-A68F-045301757739}"/>
              </a:ext>
            </a:extLst>
          </p:cNvPr>
          <p:cNvGrpSpPr/>
          <p:nvPr/>
        </p:nvGrpSpPr>
        <p:grpSpPr>
          <a:xfrm>
            <a:off x="475624" y="571426"/>
            <a:ext cx="1029952" cy="685949"/>
            <a:chOff x="5302250" y="2903538"/>
            <a:chExt cx="1587500" cy="1057276"/>
          </a:xfrm>
          <a:solidFill>
            <a:srgbClr val="4B649F"/>
          </a:solidFill>
        </p:grpSpPr>
        <p:sp>
          <p:nvSpPr>
            <p:cNvPr id="4" name="Freeform 84">
              <a:extLst>
                <a:ext uri="{FF2B5EF4-FFF2-40B4-BE49-F238E27FC236}">
                  <a16:creationId xmlns:a16="http://schemas.microsoft.com/office/drawing/2014/main" id="{31146644-E136-4958-B5BF-A9B632D430C5}"/>
                </a:ext>
              </a:extLst>
            </p:cNvPr>
            <p:cNvSpPr/>
            <p:nvPr/>
          </p:nvSpPr>
          <p:spPr bwMode="auto">
            <a:xfrm>
              <a:off x="5362575" y="3040063"/>
              <a:ext cx="706438" cy="614363"/>
            </a:xfrm>
            <a:custGeom>
              <a:avLst/>
              <a:gdLst>
                <a:gd name="T0" fmla="*/ 181 w 187"/>
                <a:gd name="T1" fmla="*/ 49 h 162"/>
                <a:gd name="T2" fmla="*/ 187 w 187"/>
                <a:gd name="T3" fmla="*/ 66 h 162"/>
                <a:gd name="T4" fmla="*/ 187 w 187"/>
                <a:gd name="T5" fmla="*/ 162 h 162"/>
                <a:gd name="T6" fmla="*/ 176 w 187"/>
                <a:gd name="T7" fmla="*/ 153 h 162"/>
                <a:gd name="T8" fmla="*/ 92 w 187"/>
                <a:gd name="T9" fmla="*/ 115 h 162"/>
                <a:gd name="T10" fmla="*/ 73 w 187"/>
                <a:gd name="T11" fmla="*/ 114 h 162"/>
                <a:gd name="T12" fmla="*/ 8 w 187"/>
                <a:gd name="T13" fmla="*/ 131 h 162"/>
                <a:gd name="T14" fmla="*/ 1 w 187"/>
                <a:gd name="T15" fmla="*/ 131 h 162"/>
                <a:gd name="T16" fmla="*/ 2 w 187"/>
                <a:gd name="T17" fmla="*/ 126 h 162"/>
                <a:gd name="T18" fmla="*/ 26 w 187"/>
                <a:gd name="T19" fmla="*/ 70 h 162"/>
                <a:gd name="T20" fmla="*/ 48 w 187"/>
                <a:gd name="T21" fmla="*/ 20 h 162"/>
                <a:gd name="T22" fmla="*/ 53 w 187"/>
                <a:gd name="T23" fmla="*/ 13 h 162"/>
                <a:gd name="T24" fmla="*/ 62 w 187"/>
                <a:gd name="T25" fmla="*/ 9 h 162"/>
                <a:gd name="T26" fmla="*/ 130 w 187"/>
                <a:gd name="T27" fmla="*/ 11 h 162"/>
                <a:gd name="T28" fmla="*/ 181 w 187"/>
                <a:gd name="T29" fmla="*/ 49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7" h="162">
                  <a:moveTo>
                    <a:pt x="181" y="49"/>
                  </a:moveTo>
                  <a:cubicBezTo>
                    <a:pt x="184" y="54"/>
                    <a:pt x="187" y="60"/>
                    <a:pt x="187" y="66"/>
                  </a:cubicBezTo>
                  <a:cubicBezTo>
                    <a:pt x="187" y="162"/>
                    <a:pt x="187" y="162"/>
                    <a:pt x="187" y="162"/>
                  </a:cubicBezTo>
                  <a:cubicBezTo>
                    <a:pt x="187" y="162"/>
                    <a:pt x="178" y="154"/>
                    <a:pt x="176" y="153"/>
                  </a:cubicBezTo>
                  <a:cubicBezTo>
                    <a:pt x="168" y="148"/>
                    <a:pt x="133" y="120"/>
                    <a:pt x="92" y="115"/>
                  </a:cubicBezTo>
                  <a:cubicBezTo>
                    <a:pt x="86" y="114"/>
                    <a:pt x="79" y="114"/>
                    <a:pt x="73" y="114"/>
                  </a:cubicBezTo>
                  <a:cubicBezTo>
                    <a:pt x="32" y="114"/>
                    <a:pt x="8" y="131"/>
                    <a:pt x="8" y="131"/>
                  </a:cubicBezTo>
                  <a:cubicBezTo>
                    <a:pt x="5" y="133"/>
                    <a:pt x="2" y="133"/>
                    <a:pt x="1" y="131"/>
                  </a:cubicBezTo>
                  <a:cubicBezTo>
                    <a:pt x="0" y="130"/>
                    <a:pt x="1" y="128"/>
                    <a:pt x="2" y="126"/>
                  </a:cubicBezTo>
                  <a:cubicBezTo>
                    <a:pt x="26" y="70"/>
                    <a:pt x="26" y="70"/>
                    <a:pt x="26" y="70"/>
                  </a:cubicBezTo>
                  <a:cubicBezTo>
                    <a:pt x="48" y="20"/>
                    <a:pt x="48" y="20"/>
                    <a:pt x="48" y="20"/>
                  </a:cubicBezTo>
                  <a:cubicBezTo>
                    <a:pt x="49" y="18"/>
                    <a:pt x="51" y="15"/>
                    <a:pt x="53" y="13"/>
                  </a:cubicBezTo>
                  <a:cubicBezTo>
                    <a:pt x="55" y="11"/>
                    <a:pt x="59" y="10"/>
                    <a:pt x="62" y="9"/>
                  </a:cubicBezTo>
                  <a:cubicBezTo>
                    <a:pt x="65" y="9"/>
                    <a:pt x="98" y="0"/>
                    <a:pt x="130" y="11"/>
                  </a:cubicBezTo>
                  <a:cubicBezTo>
                    <a:pt x="163" y="22"/>
                    <a:pt x="179" y="45"/>
                    <a:pt x="181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5" name="Freeform 85">
              <a:extLst>
                <a:ext uri="{FF2B5EF4-FFF2-40B4-BE49-F238E27FC236}">
                  <a16:creationId xmlns:a16="http://schemas.microsoft.com/office/drawing/2014/main" id="{15DA8FD2-48AA-4963-8E7E-85AB57E553CB}"/>
                </a:ext>
              </a:extLst>
            </p:cNvPr>
            <p:cNvSpPr/>
            <p:nvPr/>
          </p:nvSpPr>
          <p:spPr bwMode="auto">
            <a:xfrm>
              <a:off x="6115050" y="2903538"/>
              <a:ext cx="400050" cy="747713"/>
            </a:xfrm>
            <a:custGeom>
              <a:avLst/>
              <a:gdLst>
                <a:gd name="T0" fmla="*/ 44 w 106"/>
                <a:gd name="T1" fmla="*/ 119 h 197"/>
                <a:gd name="T2" fmla="*/ 3 w 106"/>
                <a:gd name="T3" fmla="*/ 187 h 197"/>
                <a:gd name="T4" fmla="*/ 0 w 106"/>
                <a:gd name="T5" fmla="*/ 197 h 197"/>
                <a:gd name="T6" fmla="*/ 0 w 106"/>
                <a:gd name="T7" fmla="*/ 83 h 197"/>
                <a:gd name="T8" fmla="*/ 1 w 106"/>
                <a:gd name="T9" fmla="*/ 64 h 197"/>
                <a:gd name="T10" fmla="*/ 16 w 106"/>
                <a:gd name="T11" fmla="*/ 29 h 197"/>
                <a:gd name="T12" fmla="*/ 49 w 106"/>
                <a:gd name="T13" fmla="*/ 1 h 197"/>
                <a:gd name="T14" fmla="*/ 54 w 106"/>
                <a:gd name="T15" fmla="*/ 0 h 197"/>
                <a:gd name="T16" fmla="*/ 64 w 106"/>
                <a:gd name="T17" fmla="*/ 6 h 197"/>
                <a:gd name="T18" fmla="*/ 85 w 106"/>
                <a:gd name="T19" fmla="*/ 42 h 197"/>
                <a:gd name="T20" fmla="*/ 86 w 106"/>
                <a:gd name="T21" fmla="*/ 42 h 197"/>
                <a:gd name="T22" fmla="*/ 104 w 106"/>
                <a:gd name="T23" fmla="*/ 74 h 197"/>
                <a:gd name="T24" fmla="*/ 105 w 106"/>
                <a:gd name="T25" fmla="*/ 82 h 197"/>
                <a:gd name="T26" fmla="*/ 99 w 106"/>
                <a:gd name="T27" fmla="*/ 87 h 197"/>
                <a:gd name="T28" fmla="*/ 44 w 106"/>
                <a:gd name="T29" fmla="*/ 119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6" h="197">
                  <a:moveTo>
                    <a:pt x="44" y="119"/>
                  </a:moveTo>
                  <a:cubicBezTo>
                    <a:pt x="25" y="137"/>
                    <a:pt x="12" y="156"/>
                    <a:pt x="3" y="187"/>
                  </a:cubicBezTo>
                  <a:cubicBezTo>
                    <a:pt x="0" y="197"/>
                    <a:pt x="0" y="197"/>
                    <a:pt x="0" y="197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77"/>
                    <a:pt x="0" y="69"/>
                    <a:pt x="1" y="64"/>
                  </a:cubicBezTo>
                  <a:cubicBezTo>
                    <a:pt x="1" y="63"/>
                    <a:pt x="3" y="47"/>
                    <a:pt x="16" y="29"/>
                  </a:cubicBezTo>
                  <a:cubicBezTo>
                    <a:pt x="30" y="11"/>
                    <a:pt x="48" y="1"/>
                    <a:pt x="49" y="1"/>
                  </a:cubicBezTo>
                  <a:cubicBezTo>
                    <a:pt x="51" y="0"/>
                    <a:pt x="52" y="0"/>
                    <a:pt x="54" y="0"/>
                  </a:cubicBezTo>
                  <a:cubicBezTo>
                    <a:pt x="58" y="0"/>
                    <a:pt x="62" y="2"/>
                    <a:pt x="64" y="6"/>
                  </a:cubicBezTo>
                  <a:cubicBezTo>
                    <a:pt x="85" y="42"/>
                    <a:pt x="85" y="42"/>
                    <a:pt x="85" y="42"/>
                  </a:cubicBezTo>
                  <a:cubicBezTo>
                    <a:pt x="86" y="42"/>
                    <a:pt x="86" y="42"/>
                    <a:pt x="86" y="42"/>
                  </a:cubicBezTo>
                  <a:cubicBezTo>
                    <a:pt x="104" y="74"/>
                    <a:pt x="104" y="74"/>
                    <a:pt x="104" y="74"/>
                  </a:cubicBezTo>
                  <a:cubicBezTo>
                    <a:pt x="106" y="76"/>
                    <a:pt x="106" y="79"/>
                    <a:pt x="105" y="82"/>
                  </a:cubicBezTo>
                  <a:cubicBezTo>
                    <a:pt x="104" y="84"/>
                    <a:pt x="102" y="86"/>
                    <a:pt x="99" y="87"/>
                  </a:cubicBezTo>
                  <a:cubicBezTo>
                    <a:pt x="99" y="87"/>
                    <a:pt x="66" y="99"/>
                    <a:pt x="44" y="1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6" name="Freeform 86">
              <a:extLst>
                <a:ext uri="{FF2B5EF4-FFF2-40B4-BE49-F238E27FC236}">
                  <a16:creationId xmlns:a16="http://schemas.microsoft.com/office/drawing/2014/main" id="{D734BADA-8DF3-43AB-AF1D-D1882A0044FC}"/>
                </a:ext>
              </a:extLst>
            </p:cNvPr>
            <p:cNvSpPr/>
            <p:nvPr/>
          </p:nvSpPr>
          <p:spPr bwMode="auto">
            <a:xfrm>
              <a:off x="6194425" y="3529013"/>
              <a:ext cx="642938" cy="160338"/>
            </a:xfrm>
            <a:custGeom>
              <a:avLst/>
              <a:gdLst>
                <a:gd name="T0" fmla="*/ 155 w 170"/>
                <a:gd name="T1" fmla="*/ 11 h 42"/>
                <a:gd name="T2" fmla="*/ 154 w 170"/>
                <a:gd name="T3" fmla="*/ 10 h 42"/>
                <a:gd name="T4" fmla="*/ 153 w 170"/>
                <a:gd name="T5" fmla="*/ 10 h 42"/>
                <a:gd name="T6" fmla="*/ 108 w 170"/>
                <a:gd name="T7" fmla="*/ 0 h 42"/>
                <a:gd name="T8" fmla="*/ 85 w 170"/>
                <a:gd name="T9" fmla="*/ 3 h 42"/>
                <a:gd name="T10" fmla="*/ 11 w 170"/>
                <a:gd name="T11" fmla="*/ 35 h 42"/>
                <a:gd name="T12" fmla="*/ 11 w 170"/>
                <a:gd name="T13" fmla="*/ 36 h 42"/>
                <a:gd name="T14" fmla="*/ 7 w 170"/>
                <a:gd name="T15" fmla="*/ 38 h 42"/>
                <a:gd name="T16" fmla="*/ 3 w 170"/>
                <a:gd name="T17" fmla="*/ 40 h 42"/>
                <a:gd name="T18" fmla="*/ 1 w 170"/>
                <a:gd name="T19" fmla="*/ 42 h 42"/>
                <a:gd name="T20" fmla="*/ 0 w 170"/>
                <a:gd name="T21" fmla="*/ 42 h 42"/>
                <a:gd name="T22" fmla="*/ 161 w 170"/>
                <a:gd name="T23" fmla="*/ 42 h 42"/>
                <a:gd name="T24" fmla="*/ 169 w 170"/>
                <a:gd name="T25" fmla="*/ 38 h 42"/>
                <a:gd name="T26" fmla="*/ 167 w 170"/>
                <a:gd name="T27" fmla="*/ 28 h 42"/>
                <a:gd name="T28" fmla="*/ 155 w 170"/>
                <a:gd name="T29" fmla="*/ 11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70" h="42">
                  <a:moveTo>
                    <a:pt x="155" y="11"/>
                  </a:moveTo>
                  <a:cubicBezTo>
                    <a:pt x="155" y="11"/>
                    <a:pt x="154" y="10"/>
                    <a:pt x="154" y="10"/>
                  </a:cubicBezTo>
                  <a:cubicBezTo>
                    <a:pt x="153" y="10"/>
                    <a:pt x="153" y="10"/>
                    <a:pt x="153" y="10"/>
                  </a:cubicBezTo>
                  <a:cubicBezTo>
                    <a:pt x="152" y="9"/>
                    <a:pt x="132" y="0"/>
                    <a:pt x="108" y="0"/>
                  </a:cubicBezTo>
                  <a:cubicBezTo>
                    <a:pt x="100" y="0"/>
                    <a:pt x="92" y="1"/>
                    <a:pt x="85" y="3"/>
                  </a:cubicBezTo>
                  <a:cubicBezTo>
                    <a:pt x="46" y="15"/>
                    <a:pt x="15" y="33"/>
                    <a:pt x="11" y="35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10" y="36"/>
                    <a:pt x="9" y="37"/>
                    <a:pt x="7" y="38"/>
                  </a:cubicBezTo>
                  <a:cubicBezTo>
                    <a:pt x="6" y="39"/>
                    <a:pt x="4" y="40"/>
                    <a:pt x="3" y="40"/>
                  </a:cubicBezTo>
                  <a:cubicBezTo>
                    <a:pt x="2" y="41"/>
                    <a:pt x="2" y="41"/>
                    <a:pt x="1" y="42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161" y="42"/>
                    <a:pt x="161" y="42"/>
                    <a:pt x="161" y="42"/>
                  </a:cubicBezTo>
                  <a:cubicBezTo>
                    <a:pt x="165" y="42"/>
                    <a:pt x="167" y="41"/>
                    <a:pt x="169" y="38"/>
                  </a:cubicBezTo>
                  <a:cubicBezTo>
                    <a:pt x="170" y="35"/>
                    <a:pt x="169" y="32"/>
                    <a:pt x="167" y="28"/>
                  </a:cubicBezTo>
                  <a:cubicBezTo>
                    <a:pt x="167" y="28"/>
                    <a:pt x="162" y="20"/>
                    <a:pt x="155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7" name="Freeform 87">
              <a:extLst>
                <a:ext uri="{FF2B5EF4-FFF2-40B4-BE49-F238E27FC236}">
                  <a16:creationId xmlns:a16="http://schemas.microsoft.com/office/drawing/2014/main" id="{8C32EF48-F3AF-4683-9EBA-C2E0FA0202B0}"/>
                </a:ext>
              </a:extLst>
            </p:cNvPr>
            <p:cNvSpPr/>
            <p:nvPr/>
          </p:nvSpPr>
          <p:spPr bwMode="auto">
            <a:xfrm>
              <a:off x="5335588" y="3771901"/>
              <a:ext cx="1520825" cy="155575"/>
            </a:xfrm>
            <a:custGeom>
              <a:avLst/>
              <a:gdLst>
                <a:gd name="T0" fmla="*/ 402 w 402"/>
                <a:gd name="T1" fmla="*/ 24 h 41"/>
                <a:gd name="T2" fmla="*/ 385 w 402"/>
                <a:gd name="T3" fmla="*/ 41 h 41"/>
                <a:gd name="T4" fmla="*/ 382 w 402"/>
                <a:gd name="T5" fmla="*/ 41 h 41"/>
                <a:gd name="T6" fmla="*/ 232 w 402"/>
                <a:gd name="T7" fmla="*/ 28 h 41"/>
                <a:gd name="T8" fmla="*/ 217 w 402"/>
                <a:gd name="T9" fmla="*/ 34 h 41"/>
                <a:gd name="T10" fmla="*/ 216 w 402"/>
                <a:gd name="T11" fmla="*/ 35 h 41"/>
                <a:gd name="T12" fmla="*/ 201 w 402"/>
                <a:gd name="T13" fmla="*/ 40 h 41"/>
                <a:gd name="T14" fmla="*/ 201 w 402"/>
                <a:gd name="T15" fmla="*/ 40 h 41"/>
                <a:gd name="T16" fmla="*/ 186 w 402"/>
                <a:gd name="T17" fmla="*/ 35 h 41"/>
                <a:gd name="T18" fmla="*/ 185 w 402"/>
                <a:gd name="T19" fmla="*/ 34 h 41"/>
                <a:gd name="T20" fmla="*/ 170 w 402"/>
                <a:gd name="T21" fmla="*/ 28 h 41"/>
                <a:gd name="T22" fmla="*/ 20 w 402"/>
                <a:gd name="T23" fmla="*/ 41 h 41"/>
                <a:gd name="T24" fmla="*/ 17 w 402"/>
                <a:gd name="T25" fmla="*/ 41 h 41"/>
                <a:gd name="T26" fmla="*/ 0 w 402"/>
                <a:gd name="T27" fmla="*/ 24 h 41"/>
                <a:gd name="T28" fmla="*/ 16 w 402"/>
                <a:gd name="T29" fmla="*/ 7 h 41"/>
                <a:gd name="T30" fmla="*/ 17 w 402"/>
                <a:gd name="T31" fmla="*/ 7 h 41"/>
                <a:gd name="T32" fmla="*/ 164 w 402"/>
                <a:gd name="T33" fmla="*/ 0 h 41"/>
                <a:gd name="T34" fmla="*/ 177 w 402"/>
                <a:gd name="T35" fmla="*/ 6 h 41"/>
                <a:gd name="T36" fmla="*/ 182 w 402"/>
                <a:gd name="T37" fmla="*/ 6 h 41"/>
                <a:gd name="T38" fmla="*/ 194 w 402"/>
                <a:gd name="T39" fmla="*/ 0 h 41"/>
                <a:gd name="T40" fmla="*/ 208 w 402"/>
                <a:gd name="T41" fmla="*/ 0 h 41"/>
                <a:gd name="T42" fmla="*/ 220 w 402"/>
                <a:gd name="T43" fmla="*/ 6 h 41"/>
                <a:gd name="T44" fmla="*/ 225 w 402"/>
                <a:gd name="T45" fmla="*/ 6 h 41"/>
                <a:gd name="T46" fmla="*/ 238 w 402"/>
                <a:gd name="T47" fmla="*/ 0 h 41"/>
                <a:gd name="T48" fmla="*/ 385 w 402"/>
                <a:gd name="T49" fmla="*/ 7 h 41"/>
                <a:gd name="T50" fmla="*/ 386 w 402"/>
                <a:gd name="T51" fmla="*/ 7 h 41"/>
                <a:gd name="T52" fmla="*/ 402 w 402"/>
                <a:gd name="T53" fmla="*/ 2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02" h="41">
                  <a:moveTo>
                    <a:pt x="402" y="24"/>
                  </a:moveTo>
                  <a:cubicBezTo>
                    <a:pt x="402" y="33"/>
                    <a:pt x="394" y="41"/>
                    <a:pt x="385" y="41"/>
                  </a:cubicBezTo>
                  <a:cubicBezTo>
                    <a:pt x="384" y="41"/>
                    <a:pt x="383" y="41"/>
                    <a:pt x="382" y="41"/>
                  </a:cubicBezTo>
                  <a:cubicBezTo>
                    <a:pt x="232" y="28"/>
                    <a:pt x="232" y="28"/>
                    <a:pt x="232" y="28"/>
                  </a:cubicBezTo>
                  <a:cubicBezTo>
                    <a:pt x="227" y="28"/>
                    <a:pt x="220" y="31"/>
                    <a:pt x="217" y="34"/>
                  </a:cubicBezTo>
                  <a:cubicBezTo>
                    <a:pt x="217" y="34"/>
                    <a:pt x="217" y="34"/>
                    <a:pt x="216" y="35"/>
                  </a:cubicBezTo>
                  <a:cubicBezTo>
                    <a:pt x="214" y="38"/>
                    <a:pt x="208" y="40"/>
                    <a:pt x="201" y="40"/>
                  </a:cubicBezTo>
                  <a:cubicBezTo>
                    <a:pt x="201" y="40"/>
                    <a:pt x="201" y="40"/>
                    <a:pt x="201" y="40"/>
                  </a:cubicBezTo>
                  <a:cubicBezTo>
                    <a:pt x="194" y="40"/>
                    <a:pt x="188" y="38"/>
                    <a:pt x="186" y="35"/>
                  </a:cubicBezTo>
                  <a:cubicBezTo>
                    <a:pt x="185" y="34"/>
                    <a:pt x="185" y="34"/>
                    <a:pt x="185" y="34"/>
                  </a:cubicBezTo>
                  <a:cubicBezTo>
                    <a:pt x="182" y="31"/>
                    <a:pt x="175" y="28"/>
                    <a:pt x="170" y="28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19" y="41"/>
                    <a:pt x="18" y="41"/>
                    <a:pt x="17" y="41"/>
                  </a:cubicBezTo>
                  <a:cubicBezTo>
                    <a:pt x="8" y="41"/>
                    <a:pt x="0" y="33"/>
                    <a:pt x="0" y="24"/>
                  </a:cubicBezTo>
                  <a:cubicBezTo>
                    <a:pt x="0" y="15"/>
                    <a:pt x="7" y="8"/>
                    <a:pt x="16" y="7"/>
                  </a:cubicBezTo>
                  <a:cubicBezTo>
                    <a:pt x="16" y="7"/>
                    <a:pt x="16" y="7"/>
                    <a:pt x="17" y="7"/>
                  </a:cubicBezTo>
                  <a:cubicBezTo>
                    <a:pt x="164" y="0"/>
                    <a:pt x="164" y="0"/>
                    <a:pt x="164" y="0"/>
                  </a:cubicBezTo>
                  <a:cubicBezTo>
                    <a:pt x="169" y="0"/>
                    <a:pt x="175" y="2"/>
                    <a:pt x="177" y="6"/>
                  </a:cubicBezTo>
                  <a:cubicBezTo>
                    <a:pt x="178" y="10"/>
                    <a:pt x="181" y="10"/>
                    <a:pt x="182" y="6"/>
                  </a:cubicBezTo>
                  <a:cubicBezTo>
                    <a:pt x="183" y="2"/>
                    <a:pt x="189" y="0"/>
                    <a:pt x="194" y="0"/>
                  </a:cubicBezTo>
                  <a:cubicBezTo>
                    <a:pt x="208" y="0"/>
                    <a:pt x="208" y="0"/>
                    <a:pt x="208" y="0"/>
                  </a:cubicBezTo>
                  <a:cubicBezTo>
                    <a:pt x="213" y="0"/>
                    <a:pt x="219" y="2"/>
                    <a:pt x="220" y="6"/>
                  </a:cubicBezTo>
                  <a:cubicBezTo>
                    <a:pt x="221" y="10"/>
                    <a:pt x="224" y="10"/>
                    <a:pt x="225" y="6"/>
                  </a:cubicBezTo>
                  <a:cubicBezTo>
                    <a:pt x="227" y="2"/>
                    <a:pt x="233" y="0"/>
                    <a:pt x="238" y="0"/>
                  </a:cubicBezTo>
                  <a:cubicBezTo>
                    <a:pt x="385" y="7"/>
                    <a:pt x="385" y="7"/>
                    <a:pt x="385" y="7"/>
                  </a:cubicBezTo>
                  <a:cubicBezTo>
                    <a:pt x="386" y="7"/>
                    <a:pt x="386" y="7"/>
                    <a:pt x="386" y="7"/>
                  </a:cubicBezTo>
                  <a:cubicBezTo>
                    <a:pt x="395" y="8"/>
                    <a:pt x="402" y="15"/>
                    <a:pt x="402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8" name="Freeform 88">
              <a:extLst>
                <a:ext uri="{FF2B5EF4-FFF2-40B4-BE49-F238E27FC236}">
                  <a16:creationId xmlns:a16="http://schemas.microsoft.com/office/drawing/2014/main" id="{4B3D1034-A172-47FD-BB41-0875EF5575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02250" y="3733801"/>
              <a:ext cx="1587500" cy="227013"/>
            </a:xfrm>
            <a:custGeom>
              <a:avLst/>
              <a:gdLst>
                <a:gd name="T0" fmla="*/ 394 w 420"/>
                <a:gd name="T1" fmla="*/ 60 h 60"/>
                <a:gd name="T2" fmla="*/ 394 w 420"/>
                <a:gd name="T3" fmla="*/ 60 h 60"/>
                <a:gd name="T4" fmla="*/ 391 w 420"/>
                <a:gd name="T5" fmla="*/ 60 h 60"/>
                <a:gd name="T6" fmla="*/ 390 w 420"/>
                <a:gd name="T7" fmla="*/ 60 h 60"/>
                <a:gd name="T8" fmla="*/ 240 w 420"/>
                <a:gd name="T9" fmla="*/ 47 h 60"/>
                <a:gd name="T10" fmla="*/ 240 w 420"/>
                <a:gd name="T11" fmla="*/ 47 h 60"/>
                <a:gd name="T12" fmla="*/ 235 w 420"/>
                <a:gd name="T13" fmla="*/ 49 h 60"/>
                <a:gd name="T14" fmla="*/ 235 w 420"/>
                <a:gd name="T15" fmla="*/ 52 h 60"/>
                <a:gd name="T16" fmla="*/ 230 w 420"/>
                <a:gd name="T17" fmla="*/ 53 h 60"/>
                <a:gd name="T18" fmla="*/ 210 w 420"/>
                <a:gd name="T19" fmla="*/ 59 h 60"/>
                <a:gd name="T20" fmla="*/ 210 w 420"/>
                <a:gd name="T21" fmla="*/ 59 h 60"/>
                <a:gd name="T22" fmla="*/ 190 w 420"/>
                <a:gd name="T23" fmla="*/ 53 h 60"/>
                <a:gd name="T24" fmla="*/ 186 w 420"/>
                <a:gd name="T25" fmla="*/ 52 h 60"/>
                <a:gd name="T26" fmla="*/ 185 w 420"/>
                <a:gd name="T27" fmla="*/ 49 h 60"/>
                <a:gd name="T28" fmla="*/ 180 w 420"/>
                <a:gd name="T29" fmla="*/ 47 h 60"/>
                <a:gd name="T30" fmla="*/ 29 w 420"/>
                <a:gd name="T31" fmla="*/ 60 h 60"/>
                <a:gd name="T32" fmla="*/ 26 w 420"/>
                <a:gd name="T33" fmla="*/ 60 h 60"/>
                <a:gd name="T34" fmla="*/ 0 w 420"/>
                <a:gd name="T35" fmla="*/ 34 h 60"/>
                <a:gd name="T36" fmla="*/ 25 w 420"/>
                <a:gd name="T37" fmla="*/ 8 h 60"/>
                <a:gd name="T38" fmla="*/ 25 w 420"/>
                <a:gd name="T39" fmla="*/ 8 h 60"/>
                <a:gd name="T40" fmla="*/ 173 w 420"/>
                <a:gd name="T41" fmla="*/ 1 h 60"/>
                <a:gd name="T42" fmla="*/ 188 w 420"/>
                <a:gd name="T43" fmla="*/ 5 h 60"/>
                <a:gd name="T44" fmla="*/ 203 w 420"/>
                <a:gd name="T45" fmla="*/ 0 h 60"/>
                <a:gd name="T46" fmla="*/ 217 w 420"/>
                <a:gd name="T47" fmla="*/ 0 h 60"/>
                <a:gd name="T48" fmla="*/ 232 w 420"/>
                <a:gd name="T49" fmla="*/ 5 h 60"/>
                <a:gd name="T50" fmla="*/ 247 w 420"/>
                <a:gd name="T51" fmla="*/ 1 h 60"/>
                <a:gd name="T52" fmla="*/ 395 w 420"/>
                <a:gd name="T53" fmla="*/ 8 h 60"/>
                <a:gd name="T54" fmla="*/ 420 w 420"/>
                <a:gd name="T55" fmla="*/ 34 h 60"/>
                <a:gd name="T56" fmla="*/ 394 w 420"/>
                <a:gd name="T57" fmla="*/ 60 h 60"/>
                <a:gd name="T58" fmla="*/ 26 w 420"/>
                <a:gd name="T59" fmla="*/ 26 h 60"/>
                <a:gd name="T60" fmla="*/ 18 w 420"/>
                <a:gd name="T61" fmla="*/ 34 h 60"/>
                <a:gd name="T62" fmla="*/ 26 w 420"/>
                <a:gd name="T63" fmla="*/ 42 h 60"/>
                <a:gd name="T64" fmla="*/ 26 w 420"/>
                <a:gd name="T65" fmla="*/ 42 h 60"/>
                <a:gd name="T66" fmla="*/ 28 w 420"/>
                <a:gd name="T67" fmla="*/ 42 h 60"/>
                <a:gd name="T68" fmla="*/ 178 w 420"/>
                <a:gd name="T69" fmla="*/ 29 h 60"/>
                <a:gd name="T70" fmla="*/ 180 w 420"/>
                <a:gd name="T71" fmla="*/ 29 h 60"/>
                <a:gd name="T72" fmla="*/ 199 w 420"/>
                <a:gd name="T73" fmla="*/ 36 h 60"/>
                <a:gd name="T74" fmla="*/ 200 w 420"/>
                <a:gd name="T75" fmla="*/ 36 h 60"/>
                <a:gd name="T76" fmla="*/ 202 w 420"/>
                <a:gd name="T77" fmla="*/ 39 h 60"/>
                <a:gd name="T78" fmla="*/ 210 w 420"/>
                <a:gd name="T79" fmla="*/ 41 h 60"/>
                <a:gd name="T80" fmla="*/ 210 w 420"/>
                <a:gd name="T81" fmla="*/ 41 h 60"/>
                <a:gd name="T82" fmla="*/ 218 w 420"/>
                <a:gd name="T83" fmla="*/ 39 h 60"/>
                <a:gd name="T84" fmla="*/ 220 w 420"/>
                <a:gd name="T85" fmla="*/ 36 h 60"/>
                <a:gd name="T86" fmla="*/ 221 w 420"/>
                <a:gd name="T87" fmla="*/ 36 h 60"/>
                <a:gd name="T88" fmla="*/ 242 w 420"/>
                <a:gd name="T89" fmla="*/ 29 h 60"/>
                <a:gd name="T90" fmla="*/ 392 w 420"/>
                <a:gd name="T91" fmla="*/ 42 h 60"/>
                <a:gd name="T92" fmla="*/ 394 w 420"/>
                <a:gd name="T93" fmla="*/ 42 h 60"/>
                <a:gd name="T94" fmla="*/ 402 w 420"/>
                <a:gd name="T95" fmla="*/ 34 h 60"/>
                <a:gd name="T96" fmla="*/ 395 w 420"/>
                <a:gd name="T97" fmla="*/ 26 h 60"/>
                <a:gd name="T98" fmla="*/ 394 w 420"/>
                <a:gd name="T99" fmla="*/ 26 h 60"/>
                <a:gd name="T100" fmla="*/ 246 w 420"/>
                <a:gd name="T101" fmla="*/ 19 h 60"/>
                <a:gd name="T102" fmla="*/ 246 w 420"/>
                <a:gd name="T103" fmla="*/ 19 h 60"/>
                <a:gd name="T104" fmla="*/ 242 w 420"/>
                <a:gd name="T105" fmla="*/ 20 h 60"/>
                <a:gd name="T106" fmla="*/ 231 w 420"/>
                <a:gd name="T107" fmla="*/ 28 h 60"/>
                <a:gd name="T108" fmla="*/ 221 w 420"/>
                <a:gd name="T109" fmla="*/ 20 h 60"/>
                <a:gd name="T110" fmla="*/ 217 w 420"/>
                <a:gd name="T111" fmla="*/ 19 h 60"/>
                <a:gd name="T112" fmla="*/ 203 w 420"/>
                <a:gd name="T113" fmla="*/ 19 h 60"/>
                <a:gd name="T114" fmla="*/ 199 w 420"/>
                <a:gd name="T115" fmla="*/ 20 h 60"/>
                <a:gd name="T116" fmla="*/ 189 w 420"/>
                <a:gd name="T117" fmla="*/ 28 h 60"/>
                <a:gd name="T118" fmla="*/ 178 w 420"/>
                <a:gd name="T119" fmla="*/ 20 h 60"/>
                <a:gd name="T120" fmla="*/ 174 w 420"/>
                <a:gd name="T121" fmla="*/ 19 h 60"/>
                <a:gd name="T122" fmla="*/ 26 w 420"/>
                <a:gd name="T123" fmla="*/ 26 h 60"/>
                <a:gd name="T124" fmla="*/ 26 w 420"/>
                <a:gd name="T125" fmla="*/ 26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20" h="60">
                  <a:moveTo>
                    <a:pt x="394" y="60"/>
                  </a:moveTo>
                  <a:cubicBezTo>
                    <a:pt x="394" y="60"/>
                    <a:pt x="394" y="60"/>
                    <a:pt x="394" y="60"/>
                  </a:cubicBezTo>
                  <a:cubicBezTo>
                    <a:pt x="393" y="60"/>
                    <a:pt x="392" y="60"/>
                    <a:pt x="391" y="60"/>
                  </a:cubicBezTo>
                  <a:cubicBezTo>
                    <a:pt x="390" y="60"/>
                    <a:pt x="390" y="60"/>
                    <a:pt x="390" y="60"/>
                  </a:cubicBezTo>
                  <a:cubicBezTo>
                    <a:pt x="240" y="47"/>
                    <a:pt x="240" y="47"/>
                    <a:pt x="240" y="47"/>
                  </a:cubicBezTo>
                  <a:cubicBezTo>
                    <a:pt x="240" y="47"/>
                    <a:pt x="240" y="47"/>
                    <a:pt x="240" y="47"/>
                  </a:cubicBezTo>
                  <a:cubicBezTo>
                    <a:pt x="238" y="47"/>
                    <a:pt x="236" y="48"/>
                    <a:pt x="235" y="49"/>
                  </a:cubicBezTo>
                  <a:cubicBezTo>
                    <a:pt x="235" y="52"/>
                    <a:pt x="235" y="52"/>
                    <a:pt x="235" y="52"/>
                  </a:cubicBezTo>
                  <a:cubicBezTo>
                    <a:pt x="230" y="53"/>
                    <a:pt x="230" y="53"/>
                    <a:pt x="230" y="53"/>
                  </a:cubicBezTo>
                  <a:cubicBezTo>
                    <a:pt x="225" y="57"/>
                    <a:pt x="218" y="59"/>
                    <a:pt x="210" y="59"/>
                  </a:cubicBezTo>
                  <a:cubicBezTo>
                    <a:pt x="210" y="59"/>
                    <a:pt x="210" y="59"/>
                    <a:pt x="210" y="59"/>
                  </a:cubicBezTo>
                  <a:cubicBezTo>
                    <a:pt x="202" y="59"/>
                    <a:pt x="195" y="57"/>
                    <a:pt x="190" y="53"/>
                  </a:cubicBezTo>
                  <a:cubicBezTo>
                    <a:pt x="186" y="52"/>
                    <a:pt x="186" y="52"/>
                    <a:pt x="186" y="52"/>
                  </a:cubicBezTo>
                  <a:cubicBezTo>
                    <a:pt x="185" y="49"/>
                    <a:pt x="185" y="49"/>
                    <a:pt x="185" y="49"/>
                  </a:cubicBezTo>
                  <a:cubicBezTo>
                    <a:pt x="184" y="48"/>
                    <a:pt x="182" y="47"/>
                    <a:pt x="180" y="47"/>
                  </a:cubicBezTo>
                  <a:cubicBezTo>
                    <a:pt x="29" y="60"/>
                    <a:pt x="29" y="60"/>
                    <a:pt x="29" y="60"/>
                  </a:cubicBezTo>
                  <a:cubicBezTo>
                    <a:pt x="28" y="60"/>
                    <a:pt x="27" y="60"/>
                    <a:pt x="26" y="60"/>
                  </a:cubicBezTo>
                  <a:cubicBezTo>
                    <a:pt x="12" y="60"/>
                    <a:pt x="0" y="48"/>
                    <a:pt x="0" y="34"/>
                  </a:cubicBezTo>
                  <a:cubicBezTo>
                    <a:pt x="0" y="20"/>
                    <a:pt x="11" y="9"/>
                    <a:pt x="25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173" y="1"/>
                    <a:pt x="173" y="1"/>
                    <a:pt x="173" y="1"/>
                  </a:cubicBezTo>
                  <a:cubicBezTo>
                    <a:pt x="178" y="1"/>
                    <a:pt x="184" y="2"/>
                    <a:pt x="188" y="5"/>
                  </a:cubicBezTo>
                  <a:cubicBezTo>
                    <a:pt x="192" y="2"/>
                    <a:pt x="197" y="0"/>
                    <a:pt x="203" y="0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23" y="0"/>
                    <a:pt x="228" y="2"/>
                    <a:pt x="232" y="5"/>
                  </a:cubicBezTo>
                  <a:cubicBezTo>
                    <a:pt x="236" y="2"/>
                    <a:pt x="242" y="1"/>
                    <a:pt x="247" y="1"/>
                  </a:cubicBezTo>
                  <a:cubicBezTo>
                    <a:pt x="395" y="8"/>
                    <a:pt x="395" y="8"/>
                    <a:pt x="395" y="8"/>
                  </a:cubicBezTo>
                  <a:cubicBezTo>
                    <a:pt x="409" y="9"/>
                    <a:pt x="420" y="20"/>
                    <a:pt x="420" y="34"/>
                  </a:cubicBezTo>
                  <a:cubicBezTo>
                    <a:pt x="420" y="48"/>
                    <a:pt x="408" y="60"/>
                    <a:pt x="394" y="60"/>
                  </a:cubicBezTo>
                  <a:close/>
                  <a:moveTo>
                    <a:pt x="26" y="26"/>
                  </a:moveTo>
                  <a:cubicBezTo>
                    <a:pt x="21" y="26"/>
                    <a:pt x="18" y="30"/>
                    <a:pt x="18" y="34"/>
                  </a:cubicBezTo>
                  <a:cubicBezTo>
                    <a:pt x="18" y="38"/>
                    <a:pt x="22" y="42"/>
                    <a:pt x="26" y="42"/>
                  </a:cubicBezTo>
                  <a:cubicBezTo>
                    <a:pt x="26" y="42"/>
                    <a:pt x="26" y="42"/>
                    <a:pt x="26" y="42"/>
                  </a:cubicBezTo>
                  <a:cubicBezTo>
                    <a:pt x="27" y="42"/>
                    <a:pt x="28" y="42"/>
                    <a:pt x="28" y="42"/>
                  </a:cubicBezTo>
                  <a:cubicBezTo>
                    <a:pt x="178" y="29"/>
                    <a:pt x="178" y="29"/>
                    <a:pt x="178" y="29"/>
                  </a:cubicBezTo>
                  <a:cubicBezTo>
                    <a:pt x="179" y="29"/>
                    <a:pt x="179" y="29"/>
                    <a:pt x="180" y="29"/>
                  </a:cubicBezTo>
                  <a:cubicBezTo>
                    <a:pt x="187" y="29"/>
                    <a:pt x="194" y="32"/>
                    <a:pt x="199" y="36"/>
                  </a:cubicBezTo>
                  <a:cubicBezTo>
                    <a:pt x="200" y="36"/>
                    <a:pt x="200" y="36"/>
                    <a:pt x="200" y="36"/>
                  </a:cubicBezTo>
                  <a:cubicBezTo>
                    <a:pt x="202" y="39"/>
                    <a:pt x="202" y="39"/>
                    <a:pt x="202" y="39"/>
                  </a:cubicBezTo>
                  <a:cubicBezTo>
                    <a:pt x="202" y="40"/>
                    <a:pt x="205" y="41"/>
                    <a:pt x="210" y="41"/>
                  </a:cubicBezTo>
                  <a:cubicBezTo>
                    <a:pt x="210" y="41"/>
                    <a:pt x="210" y="41"/>
                    <a:pt x="210" y="41"/>
                  </a:cubicBezTo>
                  <a:cubicBezTo>
                    <a:pt x="215" y="41"/>
                    <a:pt x="218" y="40"/>
                    <a:pt x="218" y="39"/>
                  </a:cubicBezTo>
                  <a:cubicBezTo>
                    <a:pt x="220" y="36"/>
                    <a:pt x="220" y="36"/>
                    <a:pt x="220" y="36"/>
                  </a:cubicBezTo>
                  <a:cubicBezTo>
                    <a:pt x="221" y="36"/>
                    <a:pt x="221" y="36"/>
                    <a:pt x="221" y="36"/>
                  </a:cubicBezTo>
                  <a:cubicBezTo>
                    <a:pt x="227" y="32"/>
                    <a:pt x="235" y="29"/>
                    <a:pt x="242" y="29"/>
                  </a:cubicBezTo>
                  <a:cubicBezTo>
                    <a:pt x="392" y="42"/>
                    <a:pt x="392" y="42"/>
                    <a:pt x="392" y="42"/>
                  </a:cubicBezTo>
                  <a:cubicBezTo>
                    <a:pt x="392" y="42"/>
                    <a:pt x="393" y="42"/>
                    <a:pt x="394" y="42"/>
                  </a:cubicBezTo>
                  <a:cubicBezTo>
                    <a:pt x="398" y="42"/>
                    <a:pt x="402" y="38"/>
                    <a:pt x="402" y="34"/>
                  </a:cubicBezTo>
                  <a:cubicBezTo>
                    <a:pt x="402" y="30"/>
                    <a:pt x="399" y="26"/>
                    <a:pt x="395" y="26"/>
                  </a:cubicBezTo>
                  <a:cubicBezTo>
                    <a:pt x="394" y="26"/>
                    <a:pt x="394" y="26"/>
                    <a:pt x="394" y="26"/>
                  </a:cubicBezTo>
                  <a:cubicBezTo>
                    <a:pt x="246" y="19"/>
                    <a:pt x="246" y="19"/>
                    <a:pt x="246" y="19"/>
                  </a:cubicBezTo>
                  <a:cubicBezTo>
                    <a:pt x="246" y="19"/>
                    <a:pt x="246" y="19"/>
                    <a:pt x="246" y="19"/>
                  </a:cubicBezTo>
                  <a:cubicBezTo>
                    <a:pt x="244" y="19"/>
                    <a:pt x="243" y="20"/>
                    <a:pt x="242" y="20"/>
                  </a:cubicBezTo>
                  <a:cubicBezTo>
                    <a:pt x="239" y="27"/>
                    <a:pt x="234" y="28"/>
                    <a:pt x="231" y="28"/>
                  </a:cubicBezTo>
                  <a:cubicBezTo>
                    <a:pt x="227" y="28"/>
                    <a:pt x="223" y="25"/>
                    <a:pt x="221" y="20"/>
                  </a:cubicBezTo>
                  <a:cubicBezTo>
                    <a:pt x="220" y="19"/>
                    <a:pt x="219" y="19"/>
                    <a:pt x="217" y="19"/>
                  </a:cubicBezTo>
                  <a:cubicBezTo>
                    <a:pt x="203" y="19"/>
                    <a:pt x="203" y="19"/>
                    <a:pt x="203" y="19"/>
                  </a:cubicBezTo>
                  <a:cubicBezTo>
                    <a:pt x="201" y="19"/>
                    <a:pt x="200" y="19"/>
                    <a:pt x="199" y="20"/>
                  </a:cubicBezTo>
                  <a:cubicBezTo>
                    <a:pt x="197" y="25"/>
                    <a:pt x="193" y="28"/>
                    <a:pt x="189" y="28"/>
                  </a:cubicBezTo>
                  <a:cubicBezTo>
                    <a:pt x="186" y="28"/>
                    <a:pt x="181" y="27"/>
                    <a:pt x="178" y="20"/>
                  </a:cubicBezTo>
                  <a:cubicBezTo>
                    <a:pt x="177" y="20"/>
                    <a:pt x="176" y="19"/>
                    <a:pt x="174" y="19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6" y="26"/>
                    <a:pt x="26" y="26"/>
                    <a:pt x="26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9" name="Freeform 89">
              <a:extLst>
                <a:ext uri="{FF2B5EF4-FFF2-40B4-BE49-F238E27FC236}">
                  <a16:creationId xmlns:a16="http://schemas.microsoft.com/office/drawing/2014/main" id="{B158FFF0-B7BE-4A61-BED7-743AF0F41E76}"/>
                </a:ext>
              </a:extLst>
            </p:cNvPr>
            <p:cNvSpPr/>
            <p:nvPr/>
          </p:nvSpPr>
          <p:spPr bwMode="auto">
            <a:xfrm>
              <a:off x="5354638" y="3525838"/>
              <a:ext cx="669925" cy="163513"/>
            </a:xfrm>
            <a:custGeom>
              <a:avLst/>
              <a:gdLst>
                <a:gd name="T0" fmla="*/ 169 w 177"/>
                <a:gd name="T1" fmla="*/ 37 h 43"/>
                <a:gd name="T2" fmla="*/ 168 w 177"/>
                <a:gd name="T3" fmla="*/ 36 h 43"/>
                <a:gd name="T4" fmla="*/ 92 w 177"/>
                <a:gd name="T5" fmla="*/ 1 h 43"/>
                <a:gd name="T6" fmla="*/ 75 w 177"/>
                <a:gd name="T7" fmla="*/ 0 h 43"/>
                <a:gd name="T8" fmla="*/ 18 w 177"/>
                <a:gd name="T9" fmla="*/ 15 h 43"/>
                <a:gd name="T10" fmla="*/ 3 w 177"/>
                <a:gd name="T11" fmla="*/ 29 h 43"/>
                <a:gd name="T12" fmla="*/ 1 w 177"/>
                <a:gd name="T13" fmla="*/ 39 h 43"/>
                <a:gd name="T14" fmla="*/ 9 w 177"/>
                <a:gd name="T15" fmla="*/ 43 h 43"/>
                <a:gd name="T16" fmla="*/ 177 w 177"/>
                <a:gd name="T17" fmla="*/ 43 h 43"/>
                <a:gd name="T18" fmla="*/ 169 w 177"/>
                <a:gd name="T19" fmla="*/ 37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7" h="43">
                  <a:moveTo>
                    <a:pt x="169" y="37"/>
                  </a:moveTo>
                  <a:cubicBezTo>
                    <a:pt x="168" y="36"/>
                    <a:pt x="168" y="36"/>
                    <a:pt x="168" y="36"/>
                  </a:cubicBezTo>
                  <a:cubicBezTo>
                    <a:pt x="141" y="16"/>
                    <a:pt x="115" y="5"/>
                    <a:pt x="92" y="1"/>
                  </a:cubicBezTo>
                  <a:cubicBezTo>
                    <a:pt x="87" y="1"/>
                    <a:pt x="81" y="0"/>
                    <a:pt x="75" y="0"/>
                  </a:cubicBezTo>
                  <a:cubicBezTo>
                    <a:pt x="40" y="0"/>
                    <a:pt x="18" y="15"/>
                    <a:pt x="18" y="15"/>
                  </a:cubicBezTo>
                  <a:cubicBezTo>
                    <a:pt x="16" y="16"/>
                    <a:pt x="6" y="23"/>
                    <a:pt x="3" y="29"/>
                  </a:cubicBezTo>
                  <a:cubicBezTo>
                    <a:pt x="1" y="33"/>
                    <a:pt x="0" y="36"/>
                    <a:pt x="1" y="39"/>
                  </a:cubicBezTo>
                  <a:cubicBezTo>
                    <a:pt x="3" y="42"/>
                    <a:pt x="5" y="43"/>
                    <a:pt x="9" y="43"/>
                  </a:cubicBezTo>
                  <a:cubicBezTo>
                    <a:pt x="177" y="43"/>
                    <a:pt x="177" y="43"/>
                    <a:pt x="177" y="43"/>
                  </a:cubicBezTo>
                  <a:cubicBezTo>
                    <a:pt x="174" y="40"/>
                    <a:pt x="170" y="37"/>
                    <a:pt x="169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10" name="Freeform 90">
              <a:extLst>
                <a:ext uri="{FF2B5EF4-FFF2-40B4-BE49-F238E27FC236}">
                  <a16:creationId xmlns:a16="http://schemas.microsoft.com/office/drawing/2014/main" id="{03AE4986-48C0-402A-9374-5000E238EE61}"/>
                </a:ext>
              </a:extLst>
            </p:cNvPr>
            <p:cNvSpPr/>
            <p:nvPr/>
          </p:nvSpPr>
          <p:spPr bwMode="auto">
            <a:xfrm>
              <a:off x="6175375" y="3063876"/>
              <a:ext cx="654050" cy="571500"/>
            </a:xfrm>
            <a:custGeom>
              <a:avLst/>
              <a:gdLst>
                <a:gd name="T0" fmla="*/ 171 w 173"/>
                <a:gd name="T1" fmla="*/ 114 h 151"/>
                <a:gd name="T2" fmla="*/ 157 w 173"/>
                <a:gd name="T3" fmla="*/ 87 h 151"/>
                <a:gd name="T4" fmla="*/ 157 w 173"/>
                <a:gd name="T5" fmla="*/ 86 h 151"/>
                <a:gd name="T6" fmla="*/ 123 w 173"/>
                <a:gd name="T7" fmla="*/ 21 h 151"/>
                <a:gd name="T8" fmla="*/ 116 w 173"/>
                <a:gd name="T9" fmla="*/ 8 h 151"/>
                <a:gd name="T10" fmla="*/ 115 w 173"/>
                <a:gd name="T11" fmla="*/ 7 h 151"/>
                <a:gd name="T12" fmla="*/ 87 w 173"/>
                <a:gd name="T13" fmla="*/ 0 h 151"/>
                <a:gd name="T14" fmla="*/ 101 w 173"/>
                <a:gd name="T15" fmla="*/ 24 h 151"/>
                <a:gd name="T16" fmla="*/ 103 w 173"/>
                <a:gd name="T17" fmla="*/ 45 h 151"/>
                <a:gd name="T18" fmla="*/ 88 w 173"/>
                <a:gd name="T19" fmla="*/ 59 h 151"/>
                <a:gd name="T20" fmla="*/ 38 w 173"/>
                <a:gd name="T21" fmla="*/ 87 h 151"/>
                <a:gd name="T22" fmla="*/ 1 w 173"/>
                <a:gd name="T23" fmla="*/ 149 h 151"/>
                <a:gd name="T24" fmla="*/ 0 w 173"/>
                <a:gd name="T25" fmla="*/ 151 h 151"/>
                <a:gd name="T26" fmla="*/ 1 w 173"/>
                <a:gd name="T27" fmla="*/ 151 h 151"/>
                <a:gd name="T28" fmla="*/ 9 w 173"/>
                <a:gd name="T29" fmla="*/ 146 h 151"/>
                <a:gd name="T30" fmla="*/ 86 w 173"/>
                <a:gd name="T31" fmla="*/ 112 h 151"/>
                <a:gd name="T32" fmla="*/ 113 w 173"/>
                <a:gd name="T33" fmla="*/ 109 h 151"/>
                <a:gd name="T34" fmla="*/ 165 w 173"/>
                <a:gd name="T35" fmla="*/ 120 h 151"/>
                <a:gd name="T36" fmla="*/ 169 w 173"/>
                <a:gd name="T37" fmla="*/ 121 h 151"/>
                <a:gd name="T38" fmla="*/ 172 w 173"/>
                <a:gd name="T39" fmla="*/ 120 h 151"/>
                <a:gd name="T40" fmla="*/ 171 w 173"/>
                <a:gd name="T41" fmla="*/ 114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73" h="151">
                  <a:moveTo>
                    <a:pt x="171" y="114"/>
                  </a:moveTo>
                  <a:cubicBezTo>
                    <a:pt x="157" y="87"/>
                    <a:pt x="157" y="87"/>
                    <a:pt x="157" y="87"/>
                  </a:cubicBezTo>
                  <a:cubicBezTo>
                    <a:pt x="157" y="86"/>
                    <a:pt x="157" y="86"/>
                    <a:pt x="157" y="86"/>
                  </a:cubicBezTo>
                  <a:cubicBezTo>
                    <a:pt x="123" y="21"/>
                    <a:pt x="123" y="21"/>
                    <a:pt x="123" y="21"/>
                  </a:cubicBezTo>
                  <a:cubicBezTo>
                    <a:pt x="120" y="17"/>
                    <a:pt x="117" y="11"/>
                    <a:pt x="116" y="8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5" y="7"/>
                    <a:pt x="101" y="0"/>
                    <a:pt x="87" y="0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5" y="31"/>
                    <a:pt x="105" y="38"/>
                    <a:pt x="103" y="45"/>
                  </a:cubicBezTo>
                  <a:cubicBezTo>
                    <a:pt x="100" y="51"/>
                    <a:pt x="95" y="56"/>
                    <a:pt x="88" y="59"/>
                  </a:cubicBezTo>
                  <a:cubicBezTo>
                    <a:pt x="85" y="60"/>
                    <a:pt x="56" y="71"/>
                    <a:pt x="38" y="87"/>
                  </a:cubicBezTo>
                  <a:cubicBezTo>
                    <a:pt x="19" y="105"/>
                    <a:pt x="8" y="123"/>
                    <a:pt x="1" y="149"/>
                  </a:cubicBezTo>
                  <a:cubicBezTo>
                    <a:pt x="0" y="151"/>
                    <a:pt x="0" y="151"/>
                    <a:pt x="0" y="151"/>
                  </a:cubicBezTo>
                  <a:cubicBezTo>
                    <a:pt x="0" y="151"/>
                    <a:pt x="1" y="151"/>
                    <a:pt x="1" y="151"/>
                  </a:cubicBezTo>
                  <a:cubicBezTo>
                    <a:pt x="3" y="149"/>
                    <a:pt x="6" y="147"/>
                    <a:pt x="9" y="146"/>
                  </a:cubicBezTo>
                  <a:cubicBezTo>
                    <a:pt x="9" y="146"/>
                    <a:pt x="42" y="125"/>
                    <a:pt x="86" y="112"/>
                  </a:cubicBezTo>
                  <a:cubicBezTo>
                    <a:pt x="95" y="110"/>
                    <a:pt x="104" y="109"/>
                    <a:pt x="113" y="109"/>
                  </a:cubicBezTo>
                  <a:cubicBezTo>
                    <a:pt x="141" y="109"/>
                    <a:pt x="165" y="120"/>
                    <a:pt x="165" y="120"/>
                  </a:cubicBezTo>
                  <a:cubicBezTo>
                    <a:pt x="167" y="121"/>
                    <a:pt x="168" y="121"/>
                    <a:pt x="169" y="121"/>
                  </a:cubicBezTo>
                  <a:cubicBezTo>
                    <a:pt x="171" y="121"/>
                    <a:pt x="172" y="120"/>
                    <a:pt x="172" y="120"/>
                  </a:cubicBezTo>
                  <a:cubicBezTo>
                    <a:pt x="173" y="118"/>
                    <a:pt x="172" y="116"/>
                    <a:pt x="171" y="1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/>
            </a:p>
          </p:txBody>
        </p:sp>
      </p:grpSp>
      <p:pic>
        <p:nvPicPr>
          <p:cNvPr id="28679" name="图片 12">
            <a:extLst>
              <a:ext uri="{FF2B5EF4-FFF2-40B4-BE49-F238E27FC236}">
                <a16:creationId xmlns:a16="http://schemas.microsoft.com/office/drawing/2014/main" id="{EA21A789-CAFE-4DCE-9356-4BD8695A86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6188" y="5200650"/>
            <a:ext cx="5865812" cy="165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文本框 11">
            <a:extLst>
              <a:ext uri="{FF2B5EF4-FFF2-40B4-BE49-F238E27FC236}">
                <a16:creationId xmlns:a16="http://schemas.microsoft.com/office/drawing/2014/main" id="{7D80B53C-6B26-954A-8094-87AFA039E0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38313" y="552450"/>
            <a:ext cx="3655681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3600" dirty="0">
                <a:solidFill>
                  <a:schemeClr val="bg1"/>
                </a:solidFill>
              </a:rPr>
              <a:t>Transfer</a:t>
            </a:r>
            <a:r>
              <a:rPr lang="zh-CN" altLang="en-US" sz="3600" dirty="0">
                <a:solidFill>
                  <a:schemeClr val="bg1"/>
                </a:solidFill>
              </a:rPr>
              <a:t> </a:t>
            </a:r>
            <a:r>
              <a:rPr lang="en-US" altLang="zh-CN" sz="3600" dirty="0">
                <a:solidFill>
                  <a:schemeClr val="bg1"/>
                </a:solidFill>
              </a:rPr>
              <a:t>learning</a:t>
            </a:r>
            <a:endParaRPr lang="en-US" altLang="ja-JP" sz="3600" dirty="0">
              <a:solidFill>
                <a:schemeClr val="bg1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FFFCED0-27B9-B54F-BDBA-3436880088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8506" y="1979844"/>
            <a:ext cx="10354987" cy="3768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3237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任意多边形 10">
            <a:extLst>
              <a:ext uri="{FF2B5EF4-FFF2-40B4-BE49-F238E27FC236}">
                <a16:creationId xmlns:a16="http://schemas.microsoft.com/office/drawing/2014/main" id="{F78217A7-87B9-42C8-9AA2-56639B95E51F}"/>
              </a:ext>
            </a:extLst>
          </p:cNvPr>
          <p:cNvSpPr/>
          <p:nvPr/>
        </p:nvSpPr>
        <p:spPr>
          <a:xfrm rot="5400000">
            <a:off x="2705894" y="-2248694"/>
            <a:ext cx="914400" cy="6326188"/>
          </a:xfrm>
          <a:custGeom>
            <a:avLst/>
            <a:gdLst>
              <a:gd name="connsiteX0" fmla="*/ 0 w 990604"/>
              <a:gd name="connsiteY0" fmla="*/ 5956738 h 5956738"/>
              <a:gd name="connsiteX1" fmla="*/ 0 w 990604"/>
              <a:gd name="connsiteY1" fmla="*/ 317938 h 5956738"/>
              <a:gd name="connsiteX2" fmla="*/ 6 w 990604"/>
              <a:gd name="connsiteY2" fmla="*/ 317938 h 5956738"/>
              <a:gd name="connsiteX3" fmla="*/ 495305 w 990604"/>
              <a:gd name="connsiteY3" fmla="*/ 0 h 5956738"/>
              <a:gd name="connsiteX4" fmla="*/ 990604 w 990604"/>
              <a:gd name="connsiteY4" fmla="*/ 317938 h 5956738"/>
              <a:gd name="connsiteX5" fmla="*/ 990601 w 990604"/>
              <a:gd name="connsiteY5" fmla="*/ 317938 h 5956738"/>
              <a:gd name="connsiteX6" fmla="*/ 990601 w 990604"/>
              <a:gd name="connsiteY6" fmla="*/ 5956738 h 5956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0604" h="5956738">
                <a:moveTo>
                  <a:pt x="0" y="5956738"/>
                </a:moveTo>
                <a:lnTo>
                  <a:pt x="0" y="317938"/>
                </a:lnTo>
                <a:lnTo>
                  <a:pt x="6" y="317938"/>
                </a:lnTo>
                <a:lnTo>
                  <a:pt x="495305" y="0"/>
                </a:lnTo>
                <a:lnTo>
                  <a:pt x="990604" y="317938"/>
                </a:lnTo>
                <a:lnTo>
                  <a:pt x="990601" y="317938"/>
                </a:lnTo>
                <a:lnTo>
                  <a:pt x="990601" y="5956738"/>
                </a:lnTo>
                <a:close/>
              </a:path>
            </a:pathLst>
          </a:custGeom>
          <a:solidFill>
            <a:srgbClr val="4B64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zh-CN" altLang="en-US" noProof="1"/>
          </a:p>
        </p:txBody>
      </p:sp>
      <p:sp>
        <p:nvSpPr>
          <p:cNvPr id="2" name="椭圆 1">
            <a:extLst>
              <a:ext uri="{FF2B5EF4-FFF2-40B4-BE49-F238E27FC236}">
                <a16:creationId xmlns:a16="http://schemas.microsoft.com/office/drawing/2014/main" id="{989F1B2B-D069-4E1D-ABB9-F2C6C8EF9ED8}"/>
              </a:ext>
            </a:extLst>
          </p:cNvPr>
          <p:cNvSpPr/>
          <p:nvPr/>
        </p:nvSpPr>
        <p:spPr>
          <a:xfrm>
            <a:off x="323850" y="247650"/>
            <a:ext cx="1333500" cy="1333500"/>
          </a:xfrm>
          <a:prstGeom prst="ellipse">
            <a:avLst/>
          </a:prstGeom>
          <a:solidFill>
            <a:schemeClr val="bg1"/>
          </a:solidFill>
          <a:ln w="38100">
            <a:solidFill>
              <a:srgbClr val="4B64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zh-CN" altLang="en-US" noProof="1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EB01D4AC-4383-4216-A68F-045301757739}"/>
              </a:ext>
            </a:extLst>
          </p:cNvPr>
          <p:cNvGrpSpPr/>
          <p:nvPr/>
        </p:nvGrpSpPr>
        <p:grpSpPr>
          <a:xfrm>
            <a:off x="475624" y="571426"/>
            <a:ext cx="1029952" cy="685949"/>
            <a:chOff x="5302250" y="2903538"/>
            <a:chExt cx="1587500" cy="1057276"/>
          </a:xfrm>
          <a:solidFill>
            <a:srgbClr val="4B649F"/>
          </a:solidFill>
        </p:grpSpPr>
        <p:sp>
          <p:nvSpPr>
            <p:cNvPr id="4" name="Freeform 84">
              <a:extLst>
                <a:ext uri="{FF2B5EF4-FFF2-40B4-BE49-F238E27FC236}">
                  <a16:creationId xmlns:a16="http://schemas.microsoft.com/office/drawing/2014/main" id="{31146644-E136-4958-B5BF-A9B632D430C5}"/>
                </a:ext>
              </a:extLst>
            </p:cNvPr>
            <p:cNvSpPr/>
            <p:nvPr/>
          </p:nvSpPr>
          <p:spPr bwMode="auto">
            <a:xfrm>
              <a:off x="5362575" y="3040063"/>
              <a:ext cx="706438" cy="614363"/>
            </a:xfrm>
            <a:custGeom>
              <a:avLst/>
              <a:gdLst>
                <a:gd name="T0" fmla="*/ 181 w 187"/>
                <a:gd name="T1" fmla="*/ 49 h 162"/>
                <a:gd name="T2" fmla="*/ 187 w 187"/>
                <a:gd name="T3" fmla="*/ 66 h 162"/>
                <a:gd name="T4" fmla="*/ 187 w 187"/>
                <a:gd name="T5" fmla="*/ 162 h 162"/>
                <a:gd name="T6" fmla="*/ 176 w 187"/>
                <a:gd name="T7" fmla="*/ 153 h 162"/>
                <a:gd name="T8" fmla="*/ 92 w 187"/>
                <a:gd name="T9" fmla="*/ 115 h 162"/>
                <a:gd name="T10" fmla="*/ 73 w 187"/>
                <a:gd name="T11" fmla="*/ 114 h 162"/>
                <a:gd name="T12" fmla="*/ 8 w 187"/>
                <a:gd name="T13" fmla="*/ 131 h 162"/>
                <a:gd name="T14" fmla="*/ 1 w 187"/>
                <a:gd name="T15" fmla="*/ 131 h 162"/>
                <a:gd name="T16" fmla="*/ 2 w 187"/>
                <a:gd name="T17" fmla="*/ 126 h 162"/>
                <a:gd name="T18" fmla="*/ 26 w 187"/>
                <a:gd name="T19" fmla="*/ 70 h 162"/>
                <a:gd name="T20" fmla="*/ 48 w 187"/>
                <a:gd name="T21" fmla="*/ 20 h 162"/>
                <a:gd name="T22" fmla="*/ 53 w 187"/>
                <a:gd name="T23" fmla="*/ 13 h 162"/>
                <a:gd name="T24" fmla="*/ 62 w 187"/>
                <a:gd name="T25" fmla="*/ 9 h 162"/>
                <a:gd name="T26" fmla="*/ 130 w 187"/>
                <a:gd name="T27" fmla="*/ 11 h 162"/>
                <a:gd name="T28" fmla="*/ 181 w 187"/>
                <a:gd name="T29" fmla="*/ 49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7" h="162">
                  <a:moveTo>
                    <a:pt x="181" y="49"/>
                  </a:moveTo>
                  <a:cubicBezTo>
                    <a:pt x="184" y="54"/>
                    <a:pt x="187" y="60"/>
                    <a:pt x="187" y="66"/>
                  </a:cubicBezTo>
                  <a:cubicBezTo>
                    <a:pt x="187" y="162"/>
                    <a:pt x="187" y="162"/>
                    <a:pt x="187" y="162"/>
                  </a:cubicBezTo>
                  <a:cubicBezTo>
                    <a:pt x="187" y="162"/>
                    <a:pt x="178" y="154"/>
                    <a:pt x="176" y="153"/>
                  </a:cubicBezTo>
                  <a:cubicBezTo>
                    <a:pt x="168" y="148"/>
                    <a:pt x="133" y="120"/>
                    <a:pt x="92" y="115"/>
                  </a:cubicBezTo>
                  <a:cubicBezTo>
                    <a:pt x="86" y="114"/>
                    <a:pt x="79" y="114"/>
                    <a:pt x="73" y="114"/>
                  </a:cubicBezTo>
                  <a:cubicBezTo>
                    <a:pt x="32" y="114"/>
                    <a:pt x="8" y="131"/>
                    <a:pt x="8" y="131"/>
                  </a:cubicBezTo>
                  <a:cubicBezTo>
                    <a:pt x="5" y="133"/>
                    <a:pt x="2" y="133"/>
                    <a:pt x="1" y="131"/>
                  </a:cubicBezTo>
                  <a:cubicBezTo>
                    <a:pt x="0" y="130"/>
                    <a:pt x="1" y="128"/>
                    <a:pt x="2" y="126"/>
                  </a:cubicBezTo>
                  <a:cubicBezTo>
                    <a:pt x="26" y="70"/>
                    <a:pt x="26" y="70"/>
                    <a:pt x="26" y="70"/>
                  </a:cubicBezTo>
                  <a:cubicBezTo>
                    <a:pt x="48" y="20"/>
                    <a:pt x="48" y="20"/>
                    <a:pt x="48" y="20"/>
                  </a:cubicBezTo>
                  <a:cubicBezTo>
                    <a:pt x="49" y="18"/>
                    <a:pt x="51" y="15"/>
                    <a:pt x="53" y="13"/>
                  </a:cubicBezTo>
                  <a:cubicBezTo>
                    <a:pt x="55" y="11"/>
                    <a:pt x="59" y="10"/>
                    <a:pt x="62" y="9"/>
                  </a:cubicBezTo>
                  <a:cubicBezTo>
                    <a:pt x="65" y="9"/>
                    <a:pt x="98" y="0"/>
                    <a:pt x="130" y="11"/>
                  </a:cubicBezTo>
                  <a:cubicBezTo>
                    <a:pt x="163" y="22"/>
                    <a:pt x="179" y="45"/>
                    <a:pt x="181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5" name="Freeform 85">
              <a:extLst>
                <a:ext uri="{FF2B5EF4-FFF2-40B4-BE49-F238E27FC236}">
                  <a16:creationId xmlns:a16="http://schemas.microsoft.com/office/drawing/2014/main" id="{15DA8FD2-48AA-4963-8E7E-85AB57E553CB}"/>
                </a:ext>
              </a:extLst>
            </p:cNvPr>
            <p:cNvSpPr/>
            <p:nvPr/>
          </p:nvSpPr>
          <p:spPr bwMode="auto">
            <a:xfrm>
              <a:off x="6115050" y="2903538"/>
              <a:ext cx="400050" cy="747713"/>
            </a:xfrm>
            <a:custGeom>
              <a:avLst/>
              <a:gdLst>
                <a:gd name="T0" fmla="*/ 44 w 106"/>
                <a:gd name="T1" fmla="*/ 119 h 197"/>
                <a:gd name="T2" fmla="*/ 3 w 106"/>
                <a:gd name="T3" fmla="*/ 187 h 197"/>
                <a:gd name="T4" fmla="*/ 0 w 106"/>
                <a:gd name="T5" fmla="*/ 197 h 197"/>
                <a:gd name="T6" fmla="*/ 0 w 106"/>
                <a:gd name="T7" fmla="*/ 83 h 197"/>
                <a:gd name="T8" fmla="*/ 1 w 106"/>
                <a:gd name="T9" fmla="*/ 64 h 197"/>
                <a:gd name="T10" fmla="*/ 16 w 106"/>
                <a:gd name="T11" fmla="*/ 29 h 197"/>
                <a:gd name="T12" fmla="*/ 49 w 106"/>
                <a:gd name="T13" fmla="*/ 1 h 197"/>
                <a:gd name="T14" fmla="*/ 54 w 106"/>
                <a:gd name="T15" fmla="*/ 0 h 197"/>
                <a:gd name="T16" fmla="*/ 64 w 106"/>
                <a:gd name="T17" fmla="*/ 6 h 197"/>
                <a:gd name="T18" fmla="*/ 85 w 106"/>
                <a:gd name="T19" fmla="*/ 42 h 197"/>
                <a:gd name="T20" fmla="*/ 86 w 106"/>
                <a:gd name="T21" fmla="*/ 42 h 197"/>
                <a:gd name="T22" fmla="*/ 104 w 106"/>
                <a:gd name="T23" fmla="*/ 74 h 197"/>
                <a:gd name="T24" fmla="*/ 105 w 106"/>
                <a:gd name="T25" fmla="*/ 82 h 197"/>
                <a:gd name="T26" fmla="*/ 99 w 106"/>
                <a:gd name="T27" fmla="*/ 87 h 197"/>
                <a:gd name="T28" fmla="*/ 44 w 106"/>
                <a:gd name="T29" fmla="*/ 119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6" h="197">
                  <a:moveTo>
                    <a:pt x="44" y="119"/>
                  </a:moveTo>
                  <a:cubicBezTo>
                    <a:pt x="25" y="137"/>
                    <a:pt x="12" y="156"/>
                    <a:pt x="3" y="187"/>
                  </a:cubicBezTo>
                  <a:cubicBezTo>
                    <a:pt x="0" y="197"/>
                    <a:pt x="0" y="197"/>
                    <a:pt x="0" y="197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77"/>
                    <a:pt x="0" y="69"/>
                    <a:pt x="1" y="64"/>
                  </a:cubicBezTo>
                  <a:cubicBezTo>
                    <a:pt x="1" y="63"/>
                    <a:pt x="3" y="47"/>
                    <a:pt x="16" y="29"/>
                  </a:cubicBezTo>
                  <a:cubicBezTo>
                    <a:pt x="30" y="11"/>
                    <a:pt x="48" y="1"/>
                    <a:pt x="49" y="1"/>
                  </a:cubicBezTo>
                  <a:cubicBezTo>
                    <a:pt x="51" y="0"/>
                    <a:pt x="52" y="0"/>
                    <a:pt x="54" y="0"/>
                  </a:cubicBezTo>
                  <a:cubicBezTo>
                    <a:pt x="58" y="0"/>
                    <a:pt x="62" y="2"/>
                    <a:pt x="64" y="6"/>
                  </a:cubicBezTo>
                  <a:cubicBezTo>
                    <a:pt x="85" y="42"/>
                    <a:pt x="85" y="42"/>
                    <a:pt x="85" y="42"/>
                  </a:cubicBezTo>
                  <a:cubicBezTo>
                    <a:pt x="86" y="42"/>
                    <a:pt x="86" y="42"/>
                    <a:pt x="86" y="42"/>
                  </a:cubicBezTo>
                  <a:cubicBezTo>
                    <a:pt x="104" y="74"/>
                    <a:pt x="104" y="74"/>
                    <a:pt x="104" y="74"/>
                  </a:cubicBezTo>
                  <a:cubicBezTo>
                    <a:pt x="106" y="76"/>
                    <a:pt x="106" y="79"/>
                    <a:pt x="105" y="82"/>
                  </a:cubicBezTo>
                  <a:cubicBezTo>
                    <a:pt x="104" y="84"/>
                    <a:pt x="102" y="86"/>
                    <a:pt x="99" y="87"/>
                  </a:cubicBezTo>
                  <a:cubicBezTo>
                    <a:pt x="99" y="87"/>
                    <a:pt x="66" y="99"/>
                    <a:pt x="44" y="1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6" name="Freeform 86">
              <a:extLst>
                <a:ext uri="{FF2B5EF4-FFF2-40B4-BE49-F238E27FC236}">
                  <a16:creationId xmlns:a16="http://schemas.microsoft.com/office/drawing/2014/main" id="{D734BADA-8DF3-43AB-AF1D-D1882A0044FC}"/>
                </a:ext>
              </a:extLst>
            </p:cNvPr>
            <p:cNvSpPr/>
            <p:nvPr/>
          </p:nvSpPr>
          <p:spPr bwMode="auto">
            <a:xfrm>
              <a:off x="6194425" y="3529013"/>
              <a:ext cx="642938" cy="160338"/>
            </a:xfrm>
            <a:custGeom>
              <a:avLst/>
              <a:gdLst>
                <a:gd name="T0" fmla="*/ 155 w 170"/>
                <a:gd name="T1" fmla="*/ 11 h 42"/>
                <a:gd name="T2" fmla="*/ 154 w 170"/>
                <a:gd name="T3" fmla="*/ 10 h 42"/>
                <a:gd name="T4" fmla="*/ 153 w 170"/>
                <a:gd name="T5" fmla="*/ 10 h 42"/>
                <a:gd name="T6" fmla="*/ 108 w 170"/>
                <a:gd name="T7" fmla="*/ 0 h 42"/>
                <a:gd name="T8" fmla="*/ 85 w 170"/>
                <a:gd name="T9" fmla="*/ 3 h 42"/>
                <a:gd name="T10" fmla="*/ 11 w 170"/>
                <a:gd name="T11" fmla="*/ 35 h 42"/>
                <a:gd name="T12" fmla="*/ 11 w 170"/>
                <a:gd name="T13" fmla="*/ 36 h 42"/>
                <a:gd name="T14" fmla="*/ 7 w 170"/>
                <a:gd name="T15" fmla="*/ 38 h 42"/>
                <a:gd name="T16" fmla="*/ 3 w 170"/>
                <a:gd name="T17" fmla="*/ 40 h 42"/>
                <a:gd name="T18" fmla="*/ 1 w 170"/>
                <a:gd name="T19" fmla="*/ 42 h 42"/>
                <a:gd name="T20" fmla="*/ 0 w 170"/>
                <a:gd name="T21" fmla="*/ 42 h 42"/>
                <a:gd name="T22" fmla="*/ 161 w 170"/>
                <a:gd name="T23" fmla="*/ 42 h 42"/>
                <a:gd name="T24" fmla="*/ 169 w 170"/>
                <a:gd name="T25" fmla="*/ 38 h 42"/>
                <a:gd name="T26" fmla="*/ 167 w 170"/>
                <a:gd name="T27" fmla="*/ 28 h 42"/>
                <a:gd name="T28" fmla="*/ 155 w 170"/>
                <a:gd name="T29" fmla="*/ 11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70" h="42">
                  <a:moveTo>
                    <a:pt x="155" y="11"/>
                  </a:moveTo>
                  <a:cubicBezTo>
                    <a:pt x="155" y="11"/>
                    <a:pt x="154" y="10"/>
                    <a:pt x="154" y="10"/>
                  </a:cubicBezTo>
                  <a:cubicBezTo>
                    <a:pt x="153" y="10"/>
                    <a:pt x="153" y="10"/>
                    <a:pt x="153" y="10"/>
                  </a:cubicBezTo>
                  <a:cubicBezTo>
                    <a:pt x="152" y="9"/>
                    <a:pt x="132" y="0"/>
                    <a:pt x="108" y="0"/>
                  </a:cubicBezTo>
                  <a:cubicBezTo>
                    <a:pt x="100" y="0"/>
                    <a:pt x="92" y="1"/>
                    <a:pt x="85" y="3"/>
                  </a:cubicBezTo>
                  <a:cubicBezTo>
                    <a:pt x="46" y="15"/>
                    <a:pt x="15" y="33"/>
                    <a:pt x="11" y="35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10" y="36"/>
                    <a:pt x="9" y="37"/>
                    <a:pt x="7" y="38"/>
                  </a:cubicBezTo>
                  <a:cubicBezTo>
                    <a:pt x="6" y="39"/>
                    <a:pt x="4" y="40"/>
                    <a:pt x="3" y="40"/>
                  </a:cubicBezTo>
                  <a:cubicBezTo>
                    <a:pt x="2" y="41"/>
                    <a:pt x="2" y="41"/>
                    <a:pt x="1" y="42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161" y="42"/>
                    <a:pt x="161" y="42"/>
                    <a:pt x="161" y="42"/>
                  </a:cubicBezTo>
                  <a:cubicBezTo>
                    <a:pt x="165" y="42"/>
                    <a:pt x="167" y="41"/>
                    <a:pt x="169" y="38"/>
                  </a:cubicBezTo>
                  <a:cubicBezTo>
                    <a:pt x="170" y="35"/>
                    <a:pt x="169" y="32"/>
                    <a:pt x="167" y="28"/>
                  </a:cubicBezTo>
                  <a:cubicBezTo>
                    <a:pt x="167" y="28"/>
                    <a:pt x="162" y="20"/>
                    <a:pt x="155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7" name="Freeform 87">
              <a:extLst>
                <a:ext uri="{FF2B5EF4-FFF2-40B4-BE49-F238E27FC236}">
                  <a16:creationId xmlns:a16="http://schemas.microsoft.com/office/drawing/2014/main" id="{8C32EF48-F3AF-4683-9EBA-C2E0FA0202B0}"/>
                </a:ext>
              </a:extLst>
            </p:cNvPr>
            <p:cNvSpPr/>
            <p:nvPr/>
          </p:nvSpPr>
          <p:spPr bwMode="auto">
            <a:xfrm>
              <a:off x="5335588" y="3771901"/>
              <a:ext cx="1520825" cy="155575"/>
            </a:xfrm>
            <a:custGeom>
              <a:avLst/>
              <a:gdLst>
                <a:gd name="T0" fmla="*/ 402 w 402"/>
                <a:gd name="T1" fmla="*/ 24 h 41"/>
                <a:gd name="T2" fmla="*/ 385 w 402"/>
                <a:gd name="T3" fmla="*/ 41 h 41"/>
                <a:gd name="T4" fmla="*/ 382 w 402"/>
                <a:gd name="T5" fmla="*/ 41 h 41"/>
                <a:gd name="T6" fmla="*/ 232 w 402"/>
                <a:gd name="T7" fmla="*/ 28 h 41"/>
                <a:gd name="T8" fmla="*/ 217 w 402"/>
                <a:gd name="T9" fmla="*/ 34 h 41"/>
                <a:gd name="T10" fmla="*/ 216 w 402"/>
                <a:gd name="T11" fmla="*/ 35 h 41"/>
                <a:gd name="T12" fmla="*/ 201 w 402"/>
                <a:gd name="T13" fmla="*/ 40 h 41"/>
                <a:gd name="T14" fmla="*/ 201 w 402"/>
                <a:gd name="T15" fmla="*/ 40 h 41"/>
                <a:gd name="T16" fmla="*/ 186 w 402"/>
                <a:gd name="T17" fmla="*/ 35 h 41"/>
                <a:gd name="T18" fmla="*/ 185 w 402"/>
                <a:gd name="T19" fmla="*/ 34 h 41"/>
                <a:gd name="T20" fmla="*/ 170 w 402"/>
                <a:gd name="T21" fmla="*/ 28 h 41"/>
                <a:gd name="T22" fmla="*/ 20 w 402"/>
                <a:gd name="T23" fmla="*/ 41 h 41"/>
                <a:gd name="T24" fmla="*/ 17 w 402"/>
                <a:gd name="T25" fmla="*/ 41 h 41"/>
                <a:gd name="T26" fmla="*/ 0 w 402"/>
                <a:gd name="T27" fmla="*/ 24 h 41"/>
                <a:gd name="T28" fmla="*/ 16 w 402"/>
                <a:gd name="T29" fmla="*/ 7 h 41"/>
                <a:gd name="T30" fmla="*/ 17 w 402"/>
                <a:gd name="T31" fmla="*/ 7 h 41"/>
                <a:gd name="T32" fmla="*/ 164 w 402"/>
                <a:gd name="T33" fmla="*/ 0 h 41"/>
                <a:gd name="T34" fmla="*/ 177 w 402"/>
                <a:gd name="T35" fmla="*/ 6 h 41"/>
                <a:gd name="T36" fmla="*/ 182 w 402"/>
                <a:gd name="T37" fmla="*/ 6 h 41"/>
                <a:gd name="T38" fmla="*/ 194 w 402"/>
                <a:gd name="T39" fmla="*/ 0 h 41"/>
                <a:gd name="T40" fmla="*/ 208 w 402"/>
                <a:gd name="T41" fmla="*/ 0 h 41"/>
                <a:gd name="T42" fmla="*/ 220 w 402"/>
                <a:gd name="T43" fmla="*/ 6 h 41"/>
                <a:gd name="T44" fmla="*/ 225 w 402"/>
                <a:gd name="T45" fmla="*/ 6 h 41"/>
                <a:gd name="T46" fmla="*/ 238 w 402"/>
                <a:gd name="T47" fmla="*/ 0 h 41"/>
                <a:gd name="T48" fmla="*/ 385 w 402"/>
                <a:gd name="T49" fmla="*/ 7 h 41"/>
                <a:gd name="T50" fmla="*/ 386 w 402"/>
                <a:gd name="T51" fmla="*/ 7 h 41"/>
                <a:gd name="T52" fmla="*/ 402 w 402"/>
                <a:gd name="T53" fmla="*/ 2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02" h="41">
                  <a:moveTo>
                    <a:pt x="402" y="24"/>
                  </a:moveTo>
                  <a:cubicBezTo>
                    <a:pt x="402" y="33"/>
                    <a:pt x="394" y="41"/>
                    <a:pt x="385" y="41"/>
                  </a:cubicBezTo>
                  <a:cubicBezTo>
                    <a:pt x="384" y="41"/>
                    <a:pt x="383" y="41"/>
                    <a:pt x="382" y="41"/>
                  </a:cubicBezTo>
                  <a:cubicBezTo>
                    <a:pt x="232" y="28"/>
                    <a:pt x="232" y="28"/>
                    <a:pt x="232" y="28"/>
                  </a:cubicBezTo>
                  <a:cubicBezTo>
                    <a:pt x="227" y="28"/>
                    <a:pt x="220" y="31"/>
                    <a:pt x="217" y="34"/>
                  </a:cubicBezTo>
                  <a:cubicBezTo>
                    <a:pt x="217" y="34"/>
                    <a:pt x="217" y="34"/>
                    <a:pt x="216" y="35"/>
                  </a:cubicBezTo>
                  <a:cubicBezTo>
                    <a:pt x="214" y="38"/>
                    <a:pt x="208" y="40"/>
                    <a:pt x="201" y="40"/>
                  </a:cubicBezTo>
                  <a:cubicBezTo>
                    <a:pt x="201" y="40"/>
                    <a:pt x="201" y="40"/>
                    <a:pt x="201" y="40"/>
                  </a:cubicBezTo>
                  <a:cubicBezTo>
                    <a:pt x="194" y="40"/>
                    <a:pt x="188" y="38"/>
                    <a:pt x="186" y="35"/>
                  </a:cubicBezTo>
                  <a:cubicBezTo>
                    <a:pt x="185" y="34"/>
                    <a:pt x="185" y="34"/>
                    <a:pt x="185" y="34"/>
                  </a:cubicBezTo>
                  <a:cubicBezTo>
                    <a:pt x="182" y="31"/>
                    <a:pt x="175" y="28"/>
                    <a:pt x="170" y="28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19" y="41"/>
                    <a:pt x="18" y="41"/>
                    <a:pt x="17" y="41"/>
                  </a:cubicBezTo>
                  <a:cubicBezTo>
                    <a:pt x="8" y="41"/>
                    <a:pt x="0" y="33"/>
                    <a:pt x="0" y="24"/>
                  </a:cubicBezTo>
                  <a:cubicBezTo>
                    <a:pt x="0" y="15"/>
                    <a:pt x="7" y="8"/>
                    <a:pt x="16" y="7"/>
                  </a:cubicBezTo>
                  <a:cubicBezTo>
                    <a:pt x="16" y="7"/>
                    <a:pt x="16" y="7"/>
                    <a:pt x="17" y="7"/>
                  </a:cubicBezTo>
                  <a:cubicBezTo>
                    <a:pt x="164" y="0"/>
                    <a:pt x="164" y="0"/>
                    <a:pt x="164" y="0"/>
                  </a:cubicBezTo>
                  <a:cubicBezTo>
                    <a:pt x="169" y="0"/>
                    <a:pt x="175" y="2"/>
                    <a:pt x="177" y="6"/>
                  </a:cubicBezTo>
                  <a:cubicBezTo>
                    <a:pt x="178" y="10"/>
                    <a:pt x="181" y="10"/>
                    <a:pt x="182" y="6"/>
                  </a:cubicBezTo>
                  <a:cubicBezTo>
                    <a:pt x="183" y="2"/>
                    <a:pt x="189" y="0"/>
                    <a:pt x="194" y="0"/>
                  </a:cubicBezTo>
                  <a:cubicBezTo>
                    <a:pt x="208" y="0"/>
                    <a:pt x="208" y="0"/>
                    <a:pt x="208" y="0"/>
                  </a:cubicBezTo>
                  <a:cubicBezTo>
                    <a:pt x="213" y="0"/>
                    <a:pt x="219" y="2"/>
                    <a:pt x="220" y="6"/>
                  </a:cubicBezTo>
                  <a:cubicBezTo>
                    <a:pt x="221" y="10"/>
                    <a:pt x="224" y="10"/>
                    <a:pt x="225" y="6"/>
                  </a:cubicBezTo>
                  <a:cubicBezTo>
                    <a:pt x="227" y="2"/>
                    <a:pt x="233" y="0"/>
                    <a:pt x="238" y="0"/>
                  </a:cubicBezTo>
                  <a:cubicBezTo>
                    <a:pt x="385" y="7"/>
                    <a:pt x="385" y="7"/>
                    <a:pt x="385" y="7"/>
                  </a:cubicBezTo>
                  <a:cubicBezTo>
                    <a:pt x="386" y="7"/>
                    <a:pt x="386" y="7"/>
                    <a:pt x="386" y="7"/>
                  </a:cubicBezTo>
                  <a:cubicBezTo>
                    <a:pt x="395" y="8"/>
                    <a:pt x="402" y="15"/>
                    <a:pt x="402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8" name="Freeform 88">
              <a:extLst>
                <a:ext uri="{FF2B5EF4-FFF2-40B4-BE49-F238E27FC236}">
                  <a16:creationId xmlns:a16="http://schemas.microsoft.com/office/drawing/2014/main" id="{4B3D1034-A172-47FD-BB41-0875EF5575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02250" y="3733801"/>
              <a:ext cx="1587500" cy="227013"/>
            </a:xfrm>
            <a:custGeom>
              <a:avLst/>
              <a:gdLst>
                <a:gd name="T0" fmla="*/ 394 w 420"/>
                <a:gd name="T1" fmla="*/ 60 h 60"/>
                <a:gd name="T2" fmla="*/ 394 w 420"/>
                <a:gd name="T3" fmla="*/ 60 h 60"/>
                <a:gd name="T4" fmla="*/ 391 w 420"/>
                <a:gd name="T5" fmla="*/ 60 h 60"/>
                <a:gd name="T6" fmla="*/ 390 w 420"/>
                <a:gd name="T7" fmla="*/ 60 h 60"/>
                <a:gd name="T8" fmla="*/ 240 w 420"/>
                <a:gd name="T9" fmla="*/ 47 h 60"/>
                <a:gd name="T10" fmla="*/ 240 w 420"/>
                <a:gd name="T11" fmla="*/ 47 h 60"/>
                <a:gd name="T12" fmla="*/ 235 w 420"/>
                <a:gd name="T13" fmla="*/ 49 h 60"/>
                <a:gd name="T14" fmla="*/ 235 w 420"/>
                <a:gd name="T15" fmla="*/ 52 h 60"/>
                <a:gd name="T16" fmla="*/ 230 w 420"/>
                <a:gd name="T17" fmla="*/ 53 h 60"/>
                <a:gd name="T18" fmla="*/ 210 w 420"/>
                <a:gd name="T19" fmla="*/ 59 h 60"/>
                <a:gd name="T20" fmla="*/ 210 w 420"/>
                <a:gd name="T21" fmla="*/ 59 h 60"/>
                <a:gd name="T22" fmla="*/ 190 w 420"/>
                <a:gd name="T23" fmla="*/ 53 h 60"/>
                <a:gd name="T24" fmla="*/ 186 w 420"/>
                <a:gd name="T25" fmla="*/ 52 h 60"/>
                <a:gd name="T26" fmla="*/ 185 w 420"/>
                <a:gd name="T27" fmla="*/ 49 h 60"/>
                <a:gd name="T28" fmla="*/ 180 w 420"/>
                <a:gd name="T29" fmla="*/ 47 h 60"/>
                <a:gd name="T30" fmla="*/ 29 w 420"/>
                <a:gd name="T31" fmla="*/ 60 h 60"/>
                <a:gd name="T32" fmla="*/ 26 w 420"/>
                <a:gd name="T33" fmla="*/ 60 h 60"/>
                <a:gd name="T34" fmla="*/ 0 w 420"/>
                <a:gd name="T35" fmla="*/ 34 h 60"/>
                <a:gd name="T36" fmla="*/ 25 w 420"/>
                <a:gd name="T37" fmla="*/ 8 h 60"/>
                <a:gd name="T38" fmla="*/ 25 w 420"/>
                <a:gd name="T39" fmla="*/ 8 h 60"/>
                <a:gd name="T40" fmla="*/ 173 w 420"/>
                <a:gd name="T41" fmla="*/ 1 h 60"/>
                <a:gd name="T42" fmla="*/ 188 w 420"/>
                <a:gd name="T43" fmla="*/ 5 h 60"/>
                <a:gd name="T44" fmla="*/ 203 w 420"/>
                <a:gd name="T45" fmla="*/ 0 h 60"/>
                <a:gd name="T46" fmla="*/ 217 w 420"/>
                <a:gd name="T47" fmla="*/ 0 h 60"/>
                <a:gd name="T48" fmla="*/ 232 w 420"/>
                <a:gd name="T49" fmla="*/ 5 h 60"/>
                <a:gd name="T50" fmla="*/ 247 w 420"/>
                <a:gd name="T51" fmla="*/ 1 h 60"/>
                <a:gd name="T52" fmla="*/ 395 w 420"/>
                <a:gd name="T53" fmla="*/ 8 h 60"/>
                <a:gd name="T54" fmla="*/ 420 w 420"/>
                <a:gd name="T55" fmla="*/ 34 h 60"/>
                <a:gd name="T56" fmla="*/ 394 w 420"/>
                <a:gd name="T57" fmla="*/ 60 h 60"/>
                <a:gd name="T58" fmla="*/ 26 w 420"/>
                <a:gd name="T59" fmla="*/ 26 h 60"/>
                <a:gd name="T60" fmla="*/ 18 w 420"/>
                <a:gd name="T61" fmla="*/ 34 h 60"/>
                <a:gd name="T62" fmla="*/ 26 w 420"/>
                <a:gd name="T63" fmla="*/ 42 h 60"/>
                <a:gd name="T64" fmla="*/ 26 w 420"/>
                <a:gd name="T65" fmla="*/ 42 h 60"/>
                <a:gd name="T66" fmla="*/ 28 w 420"/>
                <a:gd name="T67" fmla="*/ 42 h 60"/>
                <a:gd name="T68" fmla="*/ 178 w 420"/>
                <a:gd name="T69" fmla="*/ 29 h 60"/>
                <a:gd name="T70" fmla="*/ 180 w 420"/>
                <a:gd name="T71" fmla="*/ 29 h 60"/>
                <a:gd name="T72" fmla="*/ 199 w 420"/>
                <a:gd name="T73" fmla="*/ 36 h 60"/>
                <a:gd name="T74" fmla="*/ 200 w 420"/>
                <a:gd name="T75" fmla="*/ 36 h 60"/>
                <a:gd name="T76" fmla="*/ 202 w 420"/>
                <a:gd name="T77" fmla="*/ 39 h 60"/>
                <a:gd name="T78" fmla="*/ 210 w 420"/>
                <a:gd name="T79" fmla="*/ 41 h 60"/>
                <a:gd name="T80" fmla="*/ 210 w 420"/>
                <a:gd name="T81" fmla="*/ 41 h 60"/>
                <a:gd name="T82" fmla="*/ 218 w 420"/>
                <a:gd name="T83" fmla="*/ 39 h 60"/>
                <a:gd name="T84" fmla="*/ 220 w 420"/>
                <a:gd name="T85" fmla="*/ 36 h 60"/>
                <a:gd name="T86" fmla="*/ 221 w 420"/>
                <a:gd name="T87" fmla="*/ 36 h 60"/>
                <a:gd name="T88" fmla="*/ 242 w 420"/>
                <a:gd name="T89" fmla="*/ 29 h 60"/>
                <a:gd name="T90" fmla="*/ 392 w 420"/>
                <a:gd name="T91" fmla="*/ 42 h 60"/>
                <a:gd name="T92" fmla="*/ 394 w 420"/>
                <a:gd name="T93" fmla="*/ 42 h 60"/>
                <a:gd name="T94" fmla="*/ 402 w 420"/>
                <a:gd name="T95" fmla="*/ 34 h 60"/>
                <a:gd name="T96" fmla="*/ 395 w 420"/>
                <a:gd name="T97" fmla="*/ 26 h 60"/>
                <a:gd name="T98" fmla="*/ 394 w 420"/>
                <a:gd name="T99" fmla="*/ 26 h 60"/>
                <a:gd name="T100" fmla="*/ 246 w 420"/>
                <a:gd name="T101" fmla="*/ 19 h 60"/>
                <a:gd name="T102" fmla="*/ 246 w 420"/>
                <a:gd name="T103" fmla="*/ 19 h 60"/>
                <a:gd name="T104" fmla="*/ 242 w 420"/>
                <a:gd name="T105" fmla="*/ 20 h 60"/>
                <a:gd name="T106" fmla="*/ 231 w 420"/>
                <a:gd name="T107" fmla="*/ 28 h 60"/>
                <a:gd name="T108" fmla="*/ 221 w 420"/>
                <a:gd name="T109" fmla="*/ 20 h 60"/>
                <a:gd name="T110" fmla="*/ 217 w 420"/>
                <a:gd name="T111" fmla="*/ 19 h 60"/>
                <a:gd name="T112" fmla="*/ 203 w 420"/>
                <a:gd name="T113" fmla="*/ 19 h 60"/>
                <a:gd name="T114" fmla="*/ 199 w 420"/>
                <a:gd name="T115" fmla="*/ 20 h 60"/>
                <a:gd name="T116" fmla="*/ 189 w 420"/>
                <a:gd name="T117" fmla="*/ 28 h 60"/>
                <a:gd name="T118" fmla="*/ 178 w 420"/>
                <a:gd name="T119" fmla="*/ 20 h 60"/>
                <a:gd name="T120" fmla="*/ 174 w 420"/>
                <a:gd name="T121" fmla="*/ 19 h 60"/>
                <a:gd name="T122" fmla="*/ 26 w 420"/>
                <a:gd name="T123" fmla="*/ 26 h 60"/>
                <a:gd name="T124" fmla="*/ 26 w 420"/>
                <a:gd name="T125" fmla="*/ 26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20" h="60">
                  <a:moveTo>
                    <a:pt x="394" y="60"/>
                  </a:moveTo>
                  <a:cubicBezTo>
                    <a:pt x="394" y="60"/>
                    <a:pt x="394" y="60"/>
                    <a:pt x="394" y="60"/>
                  </a:cubicBezTo>
                  <a:cubicBezTo>
                    <a:pt x="393" y="60"/>
                    <a:pt x="392" y="60"/>
                    <a:pt x="391" y="60"/>
                  </a:cubicBezTo>
                  <a:cubicBezTo>
                    <a:pt x="390" y="60"/>
                    <a:pt x="390" y="60"/>
                    <a:pt x="390" y="60"/>
                  </a:cubicBezTo>
                  <a:cubicBezTo>
                    <a:pt x="240" y="47"/>
                    <a:pt x="240" y="47"/>
                    <a:pt x="240" y="47"/>
                  </a:cubicBezTo>
                  <a:cubicBezTo>
                    <a:pt x="240" y="47"/>
                    <a:pt x="240" y="47"/>
                    <a:pt x="240" y="47"/>
                  </a:cubicBezTo>
                  <a:cubicBezTo>
                    <a:pt x="238" y="47"/>
                    <a:pt x="236" y="48"/>
                    <a:pt x="235" y="49"/>
                  </a:cubicBezTo>
                  <a:cubicBezTo>
                    <a:pt x="235" y="52"/>
                    <a:pt x="235" y="52"/>
                    <a:pt x="235" y="52"/>
                  </a:cubicBezTo>
                  <a:cubicBezTo>
                    <a:pt x="230" y="53"/>
                    <a:pt x="230" y="53"/>
                    <a:pt x="230" y="53"/>
                  </a:cubicBezTo>
                  <a:cubicBezTo>
                    <a:pt x="225" y="57"/>
                    <a:pt x="218" y="59"/>
                    <a:pt x="210" y="59"/>
                  </a:cubicBezTo>
                  <a:cubicBezTo>
                    <a:pt x="210" y="59"/>
                    <a:pt x="210" y="59"/>
                    <a:pt x="210" y="59"/>
                  </a:cubicBezTo>
                  <a:cubicBezTo>
                    <a:pt x="202" y="59"/>
                    <a:pt x="195" y="57"/>
                    <a:pt x="190" y="53"/>
                  </a:cubicBezTo>
                  <a:cubicBezTo>
                    <a:pt x="186" y="52"/>
                    <a:pt x="186" y="52"/>
                    <a:pt x="186" y="52"/>
                  </a:cubicBezTo>
                  <a:cubicBezTo>
                    <a:pt x="185" y="49"/>
                    <a:pt x="185" y="49"/>
                    <a:pt x="185" y="49"/>
                  </a:cubicBezTo>
                  <a:cubicBezTo>
                    <a:pt x="184" y="48"/>
                    <a:pt x="182" y="47"/>
                    <a:pt x="180" y="47"/>
                  </a:cubicBezTo>
                  <a:cubicBezTo>
                    <a:pt x="29" y="60"/>
                    <a:pt x="29" y="60"/>
                    <a:pt x="29" y="60"/>
                  </a:cubicBezTo>
                  <a:cubicBezTo>
                    <a:pt x="28" y="60"/>
                    <a:pt x="27" y="60"/>
                    <a:pt x="26" y="60"/>
                  </a:cubicBezTo>
                  <a:cubicBezTo>
                    <a:pt x="12" y="60"/>
                    <a:pt x="0" y="48"/>
                    <a:pt x="0" y="34"/>
                  </a:cubicBezTo>
                  <a:cubicBezTo>
                    <a:pt x="0" y="20"/>
                    <a:pt x="11" y="9"/>
                    <a:pt x="25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173" y="1"/>
                    <a:pt x="173" y="1"/>
                    <a:pt x="173" y="1"/>
                  </a:cubicBezTo>
                  <a:cubicBezTo>
                    <a:pt x="178" y="1"/>
                    <a:pt x="184" y="2"/>
                    <a:pt x="188" y="5"/>
                  </a:cubicBezTo>
                  <a:cubicBezTo>
                    <a:pt x="192" y="2"/>
                    <a:pt x="197" y="0"/>
                    <a:pt x="203" y="0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23" y="0"/>
                    <a:pt x="228" y="2"/>
                    <a:pt x="232" y="5"/>
                  </a:cubicBezTo>
                  <a:cubicBezTo>
                    <a:pt x="236" y="2"/>
                    <a:pt x="242" y="1"/>
                    <a:pt x="247" y="1"/>
                  </a:cubicBezTo>
                  <a:cubicBezTo>
                    <a:pt x="395" y="8"/>
                    <a:pt x="395" y="8"/>
                    <a:pt x="395" y="8"/>
                  </a:cubicBezTo>
                  <a:cubicBezTo>
                    <a:pt x="409" y="9"/>
                    <a:pt x="420" y="20"/>
                    <a:pt x="420" y="34"/>
                  </a:cubicBezTo>
                  <a:cubicBezTo>
                    <a:pt x="420" y="48"/>
                    <a:pt x="408" y="60"/>
                    <a:pt x="394" y="60"/>
                  </a:cubicBezTo>
                  <a:close/>
                  <a:moveTo>
                    <a:pt x="26" y="26"/>
                  </a:moveTo>
                  <a:cubicBezTo>
                    <a:pt x="21" y="26"/>
                    <a:pt x="18" y="30"/>
                    <a:pt x="18" y="34"/>
                  </a:cubicBezTo>
                  <a:cubicBezTo>
                    <a:pt x="18" y="38"/>
                    <a:pt x="22" y="42"/>
                    <a:pt x="26" y="42"/>
                  </a:cubicBezTo>
                  <a:cubicBezTo>
                    <a:pt x="26" y="42"/>
                    <a:pt x="26" y="42"/>
                    <a:pt x="26" y="42"/>
                  </a:cubicBezTo>
                  <a:cubicBezTo>
                    <a:pt x="27" y="42"/>
                    <a:pt x="28" y="42"/>
                    <a:pt x="28" y="42"/>
                  </a:cubicBezTo>
                  <a:cubicBezTo>
                    <a:pt x="178" y="29"/>
                    <a:pt x="178" y="29"/>
                    <a:pt x="178" y="29"/>
                  </a:cubicBezTo>
                  <a:cubicBezTo>
                    <a:pt x="179" y="29"/>
                    <a:pt x="179" y="29"/>
                    <a:pt x="180" y="29"/>
                  </a:cubicBezTo>
                  <a:cubicBezTo>
                    <a:pt x="187" y="29"/>
                    <a:pt x="194" y="32"/>
                    <a:pt x="199" y="36"/>
                  </a:cubicBezTo>
                  <a:cubicBezTo>
                    <a:pt x="200" y="36"/>
                    <a:pt x="200" y="36"/>
                    <a:pt x="200" y="36"/>
                  </a:cubicBezTo>
                  <a:cubicBezTo>
                    <a:pt x="202" y="39"/>
                    <a:pt x="202" y="39"/>
                    <a:pt x="202" y="39"/>
                  </a:cubicBezTo>
                  <a:cubicBezTo>
                    <a:pt x="202" y="40"/>
                    <a:pt x="205" y="41"/>
                    <a:pt x="210" y="41"/>
                  </a:cubicBezTo>
                  <a:cubicBezTo>
                    <a:pt x="210" y="41"/>
                    <a:pt x="210" y="41"/>
                    <a:pt x="210" y="41"/>
                  </a:cubicBezTo>
                  <a:cubicBezTo>
                    <a:pt x="215" y="41"/>
                    <a:pt x="218" y="40"/>
                    <a:pt x="218" y="39"/>
                  </a:cubicBezTo>
                  <a:cubicBezTo>
                    <a:pt x="220" y="36"/>
                    <a:pt x="220" y="36"/>
                    <a:pt x="220" y="36"/>
                  </a:cubicBezTo>
                  <a:cubicBezTo>
                    <a:pt x="221" y="36"/>
                    <a:pt x="221" y="36"/>
                    <a:pt x="221" y="36"/>
                  </a:cubicBezTo>
                  <a:cubicBezTo>
                    <a:pt x="227" y="32"/>
                    <a:pt x="235" y="29"/>
                    <a:pt x="242" y="29"/>
                  </a:cubicBezTo>
                  <a:cubicBezTo>
                    <a:pt x="392" y="42"/>
                    <a:pt x="392" y="42"/>
                    <a:pt x="392" y="42"/>
                  </a:cubicBezTo>
                  <a:cubicBezTo>
                    <a:pt x="392" y="42"/>
                    <a:pt x="393" y="42"/>
                    <a:pt x="394" y="42"/>
                  </a:cubicBezTo>
                  <a:cubicBezTo>
                    <a:pt x="398" y="42"/>
                    <a:pt x="402" y="38"/>
                    <a:pt x="402" y="34"/>
                  </a:cubicBezTo>
                  <a:cubicBezTo>
                    <a:pt x="402" y="30"/>
                    <a:pt x="399" y="26"/>
                    <a:pt x="395" y="26"/>
                  </a:cubicBezTo>
                  <a:cubicBezTo>
                    <a:pt x="394" y="26"/>
                    <a:pt x="394" y="26"/>
                    <a:pt x="394" y="26"/>
                  </a:cubicBezTo>
                  <a:cubicBezTo>
                    <a:pt x="246" y="19"/>
                    <a:pt x="246" y="19"/>
                    <a:pt x="246" y="19"/>
                  </a:cubicBezTo>
                  <a:cubicBezTo>
                    <a:pt x="246" y="19"/>
                    <a:pt x="246" y="19"/>
                    <a:pt x="246" y="19"/>
                  </a:cubicBezTo>
                  <a:cubicBezTo>
                    <a:pt x="244" y="19"/>
                    <a:pt x="243" y="20"/>
                    <a:pt x="242" y="20"/>
                  </a:cubicBezTo>
                  <a:cubicBezTo>
                    <a:pt x="239" y="27"/>
                    <a:pt x="234" y="28"/>
                    <a:pt x="231" y="28"/>
                  </a:cubicBezTo>
                  <a:cubicBezTo>
                    <a:pt x="227" y="28"/>
                    <a:pt x="223" y="25"/>
                    <a:pt x="221" y="20"/>
                  </a:cubicBezTo>
                  <a:cubicBezTo>
                    <a:pt x="220" y="19"/>
                    <a:pt x="219" y="19"/>
                    <a:pt x="217" y="19"/>
                  </a:cubicBezTo>
                  <a:cubicBezTo>
                    <a:pt x="203" y="19"/>
                    <a:pt x="203" y="19"/>
                    <a:pt x="203" y="19"/>
                  </a:cubicBezTo>
                  <a:cubicBezTo>
                    <a:pt x="201" y="19"/>
                    <a:pt x="200" y="19"/>
                    <a:pt x="199" y="20"/>
                  </a:cubicBezTo>
                  <a:cubicBezTo>
                    <a:pt x="197" y="25"/>
                    <a:pt x="193" y="28"/>
                    <a:pt x="189" y="28"/>
                  </a:cubicBezTo>
                  <a:cubicBezTo>
                    <a:pt x="186" y="28"/>
                    <a:pt x="181" y="27"/>
                    <a:pt x="178" y="20"/>
                  </a:cubicBezTo>
                  <a:cubicBezTo>
                    <a:pt x="177" y="20"/>
                    <a:pt x="176" y="19"/>
                    <a:pt x="174" y="19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6" y="26"/>
                    <a:pt x="26" y="26"/>
                    <a:pt x="26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9" name="Freeform 89">
              <a:extLst>
                <a:ext uri="{FF2B5EF4-FFF2-40B4-BE49-F238E27FC236}">
                  <a16:creationId xmlns:a16="http://schemas.microsoft.com/office/drawing/2014/main" id="{B158FFF0-B7BE-4A61-BED7-743AF0F41E76}"/>
                </a:ext>
              </a:extLst>
            </p:cNvPr>
            <p:cNvSpPr/>
            <p:nvPr/>
          </p:nvSpPr>
          <p:spPr bwMode="auto">
            <a:xfrm>
              <a:off x="5354638" y="3525838"/>
              <a:ext cx="669925" cy="163513"/>
            </a:xfrm>
            <a:custGeom>
              <a:avLst/>
              <a:gdLst>
                <a:gd name="T0" fmla="*/ 169 w 177"/>
                <a:gd name="T1" fmla="*/ 37 h 43"/>
                <a:gd name="T2" fmla="*/ 168 w 177"/>
                <a:gd name="T3" fmla="*/ 36 h 43"/>
                <a:gd name="T4" fmla="*/ 92 w 177"/>
                <a:gd name="T5" fmla="*/ 1 h 43"/>
                <a:gd name="T6" fmla="*/ 75 w 177"/>
                <a:gd name="T7" fmla="*/ 0 h 43"/>
                <a:gd name="T8" fmla="*/ 18 w 177"/>
                <a:gd name="T9" fmla="*/ 15 h 43"/>
                <a:gd name="T10" fmla="*/ 3 w 177"/>
                <a:gd name="T11" fmla="*/ 29 h 43"/>
                <a:gd name="T12" fmla="*/ 1 w 177"/>
                <a:gd name="T13" fmla="*/ 39 h 43"/>
                <a:gd name="T14" fmla="*/ 9 w 177"/>
                <a:gd name="T15" fmla="*/ 43 h 43"/>
                <a:gd name="T16" fmla="*/ 177 w 177"/>
                <a:gd name="T17" fmla="*/ 43 h 43"/>
                <a:gd name="T18" fmla="*/ 169 w 177"/>
                <a:gd name="T19" fmla="*/ 37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7" h="43">
                  <a:moveTo>
                    <a:pt x="169" y="37"/>
                  </a:moveTo>
                  <a:cubicBezTo>
                    <a:pt x="168" y="36"/>
                    <a:pt x="168" y="36"/>
                    <a:pt x="168" y="36"/>
                  </a:cubicBezTo>
                  <a:cubicBezTo>
                    <a:pt x="141" y="16"/>
                    <a:pt x="115" y="5"/>
                    <a:pt x="92" y="1"/>
                  </a:cubicBezTo>
                  <a:cubicBezTo>
                    <a:pt x="87" y="1"/>
                    <a:pt x="81" y="0"/>
                    <a:pt x="75" y="0"/>
                  </a:cubicBezTo>
                  <a:cubicBezTo>
                    <a:pt x="40" y="0"/>
                    <a:pt x="18" y="15"/>
                    <a:pt x="18" y="15"/>
                  </a:cubicBezTo>
                  <a:cubicBezTo>
                    <a:pt x="16" y="16"/>
                    <a:pt x="6" y="23"/>
                    <a:pt x="3" y="29"/>
                  </a:cubicBezTo>
                  <a:cubicBezTo>
                    <a:pt x="1" y="33"/>
                    <a:pt x="0" y="36"/>
                    <a:pt x="1" y="39"/>
                  </a:cubicBezTo>
                  <a:cubicBezTo>
                    <a:pt x="3" y="42"/>
                    <a:pt x="5" y="43"/>
                    <a:pt x="9" y="43"/>
                  </a:cubicBezTo>
                  <a:cubicBezTo>
                    <a:pt x="177" y="43"/>
                    <a:pt x="177" y="43"/>
                    <a:pt x="177" y="43"/>
                  </a:cubicBezTo>
                  <a:cubicBezTo>
                    <a:pt x="174" y="40"/>
                    <a:pt x="170" y="37"/>
                    <a:pt x="169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10" name="Freeform 90">
              <a:extLst>
                <a:ext uri="{FF2B5EF4-FFF2-40B4-BE49-F238E27FC236}">
                  <a16:creationId xmlns:a16="http://schemas.microsoft.com/office/drawing/2014/main" id="{03AE4986-48C0-402A-9374-5000E238EE61}"/>
                </a:ext>
              </a:extLst>
            </p:cNvPr>
            <p:cNvSpPr/>
            <p:nvPr/>
          </p:nvSpPr>
          <p:spPr bwMode="auto">
            <a:xfrm>
              <a:off x="6175375" y="3063876"/>
              <a:ext cx="654050" cy="571500"/>
            </a:xfrm>
            <a:custGeom>
              <a:avLst/>
              <a:gdLst>
                <a:gd name="T0" fmla="*/ 171 w 173"/>
                <a:gd name="T1" fmla="*/ 114 h 151"/>
                <a:gd name="T2" fmla="*/ 157 w 173"/>
                <a:gd name="T3" fmla="*/ 87 h 151"/>
                <a:gd name="T4" fmla="*/ 157 w 173"/>
                <a:gd name="T5" fmla="*/ 86 h 151"/>
                <a:gd name="T6" fmla="*/ 123 w 173"/>
                <a:gd name="T7" fmla="*/ 21 h 151"/>
                <a:gd name="T8" fmla="*/ 116 w 173"/>
                <a:gd name="T9" fmla="*/ 8 h 151"/>
                <a:gd name="T10" fmla="*/ 115 w 173"/>
                <a:gd name="T11" fmla="*/ 7 h 151"/>
                <a:gd name="T12" fmla="*/ 87 w 173"/>
                <a:gd name="T13" fmla="*/ 0 h 151"/>
                <a:gd name="T14" fmla="*/ 101 w 173"/>
                <a:gd name="T15" fmla="*/ 24 h 151"/>
                <a:gd name="T16" fmla="*/ 103 w 173"/>
                <a:gd name="T17" fmla="*/ 45 h 151"/>
                <a:gd name="T18" fmla="*/ 88 w 173"/>
                <a:gd name="T19" fmla="*/ 59 h 151"/>
                <a:gd name="T20" fmla="*/ 38 w 173"/>
                <a:gd name="T21" fmla="*/ 87 h 151"/>
                <a:gd name="T22" fmla="*/ 1 w 173"/>
                <a:gd name="T23" fmla="*/ 149 h 151"/>
                <a:gd name="T24" fmla="*/ 0 w 173"/>
                <a:gd name="T25" fmla="*/ 151 h 151"/>
                <a:gd name="T26" fmla="*/ 1 w 173"/>
                <a:gd name="T27" fmla="*/ 151 h 151"/>
                <a:gd name="T28" fmla="*/ 9 w 173"/>
                <a:gd name="T29" fmla="*/ 146 h 151"/>
                <a:gd name="T30" fmla="*/ 86 w 173"/>
                <a:gd name="T31" fmla="*/ 112 h 151"/>
                <a:gd name="T32" fmla="*/ 113 w 173"/>
                <a:gd name="T33" fmla="*/ 109 h 151"/>
                <a:gd name="T34" fmla="*/ 165 w 173"/>
                <a:gd name="T35" fmla="*/ 120 h 151"/>
                <a:gd name="T36" fmla="*/ 169 w 173"/>
                <a:gd name="T37" fmla="*/ 121 h 151"/>
                <a:gd name="T38" fmla="*/ 172 w 173"/>
                <a:gd name="T39" fmla="*/ 120 h 151"/>
                <a:gd name="T40" fmla="*/ 171 w 173"/>
                <a:gd name="T41" fmla="*/ 114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73" h="151">
                  <a:moveTo>
                    <a:pt x="171" y="114"/>
                  </a:moveTo>
                  <a:cubicBezTo>
                    <a:pt x="157" y="87"/>
                    <a:pt x="157" y="87"/>
                    <a:pt x="157" y="87"/>
                  </a:cubicBezTo>
                  <a:cubicBezTo>
                    <a:pt x="157" y="86"/>
                    <a:pt x="157" y="86"/>
                    <a:pt x="157" y="86"/>
                  </a:cubicBezTo>
                  <a:cubicBezTo>
                    <a:pt x="123" y="21"/>
                    <a:pt x="123" y="21"/>
                    <a:pt x="123" y="21"/>
                  </a:cubicBezTo>
                  <a:cubicBezTo>
                    <a:pt x="120" y="17"/>
                    <a:pt x="117" y="11"/>
                    <a:pt x="116" y="8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5" y="7"/>
                    <a:pt x="101" y="0"/>
                    <a:pt x="87" y="0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5" y="31"/>
                    <a:pt x="105" y="38"/>
                    <a:pt x="103" y="45"/>
                  </a:cubicBezTo>
                  <a:cubicBezTo>
                    <a:pt x="100" y="51"/>
                    <a:pt x="95" y="56"/>
                    <a:pt x="88" y="59"/>
                  </a:cubicBezTo>
                  <a:cubicBezTo>
                    <a:pt x="85" y="60"/>
                    <a:pt x="56" y="71"/>
                    <a:pt x="38" y="87"/>
                  </a:cubicBezTo>
                  <a:cubicBezTo>
                    <a:pt x="19" y="105"/>
                    <a:pt x="8" y="123"/>
                    <a:pt x="1" y="149"/>
                  </a:cubicBezTo>
                  <a:cubicBezTo>
                    <a:pt x="0" y="151"/>
                    <a:pt x="0" y="151"/>
                    <a:pt x="0" y="151"/>
                  </a:cubicBezTo>
                  <a:cubicBezTo>
                    <a:pt x="0" y="151"/>
                    <a:pt x="1" y="151"/>
                    <a:pt x="1" y="151"/>
                  </a:cubicBezTo>
                  <a:cubicBezTo>
                    <a:pt x="3" y="149"/>
                    <a:pt x="6" y="147"/>
                    <a:pt x="9" y="146"/>
                  </a:cubicBezTo>
                  <a:cubicBezTo>
                    <a:pt x="9" y="146"/>
                    <a:pt x="42" y="125"/>
                    <a:pt x="86" y="112"/>
                  </a:cubicBezTo>
                  <a:cubicBezTo>
                    <a:pt x="95" y="110"/>
                    <a:pt x="104" y="109"/>
                    <a:pt x="113" y="109"/>
                  </a:cubicBezTo>
                  <a:cubicBezTo>
                    <a:pt x="141" y="109"/>
                    <a:pt x="165" y="120"/>
                    <a:pt x="165" y="120"/>
                  </a:cubicBezTo>
                  <a:cubicBezTo>
                    <a:pt x="167" y="121"/>
                    <a:pt x="168" y="121"/>
                    <a:pt x="169" y="121"/>
                  </a:cubicBezTo>
                  <a:cubicBezTo>
                    <a:pt x="171" y="121"/>
                    <a:pt x="172" y="120"/>
                    <a:pt x="172" y="120"/>
                  </a:cubicBezTo>
                  <a:cubicBezTo>
                    <a:pt x="173" y="118"/>
                    <a:pt x="172" y="116"/>
                    <a:pt x="171" y="1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/>
            </a:p>
          </p:txBody>
        </p:sp>
      </p:grpSp>
      <p:pic>
        <p:nvPicPr>
          <p:cNvPr id="28679" name="图片 12">
            <a:extLst>
              <a:ext uri="{FF2B5EF4-FFF2-40B4-BE49-F238E27FC236}">
                <a16:creationId xmlns:a16="http://schemas.microsoft.com/office/drawing/2014/main" id="{EA21A789-CAFE-4DCE-9356-4BD8695A86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6188" y="5200650"/>
            <a:ext cx="5865812" cy="165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文本框 11">
            <a:extLst>
              <a:ext uri="{FF2B5EF4-FFF2-40B4-BE49-F238E27FC236}">
                <a16:creationId xmlns:a16="http://schemas.microsoft.com/office/drawing/2014/main" id="{7D80B53C-6B26-954A-8094-87AFA039E0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38313" y="552450"/>
            <a:ext cx="3655681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3600" dirty="0">
                <a:solidFill>
                  <a:schemeClr val="bg1"/>
                </a:solidFill>
              </a:rPr>
              <a:t>Transfer</a:t>
            </a:r>
            <a:r>
              <a:rPr lang="zh-CN" altLang="en-US" sz="3600" dirty="0">
                <a:solidFill>
                  <a:schemeClr val="bg1"/>
                </a:solidFill>
              </a:rPr>
              <a:t> </a:t>
            </a:r>
            <a:r>
              <a:rPr lang="en-US" altLang="zh-CN" sz="3600" dirty="0">
                <a:solidFill>
                  <a:schemeClr val="bg1"/>
                </a:solidFill>
              </a:rPr>
              <a:t>learning</a:t>
            </a:r>
            <a:endParaRPr lang="en-US" altLang="ja-JP" sz="3600" dirty="0">
              <a:solidFill>
                <a:schemeClr val="bg1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881E505-A8E3-AA41-9C8D-0ED90417D1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7350" y="1466851"/>
            <a:ext cx="9105543" cy="5235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3573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任意多边形 10">
            <a:extLst>
              <a:ext uri="{FF2B5EF4-FFF2-40B4-BE49-F238E27FC236}">
                <a16:creationId xmlns:a16="http://schemas.microsoft.com/office/drawing/2014/main" id="{F78217A7-87B9-42C8-9AA2-56639B95E51F}"/>
              </a:ext>
            </a:extLst>
          </p:cNvPr>
          <p:cNvSpPr/>
          <p:nvPr/>
        </p:nvSpPr>
        <p:spPr>
          <a:xfrm rot="5400000">
            <a:off x="2705894" y="-2248694"/>
            <a:ext cx="914400" cy="6326188"/>
          </a:xfrm>
          <a:custGeom>
            <a:avLst/>
            <a:gdLst>
              <a:gd name="connsiteX0" fmla="*/ 0 w 990604"/>
              <a:gd name="connsiteY0" fmla="*/ 5956738 h 5956738"/>
              <a:gd name="connsiteX1" fmla="*/ 0 w 990604"/>
              <a:gd name="connsiteY1" fmla="*/ 317938 h 5956738"/>
              <a:gd name="connsiteX2" fmla="*/ 6 w 990604"/>
              <a:gd name="connsiteY2" fmla="*/ 317938 h 5956738"/>
              <a:gd name="connsiteX3" fmla="*/ 495305 w 990604"/>
              <a:gd name="connsiteY3" fmla="*/ 0 h 5956738"/>
              <a:gd name="connsiteX4" fmla="*/ 990604 w 990604"/>
              <a:gd name="connsiteY4" fmla="*/ 317938 h 5956738"/>
              <a:gd name="connsiteX5" fmla="*/ 990601 w 990604"/>
              <a:gd name="connsiteY5" fmla="*/ 317938 h 5956738"/>
              <a:gd name="connsiteX6" fmla="*/ 990601 w 990604"/>
              <a:gd name="connsiteY6" fmla="*/ 5956738 h 5956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0604" h="5956738">
                <a:moveTo>
                  <a:pt x="0" y="5956738"/>
                </a:moveTo>
                <a:lnTo>
                  <a:pt x="0" y="317938"/>
                </a:lnTo>
                <a:lnTo>
                  <a:pt x="6" y="317938"/>
                </a:lnTo>
                <a:lnTo>
                  <a:pt x="495305" y="0"/>
                </a:lnTo>
                <a:lnTo>
                  <a:pt x="990604" y="317938"/>
                </a:lnTo>
                <a:lnTo>
                  <a:pt x="990601" y="317938"/>
                </a:lnTo>
                <a:lnTo>
                  <a:pt x="990601" y="5956738"/>
                </a:lnTo>
                <a:close/>
              </a:path>
            </a:pathLst>
          </a:custGeom>
          <a:solidFill>
            <a:srgbClr val="4B64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zh-CN" altLang="en-US" noProof="1"/>
          </a:p>
        </p:txBody>
      </p:sp>
      <p:sp>
        <p:nvSpPr>
          <p:cNvPr id="2" name="椭圆 1">
            <a:extLst>
              <a:ext uri="{FF2B5EF4-FFF2-40B4-BE49-F238E27FC236}">
                <a16:creationId xmlns:a16="http://schemas.microsoft.com/office/drawing/2014/main" id="{989F1B2B-D069-4E1D-ABB9-F2C6C8EF9ED8}"/>
              </a:ext>
            </a:extLst>
          </p:cNvPr>
          <p:cNvSpPr/>
          <p:nvPr/>
        </p:nvSpPr>
        <p:spPr>
          <a:xfrm>
            <a:off x="323850" y="247650"/>
            <a:ext cx="1333500" cy="1333500"/>
          </a:xfrm>
          <a:prstGeom prst="ellipse">
            <a:avLst/>
          </a:prstGeom>
          <a:solidFill>
            <a:schemeClr val="bg1"/>
          </a:solidFill>
          <a:ln w="38100">
            <a:solidFill>
              <a:srgbClr val="4B64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zh-CN" altLang="en-US" noProof="1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EB01D4AC-4383-4216-A68F-045301757739}"/>
              </a:ext>
            </a:extLst>
          </p:cNvPr>
          <p:cNvGrpSpPr/>
          <p:nvPr/>
        </p:nvGrpSpPr>
        <p:grpSpPr>
          <a:xfrm>
            <a:off x="475624" y="571426"/>
            <a:ext cx="1029952" cy="685949"/>
            <a:chOff x="5302250" y="2903538"/>
            <a:chExt cx="1587500" cy="1057276"/>
          </a:xfrm>
          <a:solidFill>
            <a:srgbClr val="4B649F"/>
          </a:solidFill>
        </p:grpSpPr>
        <p:sp>
          <p:nvSpPr>
            <p:cNvPr id="4" name="Freeform 84">
              <a:extLst>
                <a:ext uri="{FF2B5EF4-FFF2-40B4-BE49-F238E27FC236}">
                  <a16:creationId xmlns:a16="http://schemas.microsoft.com/office/drawing/2014/main" id="{31146644-E136-4958-B5BF-A9B632D430C5}"/>
                </a:ext>
              </a:extLst>
            </p:cNvPr>
            <p:cNvSpPr/>
            <p:nvPr/>
          </p:nvSpPr>
          <p:spPr bwMode="auto">
            <a:xfrm>
              <a:off x="5362575" y="3040063"/>
              <a:ext cx="706438" cy="614363"/>
            </a:xfrm>
            <a:custGeom>
              <a:avLst/>
              <a:gdLst>
                <a:gd name="T0" fmla="*/ 181 w 187"/>
                <a:gd name="T1" fmla="*/ 49 h 162"/>
                <a:gd name="T2" fmla="*/ 187 w 187"/>
                <a:gd name="T3" fmla="*/ 66 h 162"/>
                <a:gd name="T4" fmla="*/ 187 w 187"/>
                <a:gd name="T5" fmla="*/ 162 h 162"/>
                <a:gd name="T6" fmla="*/ 176 w 187"/>
                <a:gd name="T7" fmla="*/ 153 h 162"/>
                <a:gd name="T8" fmla="*/ 92 w 187"/>
                <a:gd name="T9" fmla="*/ 115 h 162"/>
                <a:gd name="T10" fmla="*/ 73 w 187"/>
                <a:gd name="T11" fmla="*/ 114 h 162"/>
                <a:gd name="T12" fmla="*/ 8 w 187"/>
                <a:gd name="T13" fmla="*/ 131 h 162"/>
                <a:gd name="T14" fmla="*/ 1 w 187"/>
                <a:gd name="T15" fmla="*/ 131 h 162"/>
                <a:gd name="T16" fmla="*/ 2 w 187"/>
                <a:gd name="T17" fmla="*/ 126 h 162"/>
                <a:gd name="T18" fmla="*/ 26 w 187"/>
                <a:gd name="T19" fmla="*/ 70 h 162"/>
                <a:gd name="T20" fmla="*/ 48 w 187"/>
                <a:gd name="T21" fmla="*/ 20 h 162"/>
                <a:gd name="T22" fmla="*/ 53 w 187"/>
                <a:gd name="T23" fmla="*/ 13 h 162"/>
                <a:gd name="T24" fmla="*/ 62 w 187"/>
                <a:gd name="T25" fmla="*/ 9 h 162"/>
                <a:gd name="T26" fmla="*/ 130 w 187"/>
                <a:gd name="T27" fmla="*/ 11 h 162"/>
                <a:gd name="T28" fmla="*/ 181 w 187"/>
                <a:gd name="T29" fmla="*/ 49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7" h="162">
                  <a:moveTo>
                    <a:pt x="181" y="49"/>
                  </a:moveTo>
                  <a:cubicBezTo>
                    <a:pt x="184" y="54"/>
                    <a:pt x="187" y="60"/>
                    <a:pt x="187" y="66"/>
                  </a:cubicBezTo>
                  <a:cubicBezTo>
                    <a:pt x="187" y="162"/>
                    <a:pt x="187" y="162"/>
                    <a:pt x="187" y="162"/>
                  </a:cubicBezTo>
                  <a:cubicBezTo>
                    <a:pt x="187" y="162"/>
                    <a:pt x="178" y="154"/>
                    <a:pt x="176" y="153"/>
                  </a:cubicBezTo>
                  <a:cubicBezTo>
                    <a:pt x="168" y="148"/>
                    <a:pt x="133" y="120"/>
                    <a:pt x="92" y="115"/>
                  </a:cubicBezTo>
                  <a:cubicBezTo>
                    <a:pt x="86" y="114"/>
                    <a:pt x="79" y="114"/>
                    <a:pt x="73" y="114"/>
                  </a:cubicBezTo>
                  <a:cubicBezTo>
                    <a:pt x="32" y="114"/>
                    <a:pt x="8" y="131"/>
                    <a:pt x="8" y="131"/>
                  </a:cubicBezTo>
                  <a:cubicBezTo>
                    <a:pt x="5" y="133"/>
                    <a:pt x="2" y="133"/>
                    <a:pt x="1" y="131"/>
                  </a:cubicBezTo>
                  <a:cubicBezTo>
                    <a:pt x="0" y="130"/>
                    <a:pt x="1" y="128"/>
                    <a:pt x="2" y="126"/>
                  </a:cubicBezTo>
                  <a:cubicBezTo>
                    <a:pt x="26" y="70"/>
                    <a:pt x="26" y="70"/>
                    <a:pt x="26" y="70"/>
                  </a:cubicBezTo>
                  <a:cubicBezTo>
                    <a:pt x="48" y="20"/>
                    <a:pt x="48" y="20"/>
                    <a:pt x="48" y="20"/>
                  </a:cubicBezTo>
                  <a:cubicBezTo>
                    <a:pt x="49" y="18"/>
                    <a:pt x="51" y="15"/>
                    <a:pt x="53" y="13"/>
                  </a:cubicBezTo>
                  <a:cubicBezTo>
                    <a:pt x="55" y="11"/>
                    <a:pt x="59" y="10"/>
                    <a:pt x="62" y="9"/>
                  </a:cubicBezTo>
                  <a:cubicBezTo>
                    <a:pt x="65" y="9"/>
                    <a:pt x="98" y="0"/>
                    <a:pt x="130" y="11"/>
                  </a:cubicBezTo>
                  <a:cubicBezTo>
                    <a:pt x="163" y="22"/>
                    <a:pt x="179" y="45"/>
                    <a:pt x="181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5" name="Freeform 85">
              <a:extLst>
                <a:ext uri="{FF2B5EF4-FFF2-40B4-BE49-F238E27FC236}">
                  <a16:creationId xmlns:a16="http://schemas.microsoft.com/office/drawing/2014/main" id="{15DA8FD2-48AA-4963-8E7E-85AB57E553CB}"/>
                </a:ext>
              </a:extLst>
            </p:cNvPr>
            <p:cNvSpPr/>
            <p:nvPr/>
          </p:nvSpPr>
          <p:spPr bwMode="auto">
            <a:xfrm>
              <a:off x="6115050" y="2903538"/>
              <a:ext cx="400050" cy="747713"/>
            </a:xfrm>
            <a:custGeom>
              <a:avLst/>
              <a:gdLst>
                <a:gd name="T0" fmla="*/ 44 w 106"/>
                <a:gd name="T1" fmla="*/ 119 h 197"/>
                <a:gd name="T2" fmla="*/ 3 w 106"/>
                <a:gd name="T3" fmla="*/ 187 h 197"/>
                <a:gd name="T4" fmla="*/ 0 w 106"/>
                <a:gd name="T5" fmla="*/ 197 h 197"/>
                <a:gd name="T6" fmla="*/ 0 w 106"/>
                <a:gd name="T7" fmla="*/ 83 h 197"/>
                <a:gd name="T8" fmla="*/ 1 w 106"/>
                <a:gd name="T9" fmla="*/ 64 h 197"/>
                <a:gd name="T10" fmla="*/ 16 w 106"/>
                <a:gd name="T11" fmla="*/ 29 h 197"/>
                <a:gd name="T12" fmla="*/ 49 w 106"/>
                <a:gd name="T13" fmla="*/ 1 h 197"/>
                <a:gd name="T14" fmla="*/ 54 w 106"/>
                <a:gd name="T15" fmla="*/ 0 h 197"/>
                <a:gd name="T16" fmla="*/ 64 w 106"/>
                <a:gd name="T17" fmla="*/ 6 h 197"/>
                <a:gd name="T18" fmla="*/ 85 w 106"/>
                <a:gd name="T19" fmla="*/ 42 h 197"/>
                <a:gd name="T20" fmla="*/ 86 w 106"/>
                <a:gd name="T21" fmla="*/ 42 h 197"/>
                <a:gd name="T22" fmla="*/ 104 w 106"/>
                <a:gd name="T23" fmla="*/ 74 h 197"/>
                <a:gd name="T24" fmla="*/ 105 w 106"/>
                <a:gd name="T25" fmla="*/ 82 h 197"/>
                <a:gd name="T26" fmla="*/ 99 w 106"/>
                <a:gd name="T27" fmla="*/ 87 h 197"/>
                <a:gd name="T28" fmla="*/ 44 w 106"/>
                <a:gd name="T29" fmla="*/ 119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6" h="197">
                  <a:moveTo>
                    <a:pt x="44" y="119"/>
                  </a:moveTo>
                  <a:cubicBezTo>
                    <a:pt x="25" y="137"/>
                    <a:pt x="12" y="156"/>
                    <a:pt x="3" y="187"/>
                  </a:cubicBezTo>
                  <a:cubicBezTo>
                    <a:pt x="0" y="197"/>
                    <a:pt x="0" y="197"/>
                    <a:pt x="0" y="197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77"/>
                    <a:pt x="0" y="69"/>
                    <a:pt x="1" y="64"/>
                  </a:cubicBezTo>
                  <a:cubicBezTo>
                    <a:pt x="1" y="63"/>
                    <a:pt x="3" y="47"/>
                    <a:pt x="16" y="29"/>
                  </a:cubicBezTo>
                  <a:cubicBezTo>
                    <a:pt x="30" y="11"/>
                    <a:pt x="48" y="1"/>
                    <a:pt x="49" y="1"/>
                  </a:cubicBezTo>
                  <a:cubicBezTo>
                    <a:pt x="51" y="0"/>
                    <a:pt x="52" y="0"/>
                    <a:pt x="54" y="0"/>
                  </a:cubicBezTo>
                  <a:cubicBezTo>
                    <a:pt x="58" y="0"/>
                    <a:pt x="62" y="2"/>
                    <a:pt x="64" y="6"/>
                  </a:cubicBezTo>
                  <a:cubicBezTo>
                    <a:pt x="85" y="42"/>
                    <a:pt x="85" y="42"/>
                    <a:pt x="85" y="42"/>
                  </a:cubicBezTo>
                  <a:cubicBezTo>
                    <a:pt x="86" y="42"/>
                    <a:pt x="86" y="42"/>
                    <a:pt x="86" y="42"/>
                  </a:cubicBezTo>
                  <a:cubicBezTo>
                    <a:pt x="104" y="74"/>
                    <a:pt x="104" y="74"/>
                    <a:pt x="104" y="74"/>
                  </a:cubicBezTo>
                  <a:cubicBezTo>
                    <a:pt x="106" y="76"/>
                    <a:pt x="106" y="79"/>
                    <a:pt x="105" y="82"/>
                  </a:cubicBezTo>
                  <a:cubicBezTo>
                    <a:pt x="104" y="84"/>
                    <a:pt x="102" y="86"/>
                    <a:pt x="99" y="87"/>
                  </a:cubicBezTo>
                  <a:cubicBezTo>
                    <a:pt x="99" y="87"/>
                    <a:pt x="66" y="99"/>
                    <a:pt x="44" y="1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6" name="Freeform 86">
              <a:extLst>
                <a:ext uri="{FF2B5EF4-FFF2-40B4-BE49-F238E27FC236}">
                  <a16:creationId xmlns:a16="http://schemas.microsoft.com/office/drawing/2014/main" id="{D734BADA-8DF3-43AB-AF1D-D1882A0044FC}"/>
                </a:ext>
              </a:extLst>
            </p:cNvPr>
            <p:cNvSpPr/>
            <p:nvPr/>
          </p:nvSpPr>
          <p:spPr bwMode="auto">
            <a:xfrm>
              <a:off x="6194425" y="3529013"/>
              <a:ext cx="642938" cy="160338"/>
            </a:xfrm>
            <a:custGeom>
              <a:avLst/>
              <a:gdLst>
                <a:gd name="T0" fmla="*/ 155 w 170"/>
                <a:gd name="T1" fmla="*/ 11 h 42"/>
                <a:gd name="T2" fmla="*/ 154 w 170"/>
                <a:gd name="T3" fmla="*/ 10 h 42"/>
                <a:gd name="T4" fmla="*/ 153 w 170"/>
                <a:gd name="T5" fmla="*/ 10 h 42"/>
                <a:gd name="T6" fmla="*/ 108 w 170"/>
                <a:gd name="T7" fmla="*/ 0 h 42"/>
                <a:gd name="T8" fmla="*/ 85 w 170"/>
                <a:gd name="T9" fmla="*/ 3 h 42"/>
                <a:gd name="T10" fmla="*/ 11 w 170"/>
                <a:gd name="T11" fmla="*/ 35 h 42"/>
                <a:gd name="T12" fmla="*/ 11 w 170"/>
                <a:gd name="T13" fmla="*/ 36 h 42"/>
                <a:gd name="T14" fmla="*/ 7 w 170"/>
                <a:gd name="T15" fmla="*/ 38 h 42"/>
                <a:gd name="T16" fmla="*/ 3 w 170"/>
                <a:gd name="T17" fmla="*/ 40 h 42"/>
                <a:gd name="T18" fmla="*/ 1 w 170"/>
                <a:gd name="T19" fmla="*/ 42 h 42"/>
                <a:gd name="T20" fmla="*/ 0 w 170"/>
                <a:gd name="T21" fmla="*/ 42 h 42"/>
                <a:gd name="T22" fmla="*/ 161 w 170"/>
                <a:gd name="T23" fmla="*/ 42 h 42"/>
                <a:gd name="T24" fmla="*/ 169 w 170"/>
                <a:gd name="T25" fmla="*/ 38 h 42"/>
                <a:gd name="T26" fmla="*/ 167 w 170"/>
                <a:gd name="T27" fmla="*/ 28 h 42"/>
                <a:gd name="T28" fmla="*/ 155 w 170"/>
                <a:gd name="T29" fmla="*/ 11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70" h="42">
                  <a:moveTo>
                    <a:pt x="155" y="11"/>
                  </a:moveTo>
                  <a:cubicBezTo>
                    <a:pt x="155" y="11"/>
                    <a:pt x="154" y="10"/>
                    <a:pt x="154" y="10"/>
                  </a:cubicBezTo>
                  <a:cubicBezTo>
                    <a:pt x="153" y="10"/>
                    <a:pt x="153" y="10"/>
                    <a:pt x="153" y="10"/>
                  </a:cubicBezTo>
                  <a:cubicBezTo>
                    <a:pt x="152" y="9"/>
                    <a:pt x="132" y="0"/>
                    <a:pt x="108" y="0"/>
                  </a:cubicBezTo>
                  <a:cubicBezTo>
                    <a:pt x="100" y="0"/>
                    <a:pt x="92" y="1"/>
                    <a:pt x="85" y="3"/>
                  </a:cubicBezTo>
                  <a:cubicBezTo>
                    <a:pt x="46" y="15"/>
                    <a:pt x="15" y="33"/>
                    <a:pt x="11" y="35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10" y="36"/>
                    <a:pt x="9" y="37"/>
                    <a:pt x="7" y="38"/>
                  </a:cubicBezTo>
                  <a:cubicBezTo>
                    <a:pt x="6" y="39"/>
                    <a:pt x="4" y="40"/>
                    <a:pt x="3" y="40"/>
                  </a:cubicBezTo>
                  <a:cubicBezTo>
                    <a:pt x="2" y="41"/>
                    <a:pt x="2" y="41"/>
                    <a:pt x="1" y="42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161" y="42"/>
                    <a:pt x="161" y="42"/>
                    <a:pt x="161" y="42"/>
                  </a:cubicBezTo>
                  <a:cubicBezTo>
                    <a:pt x="165" y="42"/>
                    <a:pt x="167" y="41"/>
                    <a:pt x="169" y="38"/>
                  </a:cubicBezTo>
                  <a:cubicBezTo>
                    <a:pt x="170" y="35"/>
                    <a:pt x="169" y="32"/>
                    <a:pt x="167" y="28"/>
                  </a:cubicBezTo>
                  <a:cubicBezTo>
                    <a:pt x="167" y="28"/>
                    <a:pt x="162" y="20"/>
                    <a:pt x="155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7" name="Freeform 87">
              <a:extLst>
                <a:ext uri="{FF2B5EF4-FFF2-40B4-BE49-F238E27FC236}">
                  <a16:creationId xmlns:a16="http://schemas.microsoft.com/office/drawing/2014/main" id="{8C32EF48-F3AF-4683-9EBA-C2E0FA0202B0}"/>
                </a:ext>
              </a:extLst>
            </p:cNvPr>
            <p:cNvSpPr/>
            <p:nvPr/>
          </p:nvSpPr>
          <p:spPr bwMode="auto">
            <a:xfrm>
              <a:off x="5335588" y="3771901"/>
              <a:ext cx="1520825" cy="155575"/>
            </a:xfrm>
            <a:custGeom>
              <a:avLst/>
              <a:gdLst>
                <a:gd name="T0" fmla="*/ 402 w 402"/>
                <a:gd name="T1" fmla="*/ 24 h 41"/>
                <a:gd name="T2" fmla="*/ 385 w 402"/>
                <a:gd name="T3" fmla="*/ 41 h 41"/>
                <a:gd name="T4" fmla="*/ 382 w 402"/>
                <a:gd name="T5" fmla="*/ 41 h 41"/>
                <a:gd name="T6" fmla="*/ 232 w 402"/>
                <a:gd name="T7" fmla="*/ 28 h 41"/>
                <a:gd name="T8" fmla="*/ 217 w 402"/>
                <a:gd name="T9" fmla="*/ 34 h 41"/>
                <a:gd name="T10" fmla="*/ 216 w 402"/>
                <a:gd name="T11" fmla="*/ 35 h 41"/>
                <a:gd name="T12" fmla="*/ 201 w 402"/>
                <a:gd name="T13" fmla="*/ 40 h 41"/>
                <a:gd name="T14" fmla="*/ 201 w 402"/>
                <a:gd name="T15" fmla="*/ 40 h 41"/>
                <a:gd name="T16" fmla="*/ 186 w 402"/>
                <a:gd name="T17" fmla="*/ 35 h 41"/>
                <a:gd name="T18" fmla="*/ 185 w 402"/>
                <a:gd name="T19" fmla="*/ 34 h 41"/>
                <a:gd name="T20" fmla="*/ 170 w 402"/>
                <a:gd name="T21" fmla="*/ 28 h 41"/>
                <a:gd name="T22" fmla="*/ 20 w 402"/>
                <a:gd name="T23" fmla="*/ 41 h 41"/>
                <a:gd name="T24" fmla="*/ 17 w 402"/>
                <a:gd name="T25" fmla="*/ 41 h 41"/>
                <a:gd name="T26" fmla="*/ 0 w 402"/>
                <a:gd name="T27" fmla="*/ 24 h 41"/>
                <a:gd name="T28" fmla="*/ 16 w 402"/>
                <a:gd name="T29" fmla="*/ 7 h 41"/>
                <a:gd name="T30" fmla="*/ 17 w 402"/>
                <a:gd name="T31" fmla="*/ 7 h 41"/>
                <a:gd name="T32" fmla="*/ 164 w 402"/>
                <a:gd name="T33" fmla="*/ 0 h 41"/>
                <a:gd name="T34" fmla="*/ 177 w 402"/>
                <a:gd name="T35" fmla="*/ 6 h 41"/>
                <a:gd name="T36" fmla="*/ 182 w 402"/>
                <a:gd name="T37" fmla="*/ 6 h 41"/>
                <a:gd name="T38" fmla="*/ 194 w 402"/>
                <a:gd name="T39" fmla="*/ 0 h 41"/>
                <a:gd name="T40" fmla="*/ 208 w 402"/>
                <a:gd name="T41" fmla="*/ 0 h 41"/>
                <a:gd name="T42" fmla="*/ 220 w 402"/>
                <a:gd name="T43" fmla="*/ 6 h 41"/>
                <a:gd name="T44" fmla="*/ 225 w 402"/>
                <a:gd name="T45" fmla="*/ 6 h 41"/>
                <a:gd name="T46" fmla="*/ 238 w 402"/>
                <a:gd name="T47" fmla="*/ 0 h 41"/>
                <a:gd name="T48" fmla="*/ 385 w 402"/>
                <a:gd name="T49" fmla="*/ 7 h 41"/>
                <a:gd name="T50" fmla="*/ 386 w 402"/>
                <a:gd name="T51" fmla="*/ 7 h 41"/>
                <a:gd name="T52" fmla="*/ 402 w 402"/>
                <a:gd name="T53" fmla="*/ 2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02" h="41">
                  <a:moveTo>
                    <a:pt x="402" y="24"/>
                  </a:moveTo>
                  <a:cubicBezTo>
                    <a:pt x="402" y="33"/>
                    <a:pt x="394" y="41"/>
                    <a:pt x="385" y="41"/>
                  </a:cubicBezTo>
                  <a:cubicBezTo>
                    <a:pt x="384" y="41"/>
                    <a:pt x="383" y="41"/>
                    <a:pt x="382" y="41"/>
                  </a:cubicBezTo>
                  <a:cubicBezTo>
                    <a:pt x="232" y="28"/>
                    <a:pt x="232" y="28"/>
                    <a:pt x="232" y="28"/>
                  </a:cubicBezTo>
                  <a:cubicBezTo>
                    <a:pt x="227" y="28"/>
                    <a:pt x="220" y="31"/>
                    <a:pt x="217" y="34"/>
                  </a:cubicBezTo>
                  <a:cubicBezTo>
                    <a:pt x="217" y="34"/>
                    <a:pt x="217" y="34"/>
                    <a:pt x="216" y="35"/>
                  </a:cubicBezTo>
                  <a:cubicBezTo>
                    <a:pt x="214" y="38"/>
                    <a:pt x="208" y="40"/>
                    <a:pt x="201" y="40"/>
                  </a:cubicBezTo>
                  <a:cubicBezTo>
                    <a:pt x="201" y="40"/>
                    <a:pt x="201" y="40"/>
                    <a:pt x="201" y="40"/>
                  </a:cubicBezTo>
                  <a:cubicBezTo>
                    <a:pt x="194" y="40"/>
                    <a:pt x="188" y="38"/>
                    <a:pt x="186" y="35"/>
                  </a:cubicBezTo>
                  <a:cubicBezTo>
                    <a:pt x="185" y="34"/>
                    <a:pt x="185" y="34"/>
                    <a:pt x="185" y="34"/>
                  </a:cubicBezTo>
                  <a:cubicBezTo>
                    <a:pt x="182" y="31"/>
                    <a:pt x="175" y="28"/>
                    <a:pt x="170" y="28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19" y="41"/>
                    <a:pt x="18" y="41"/>
                    <a:pt x="17" y="41"/>
                  </a:cubicBezTo>
                  <a:cubicBezTo>
                    <a:pt x="8" y="41"/>
                    <a:pt x="0" y="33"/>
                    <a:pt x="0" y="24"/>
                  </a:cubicBezTo>
                  <a:cubicBezTo>
                    <a:pt x="0" y="15"/>
                    <a:pt x="7" y="8"/>
                    <a:pt x="16" y="7"/>
                  </a:cubicBezTo>
                  <a:cubicBezTo>
                    <a:pt x="16" y="7"/>
                    <a:pt x="16" y="7"/>
                    <a:pt x="17" y="7"/>
                  </a:cubicBezTo>
                  <a:cubicBezTo>
                    <a:pt x="164" y="0"/>
                    <a:pt x="164" y="0"/>
                    <a:pt x="164" y="0"/>
                  </a:cubicBezTo>
                  <a:cubicBezTo>
                    <a:pt x="169" y="0"/>
                    <a:pt x="175" y="2"/>
                    <a:pt x="177" y="6"/>
                  </a:cubicBezTo>
                  <a:cubicBezTo>
                    <a:pt x="178" y="10"/>
                    <a:pt x="181" y="10"/>
                    <a:pt x="182" y="6"/>
                  </a:cubicBezTo>
                  <a:cubicBezTo>
                    <a:pt x="183" y="2"/>
                    <a:pt x="189" y="0"/>
                    <a:pt x="194" y="0"/>
                  </a:cubicBezTo>
                  <a:cubicBezTo>
                    <a:pt x="208" y="0"/>
                    <a:pt x="208" y="0"/>
                    <a:pt x="208" y="0"/>
                  </a:cubicBezTo>
                  <a:cubicBezTo>
                    <a:pt x="213" y="0"/>
                    <a:pt x="219" y="2"/>
                    <a:pt x="220" y="6"/>
                  </a:cubicBezTo>
                  <a:cubicBezTo>
                    <a:pt x="221" y="10"/>
                    <a:pt x="224" y="10"/>
                    <a:pt x="225" y="6"/>
                  </a:cubicBezTo>
                  <a:cubicBezTo>
                    <a:pt x="227" y="2"/>
                    <a:pt x="233" y="0"/>
                    <a:pt x="238" y="0"/>
                  </a:cubicBezTo>
                  <a:cubicBezTo>
                    <a:pt x="385" y="7"/>
                    <a:pt x="385" y="7"/>
                    <a:pt x="385" y="7"/>
                  </a:cubicBezTo>
                  <a:cubicBezTo>
                    <a:pt x="386" y="7"/>
                    <a:pt x="386" y="7"/>
                    <a:pt x="386" y="7"/>
                  </a:cubicBezTo>
                  <a:cubicBezTo>
                    <a:pt x="395" y="8"/>
                    <a:pt x="402" y="15"/>
                    <a:pt x="402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8" name="Freeform 88">
              <a:extLst>
                <a:ext uri="{FF2B5EF4-FFF2-40B4-BE49-F238E27FC236}">
                  <a16:creationId xmlns:a16="http://schemas.microsoft.com/office/drawing/2014/main" id="{4B3D1034-A172-47FD-BB41-0875EF5575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02250" y="3733801"/>
              <a:ext cx="1587500" cy="227013"/>
            </a:xfrm>
            <a:custGeom>
              <a:avLst/>
              <a:gdLst>
                <a:gd name="T0" fmla="*/ 394 w 420"/>
                <a:gd name="T1" fmla="*/ 60 h 60"/>
                <a:gd name="T2" fmla="*/ 394 w 420"/>
                <a:gd name="T3" fmla="*/ 60 h 60"/>
                <a:gd name="T4" fmla="*/ 391 w 420"/>
                <a:gd name="T5" fmla="*/ 60 h 60"/>
                <a:gd name="T6" fmla="*/ 390 w 420"/>
                <a:gd name="T7" fmla="*/ 60 h 60"/>
                <a:gd name="T8" fmla="*/ 240 w 420"/>
                <a:gd name="T9" fmla="*/ 47 h 60"/>
                <a:gd name="T10" fmla="*/ 240 w 420"/>
                <a:gd name="T11" fmla="*/ 47 h 60"/>
                <a:gd name="T12" fmla="*/ 235 w 420"/>
                <a:gd name="T13" fmla="*/ 49 h 60"/>
                <a:gd name="T14" fmla="*/ 235 w 420"/>
                <a:gd name="T15" fmla="*/ 52 h 60"/>
                <a:gd name="T16" fmla="*/ 230 w 420"/>
                <a:gd name="T17" fmla="*/ 53 h 60"/>
                <a:gd name="T18" fmla="*/ 210 w 420"/>
                <a:gd name="T19" fmla="*/ 59 h 60"/>
                <a:gd name="T20" fmla="*/ 210 w 420"/>
                <a:gd name="T21" fmla="*/ 59 h 60"/>
                <a:gd name="T22" fmla="*/ 190 w 420"/>
                <a:gd name="T23" fmla="*/ 53 h 60"/>
                <a:gd name="T24" fmla="*/ 186 w 420"/>
                <a:gd name="T25" fmla="*/ 52 h 60"/>
                <a:gd name="T26" fmla="*/ 185 w 420"/>
                <a:gd name="T27" fmla="*/ 49 h 60"/>
                <a:gd name="T28" fmla="*/ 180 w 420"/>
                <a:gd name="T29" fmla="*/ 47 h 60"/>
                <a:gd name="T30" fmla="*/ 29 w 420"/>
                <a:gd name="T31" fmla="*/ 60 h 60"/>
                <a:gd name="T32" fmla="*/ 26 w 420"/>
                <a:gd name="T33" fmla="*/ 60 h 60"/>
                <a:gd name="T34" fmla="*/ 0 w 420"/>
                <a:gd name="T35" fmla="*/ 34 h 60"/>
                <a:gd name="T36" fmla="*/ 25 w 420"/>
                <a:gd name="T37" fmla="*/ 8 h 60"/>
                <a:gd name="T38" fmla="*/ 25 w 420"/>
                <a:gd name="T39" fmla="*/ 8 h 60"/>
                <a:gd name="T40" fmla="*/ 173 w 420"/>
                <a:gd name="T41" fmla="*/ 1 h 60"/>
                <a:gd name="T42" fmla="*/ 188 w 420"/>
                <a:gd name="T43" fmla="*/ 5 h 60"/>
                <a:gd name="T44" fmla="*/ 203 w 420"/>
                <a:gd name="T45" fmla="*/ 0 h 60"/>
                <a:gd name="T46" fmla="*/ 217 w 420"/>
                <a:gd name="T47" fmla="*/ 0 h 60"/>
                <a:gd name="T48" fmla="*/ 232 w 420"/>
                <a:gd name="T49" fmla="*/ 5 h 60"/>
                <a:gd name="T50" fmla="*/ 247 w 420"/>
                <a:gd name="T51" fmla="*/ 1 h 60"/>
                <a:gd name="T52" fmla="*/ 395 w 420"/>
                <a:gd name="T53" fmla="*/ 8 h 60"/>
                <a:gd name="T54" fmla="*/ 420 w 420"/>
                <a:gd name="T55" fmla="*/ 34 h 60"/>
                <a:gd name="T56" fmla="*/ 394 w 420"/>
                <a:gd name="T57" fmla="*/ 60 h 60"/>
                <a:gd name="T58" fmla="*/ 26 w 420"/>
                <a:gd name="T59" fmla="*/ 26 h 60"/>
                <a:gd name="T60" fmla="*/ 18 w 420"/>
                <a:gd name="T61" fmla="*/ 34 h 60"/>
                <a:gd name="T62" fmla="*/ 26 w 420"/>
                <a:gd name="T63" fmla="*/ 42 h 60"/>
                <a:gd name="T64" fmla="*/ 26 w 420"/>
                <a:gd name="T65" fmla="*/ 42 h 60"/>
                <a:gd name="T66" fmla="*/ 28 w 420"/>
                <a:gd name="T67" fmla="*/ 42 h 60"/>
                <a:gd name="T68" fmla="*/ 178 w 420"/>
                <a:gd name="T69" fmla="*/ 29 h 60"/>
                <a:gd name="T70" fmla="*/ 180 w 420"/>
                <a:gd name="T71" fmla="*/ 29 h 60"/>
                <a:gd name="T72" fmla="*/ 199 w 420"/>
                <a:gd name="T73" fmla="*/ 36 h 60"/>
                <a:gd name="T74" fmla="*/ 200 w 420"/>
                <a:gd name="T75" fmla="*/ 36 h 60"/>
                <a:gd name="T76" fmla="*/ 202 w 420"/>
                <a:gd name="T77" fmla="*/ 39 h 60"/>
                <a:gd name="T78" fmla="*/ 210 w 420"/>
                <a:gd name="T79" fmla="*/ 41 h 60"/>
                <a:gd name="T80" fmla="*/ 210 w 420"/>
                <a:gd name="T81" fmla="*/ 41 h 60"/>
                <a:gd name="T82" fmla="*/ 218 w 420"/>
                <a:gd name="T83" fmla="*/ 39 h 60"/>
                <a:gd name="T84" fmla="*/ 220 w 420"/>
                <a:gd name="T85" fmla="*/ 36 h 60"/>
                <a:gd name="T86" fmla="*/ 221 w 420"/>
                <a:gd name="T87" fmla="*/ 36 h 60"/>
                <a:gd name="T88" fmla="*/ 242 w 420"/>
                <a:gd name="T89" fmla="*/ 29 h 60"/>
                <a:gd name="T90" fmla="*/ 392 w 420"/>
                <a:gd name="T91" fmla="*/ 42 h 60"/>
                <a:gd name="T92" fmla="*/ 394 w 420"/>
                <a:gd name="T93" fmla="*/ 42 h 60"/>
                <a:gd name="T94" fmla="*/ 402 w 420"/>
                <a:gd name="T95" fmla="*/ 34 h 60"/>
                <a:gd name="T96" fmla="*/ 395 w 420"/>
                <a:gd name="T97" fmla="*/ 26 h 60"/>
                <a:gd name="T98" fmla="*/ 394 w 420"/>
                <a:gd name="T99" fmla="*/ 26 h 60"/>
                <a:gd name="T100" fmla="*/ 246 w 420"/>
                <a:gd name="T101" fmla="*/ 19 h 60"/>
                <a:gd name="T102" fmla="*/ 246 w 420"/>
                <a:gd name="T103" fmla="*/ 19 h 60"/>
                <a:gd name="T104" fmla="*/ 242 w 420"/>
                <a:gd name="T105" fmla="*/ 20 h 60"/>
                <a:gd name="T106" fmla="*/ 231 w 420"/>
                <a:gd name="T107" fmla="*/ 28 h 60"/>
                <a:gd name="T108" fmla="*/ 221 w 420"/>
                <a:gd name="T109" fmla="*/ 20 h 60"/>
                <a:gd name="T110" fmla="*/ 217 w 420"/>
                <a:gd name="T111" fmla="*/ 19 h 60"/>
                <a:gd name="T112" fmla="*/ 203 w 420"/>
                <a:gd name="T113" fmla="*/ 19 h 60"/>
                <a:gd name="T114" fmla="*/ 199 w 420"/>
                <a:gd name="T115" fmla="*/ 20 h 60"/>
                <a:gd name="T116" fmla="*/ 189 w 420"/>
                <a:gd name="T117" fmla="*/ 28 h 60"/>
                <a:gd name="T118" fmla="*/ 178 w 420"/>
                <a:gd name="T119" fmla="*/ 20 h 60"/>
                <a:gd name="T120" fmla="*/ 174 w 420"/>
                <a:gd name="T121" fmla="*/ 19 h 60"/>
                <a:gd name="T122" fmla="*/ 26 w 420"/>
                <a:gd name="T123" fmla="*/ 26 h 60"/>
                <a:gd name="T124" fmla="*/ 26 w 420"/>
                <a:gd name="T125" fmla="*/ 26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20" h="60">
                  <a:moveTo>
                    <a:pt x="394" y="60"/>
                  </a:moveTo>
                  <a:cubicBezTo>
                    <a:pt x="394" y="60"/>
                    <a:pt x="394" y="60"/>
                    <a:pt x="394" y="60"/>
                  </a:cubicBezTo>
                  <a:cubicBezTo>
                    <a:pt x="393" y="60"/>
                    <a:pt x="392" y="60"/>
                    <a:pt x="391" y="60"/>
                  </a:cubicBezTo>
                  <a:cubicBezTo>
                    <a:pt x="390" y="60"/>
                    <a:pt x="390" y="60"/>
                    <a:pt x="390" y="60"/>
                  </a:cubicBezTo>
                  <a:cubicBezTo>
                    <a:pt x="240" y="47"/>
                    <a:pt x="240" y="47"/>
                    <a:pt x="240" y="47"/>
                  </a:cubicBezTo>
                  <a:cubicBezTo>
                    <a:pt x="240" y="47"/>
                    <a:pt x="240" y="47"/>
                    <a:pt x="240" y="47"/>
                  </a:cubicBezTo>
                  <a:cubicBezTo>
                    <a:pt x="238" y="47"/>
                    <a:pt x="236" y="48"/>
                    <a:pt x="235" y="49"/>
                  </a:cubicBezTo>
                  <a:cubicBezTo>
                    <a:pt x="235" y="52"/>
                    <a:pt x="235" y="52"/>
                    <a:pt x="235" y="52"/>
                  </a:cubicBezTo>
                  <a:cubicBezTo>
                    <a:pt x="230" y="53"/>
                    <a:pt x="230" y="53"/>
                    <a:pt x="230" y="53"/>
                  </a:cubicBezTo>
                  <a:cubicBezTo>
                    <a:pt x="225" y="57"/>
                    <a:pt x="218" y="59"/>
                    <a:pt x="210" y="59"/>
                  </a:cubicBezTo>
                  <a:cubicBezTo>
                    <a:pt x="210" y="59"/>
                    <a:pt x="210" y="59"/>
                    <a:pt x="210" y="59"/>
                  </a:cubicBezTo>
                  <a:cubicBezTo>
                    <a:pt x="202" y="59"/>
                    <a:pt x="195" y="57"/>
                    <a:pt x="190" y="53"/>
                  </a:cubicBezTo>
                  <a:cubicBezTo>
                    <a:pt x="186" y="52"/>
                    <a:pt x="186" y="52"/>
                    <a:pt x="186" y="52"/>
                  </a:cubicBezTo>
                  <a:cubicBezTo>
                    <a:pt x="185" y="49"/>
                    <a:pt x="185" y="49"/>
                    <a:pt x="185" y="49"/>
                  </a:cubicBezTo>
                  <a:cubicBezTo>
                    <a:pt x="184" y="48"/>
                    <a:pt x="182" y="47"/>
                    <a:pt x="180" y="47"/>
                  </a:cubicBezTo>
                  <a:cubicBezTo>
                    <a:pt x="29" y="60"/>
                    <a:pt x="29" y="60"/>
                    <a:pt x="29" y="60"/>
                  </a:cubicBezTo>
                  <a:cubicBezTo>
                    <a:pt x="28" y="60"/>
                    <a:pt x="27" y="60"/>
                    <a:pt x="26" y="60"/>
                  </a:cubicBezTo>
                  <a:cubicBezTo>
                    <a:pt x="12" y="60"/>
                    <a:pt x="0" y="48"/>
                    <a:pt x="0" y="34"/>
                  </a:cubicBezTo>
                  <a:cubicBezTo>
                    <a:pt x="0" y="20"/>
                    <a:pt x="11" y="9"/>
                    <a:pt x="25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173" y="1"/>
                    <a:pt x="173" y="1"/>
                    <a:pt x="173" y="1"/>
                  </a:cubicBezTo>
                  <a:cubicBezTo>
                    <a:pt x="178" y="1"/>
                    <a:pt x="184" y="2"/>
                    <a:pt x="188" y="5"/>
                  </a:cubicBezTo>
                  <a:cubicBezTo>
                    <a:pt x="192" y="2"/>
                    <a:pt x="197" y="0"/>
                    <a:pt x="203" y="0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23" y="0"/>
                    <a:pt x="228" y="2"/>
                    <a:pt x="232" y="5"/>
                  </a:cubicBezTo>
                  <a:cubicBezTo>
                    <a:pt x="236" y="2"/>
                    <a:pt x="242" y="1"/>
                    <a:pt x="247" y="1"/>
                  </a:cubicBezTo>
                  <a:cubicBezTo>
                    <a:pt x="395" y="8"/>
                    <a:pt x="395" y="8"/>
                    <a:pt x="395" y="8"/>
                  </a:cubicBezTo>
                  <a:cubicBezTo>
                    <a:pt x="409" y="9"/>
                    <a:pt x="420" y="20"/>
                    <a:pt x="420" y="34"/>
                  </a:cubicBezTo>
                  <a:cubicBezTo>
                    <a:pt x="420" y="48"/>
                    <a:pt x="408" y="60"/>
                    <a:pt x="394" y="60"/>
                  </a:cubicBezTo>
                  <a:close/>
                  <a:moveTo>
                    <a:pt x="26" y="26"/>
                  </a:moveTo>
                  <a:cubicBezTo>
                    <a:pt x="21" y="26"/>
                    <a:pt x="18" y="30"/>
                    <a:pt x="18" y="34"/>
                  </a:cubicBezTo>
                  <a:cubicBezTo>
                    <a:pt x="18" y="38"/>
                    <a:pt x="22" y="42"/>
                    <a:pt x="26" y="42"/>
                  </a:cubicBezTo>
                  <a:cubicBezTo>
                    <a:pt x="26" y="42"/>
                    <a:pt x="26" y="42"/>
                    <a:pt x="26" y="42"/>
                  </a:cubicBezTo>
                  <a:cubicBezTo>
                    <a:pt x="27" y="42"/>
                    <a:pt x="28" y="42"/>
                    <a:pt x="28" y="42"/>
                  </a:cubicBezTo>
                  <a:cubicBezTo>
                    <a:pt x="178" y="29"/>
                    <a:pt x="178" y="29"/>
                    <a:pt x="178" y="29"/>
                  </a:cubicBezTo>
                  <a:cubicBezTo>
                    <a:pt x="179" y="29"/>
                    <a:pt x="179" y="29"/>
                    <a:pt x="180" y="29"/>
                  </a:cubicBezTo>
                  <a:cubicBezTo>
                    <a:pt x="187" y="29"/>
                    <a:pt x="194" y="32"/>
                    <a:pt x="199" y="36"/>
                  </a:cubicBezTo>
                  <a:cubicBezTo>
                    <a:pt x="200" y="36"/>
                    <a:pt x="200" y="36"/>
                    <a:pt x="200" y="36"/>
                  </a:cubicBezTo>
                  <a:cubicBezTo>
                    <a:pt x="202" y="39"/>
                    <a:pt x="202" y="39"/>
                    <a:pt x="202" y="39"/>
                  </a:cubicBezTo>
                  <a:cubicBezTo>
                    <a:pt x="202" y="40"/>
                    <a:pt x="205" y="41"/>
                    <a:pt x="210" y="41"/>
                  </a:cubicBezTo>
                  <a:cubicBezTo>
                    <a:pt x="210" y="41"/>
                    <a:pt x="210" y="41"/>
                    <a:pt x="210" y="41"/>
                  </a:cubicBezTo>
                  <a:cubicBezTo>
                    <a:pt x="215" y="41"/>
                    <a:pt x="218" y="40"/>
                    <a:pt x="218" y="39"/>
                  </a:cubicBezTo>
                  <a:cubicBezTo>
                    <a:pt x="220" y="36"/>
                    <a:pt x="220" y="36"/>
                    <a:pt x="220" y="36"/>
                  </a:cubicBezTo>
                  <a:cubicBezTo>
                    <a:pt x="221" y="36"/>
                    <a:pt x="221" y="36"/>
                    <a:pt x="221" y="36"/>
                  </a:cubicBezTo>
                  <a:cubicBezTo>
                    <a:pt x="227" y="32"/>
                    <a:pt x="235" y="29"/>
                    <a:pt x="242" y="29"/>
                  </a:cubicBezTo>
                  <a:cubicBezTo>
                    <a:pt x="392" y="42"/>
                    <a:pt x="392" y="42"/>
                    <a:pt x="392" y="42"/>
                  </a:cubicBezTo>
                  <a:cubicBezTo>
                    <a:pt x="392" y="42"/>
                    <a:pt x="393" y="42"/>
                    <a:pt x="394" y="42"/>
                  </a:cubicBezTo>
                  <a:cubicBezTo>
                    <a:pt x="398" y="42"/>
                    <a:pt x="402" y="38"/>
                    <a:pt x="402" y="34"/>
                  </a:cubicBezTo>
                  <a:cubicBezTo>
                    <a:pt x="402" y="30"/>
                    <a:pt x="399" y="26"/>
                    <a:pt x="395" y="26"/>
                  </a:cubicBezTo>
                  <a:cubicBezTo>
                    <a:pt x="394" y="26"/>
                    <a:pt x="394" y="26"/>
                    <a:pt x="394" y="26"/>
                  </a:cubicBezTo>
                  <a:cubicBezTo>
                    <a:pt x="246" y="19"/>
                    <a:pt x="246" y="19"/>
                    <a:pt x="246" y="19"/>
                  </a:cubicBezTo>
                  <a:cubicBezTo>
                    <a:pt x="246" y="19"/>
                    <a:pt x="246" y="19"/>
                    <a:pt x="246" y="19"/>
                  </a:cubicBezTo>
                  <a:cubicBezTo>
                    <a:pt x="244" y="19"/>
                    <a:pt x="243" y="20"/>
                    <a:pt x="242" y="20"/>
                  </a:cubicBezTo>
                  <a:cubicBezTo>
                    <a:pt x="239" y="27"/>
                    <a:pt x="234" y="28"/>
                    <a:pt x="231" y="28"/>
                  </a:cubicBezTo>
                  <a:cubicBezTo>
                    <a:pt x="227" y="28"/>
                    <a:pt x="223" y="25"/>
                    <a:pt x="221" y="20"/>
                  </a:cubicBezTo>
                  <a:cubicBezTo>
                    <a:pt x="220" y="19"/>
                    <a:pt x="219" y="19"/>
                    <a:pt x="217" y="19"/>
                  </a:cubicBezTo>
                  <a:cubicBezTo>
                    <a:pt x="203" y="19"/>
                    <a:pt x="203" y="19"/>
                    <a:pt x="203" y="19"/>
                  </a:cubicBezTo>
                  <a:cubicBezTo>
                    <a:pt x="201" y="19"/>
                    <a:pt x="200" y="19"/>
                    <a:pt x="199" y="20"/>
                  </a:cubicBezTo>
                  <a:cubicBezTo>
                    <a:pt x="197" y="25"/>
                    <a:pt x="193" y="28"/>
                    <a:pt x="189" y="28"/>
                  </a:cubicBezTo>
                  <a:cubicBezTo>
                    <a:pt x="186" y="28"/>
                    <a:pt x="181" y="27"/>
                    <a:pt x="178" y="20"/>
                  </a:cubicBezTo>
                  <a:cubicBezTo>
                    <a:pt x="177" y="20"/>
                    <a:pt x="176" y="19"/>
                    <a:pt x="174" y="19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6" y="26"/>
                    <a:pt x="26" y="26"/>
                    <a:pt x="26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9" name="Freeform 89">
              <a:extLst>
                <a:ext uri="{FF2B5EF4-FFF2-40B4-BE49-F238E27FC236}">
                  <a16:creationId xmlns:a16="http://schemas.microsoft.com/office/drawing/2014/main" id="{B158FFF0-B7BE-4A61-BED7-743AF0F41E76}"/>
                </a:ext>
              </a:extLst>
            </p:cNvPr>
            <p:cNvSpPr/>
            <p:nvPr/>
          </p:nvSpPr>
          <p:spPr bwMode="auto">
            <a:xfrm>
              <a:off x="5354638" y="3525838"/>
              <a:ext cx="669925" cy="163513"/>
            </a:xfrm>
            <a:custGeom>
              <a:avLst/>
              <a:gdLst>
                <a:gd name="T0" fmla="*/ 169 w 177"/>
                <a:gd name="T1" fmla="*/ 37 h 43"/>
                <a:gd name="T2" fmla="*/ 168 w 177"/>
                <a:gd name="T3" fmla="*/ 36 h 43"/>
                <a:gd name="T4" fmla="*/ 92 w 177"/>
                <a:gd name="T5" fmla="*/ 1 h 43"/>
                <a:gd name="T6" fmla="*/ 75 w 177"/>
                <a:gd name="T7" fmla="*/ 0 h 43"/>
                <a:gd name="T8" fmla="*/ 18 w 177"/>
                <a:gd name="T9" fmla="*/ 15 h 43"/>
                <a:gd name="T10" fmla="*/ 3 w 177"/>
                <a:gd name="T11" fmla="*/ 29 h 43"/>
                <a:gd name="T12" fmla="*/ 1 w 177"/>
                <a:gd name="T13" fmla="*/ 39 h 43"/>
                <a:gd name="T14" fmla="*/ 9 w 177"/>
                <a:gd name="T15" fmla="*/ 43 h 43"/>
                <a:gd name="T16" fmla="*/ 177 w 177"/>
                <a:gd name="T17" fmla="*/ 43 h 43"/>
                <a:gd name="T18" fmla="*/ 169 w 177"/>
                <a:gd name="T19" fmla="*/ 37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7" h="43">
                  <a:moveTo>
                    <a:pt x="169" y="37"/>
                  </a:moveTo>
                  <a:cubicBezTo>
                    <a:pt x="168" y="36"/>
                    <a:pt x="168" y="36"/>
                    <a:pt x="168" y="36"/>
                  </a:cubicBezTo>
                  <a:cubicBezTo>
                    <a:pt x="141" y="16"/>
                    <a:pt x="115" y="5"/>
                    <a:pt x="92" y="1"/>
                  </a:cubicBezTo>
                  <a:cubicBezTo>
                    <a:pt x="87" y="1"/>
                    <a:pt x="81" y="0"/>
                    <a:pt x="75" y="0"/>
                  </a:cubicBezTo>
                  <a:cubicBezTo>
                    <a:pt x="40" y="0"/>
                    <a:pt x="18" y="15"/>
                    <a:pt x="18" y="15"/>
                  </a:cubicBezTo>
                  <a:cubicBezTo>
                    <a:pt x="16" y="16"/>
                    <a:pt x="6" y="23"/>
                    <a:pt x="3" y="29"/>
                  </a:cubicBezTo>
                  <a:cubicBezTo>
                    <a:pt x="1" y="33"/>
                    <a:pt x="0" y="36"/>
                    <a:pt x="1" y="39"/>
                  </a:cubicBezTo>
                  <a:cubicBezTo>
                    <a:pt x="3" y="42"/>
                    <a:pt x="5" y="43"/>
                    <a:pt x="9" y="43"/>
                  </a:cubicBezTo>
                  <a:cubicBezTo>
                    <a:pt x="177" y="43"/>
                    <a:pt x="177" y="43"/>
                    <a:pt x="177" y="43"/>
                  </a:cubicBezTo>
                  <a:cubicBezTo>
                    <a:pt x="174" y="40"/>
                    <a:pt x="170" y="37"/>
                    <a:pt x="169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10" name="Freeform 90">
              <a:extLst>
                <a:ext uri="{FF2B5EF4-FFF2-40B4-BE49-F238E27FC236}">
                  <a16:creationId xmlns:a16="http://schemas.microsoft.com/office/drawing/2014/main" id="{03AE4986-48C0-402A-9374-5000E238EE61}"/>
                </a:ext>
              </a:extLst>
            </p:cNvPr>
            <p:cNvSpPr/>
            <p:nvPr/>
          </p:nvSpPr>
          <p:spPr bwMode="auto">
            <a:xfrm>
              <a:off x="6175375" y="3063876"/>
              <a:ext cx="654050" cy="571500"/>
            </a:xfrm>
            <a:custGeom>
              <a:avLst/>
              <a:gdLst>
                <a:gd name="T0" fmla="*/ 171 w 173"/>
                <a:gd name="T1" fmla="*/ 114 h 151"/>
                <a:gd name="T2" fmla="*/ 157 w 173"/>
                <a:gd name="T3" fmla="*/ 87 h 151"/>
                <a:gd name="T4" fmla="*/ 157 w 173"/>
                <a:gd name="T5" fmla="*/ 86 h 151"/>
                <a:gd name="T6" fmla="*/ 123 w 173"/>
                <a:gd name="T7" fmla="*/ 21 h 151"/>
                <a:gd name="T8" fmla="*/ 116 w 173"/>
                <a:gd name="T9" fmla="*/ 8 h 151"/>
                <a:gd name="T10" fmla="*/ 115 w 173"/>
                <a:gd name="T11" fmla="*/ 7 h 151"/>
                <a:gd name="T12" fmla="*/ 87 w 173"/>
                <a:gd name="T13" fmla="*/ 0 h 151"/>
                <a:gd name="T14" fmla="*/ 101 w 173"/>
                <a:gd name="T15" fmla="*/ 24 h 151"/>
                <a:gd name="T16" fmla="*/ 103 w 173"/>
                <a:gd name="T17" fmla="*/ 45 h 151"/>
                <a:gd name="T18" fmla="*/ 88 w 173"/>
                <a:gd name="T19" fmla="*/ 59 h 151"/>
                <a:gd name="T20" fmla="*/ 38 w 173"/>
                <a:gd name="T21" fmla="*/ 87 h 151"/>
                <a:gd name="T22" fmla="*/ 1 w 173"/>
                <a:gd name="T23" fmla="*/ 149 h 151"/>
                <a:gd name="T24" fmla="*/ 0 w 173"/>
                <a:gd name="T25" fmla="*/ 151 h 151"/>
                <a:gd name="T26" fmla="*/ 1 w 173"/>
                <a:gd name="T27" fmla="*/ 151 h 151"/>
                <a:gd name="T28" fmla="*/ 9 w 173"/>
                <a:gd name="T29" fmla="*/ 146 h 151"/>
                <a:gd name="T30" fmla="*/ 86 w 173"/>
                <a:gd name="T31" fmla="*/ 112 h 151"/>
                <a:gd name="T32" fmla="*/ 113 w 173"/>
                <a:gd name="T33" fmla="*/ 109 h 151"/>
                <a:gd name="T34" fmla="*/ 165 w 173"/>
                <a:gd name="T35" fmla="*/ 120 h 151"/>
                <a:gd name="T36" fmla="*/ 169 w 173"/>
                <a:gd name="T37" fmla="*/ 121 h 151"/>
                <a:gd name="T38" fmla="*/ 172 w 173"/>
                <a:gd name="T39" fmla="*/ 120 h 151"/>
                <a:gd name="T40" fmla="*/ 171 w 173"/>
                <a:gd name="T41" fmla="*/ 114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73" h="151">
                  <a:moveTo>
                    <a:pt x="171" y="114"/>
                  </a:moveTo>
                  <a:cubicBezTo>
                    <a:pt x="157" y="87"/>
                    <a:pt x="157" y="87"/>
                    <a:pt x="157" y="87"/>
                  </a:cubicBezTo>
                  <a:cubicBezTo>
                    <a:pt x="157" y="86"/>
                    <a:pt x="157" y="86"/>
                    <a:pt x="157" y="86"/>
                  </a:cubicBezTo>
                  <a:cubicBezTo>
                    <a:pt x="123" y="21"/>
                    <a:pt x="123" y="21"/>
                    <a:pt x="123" y="21"/>
                  </a:cubicBezTo>
                  <a:cubicBezTo>
                    <a:pt x="120" y="17"/>
                    <a:pt x="117" y="11"/>
                    <a:pt x="116" y="8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5" y="7"/>
                    <a:pt x="101" y="0"/>
                    <a:pt x="87" y="0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5" y="31"/>
                    <a:pt x="105" y="38"/>
                    <a:pt x="103" y="45"/>
                  </a:cubicBezTo>
                  <a:cubicBezTo>
                    <a:pt x="100" y="51"/>
                    <a:pt x="95" y="56"/>
                    <a:pt x="88" y="59"/>
                  </a:cubicBezTo>
                  <a:cubicBezTo>
                    <a:pt x="85" y="60"/>
                    <a:pt x="56" y="71"/>
                    <a:pt x="38" y="87"/>
                  </a:cubicBezTo>
                  <a:cubicBezTo>
                    <a:pt x="19" y="105"/>
                    <a:pt x="8" y="123"/>
                    <a:pt x="1" y="149"/>
                  </a:cubicBezTo>
                  <a:cubicBezTo>
                    <a:pt x="0" y="151"/>
                    <a:pt x="0" y="151"/>
                    <a:pt x="0" y="151"/>
                  </a:cubicBezTo>
                  <a:cubicBezTo>
                    <a:pt x="0" y="151"/>
                    <a:pt x="1" y="151"/>
                    <a:pt x="1" y="151"/>
                  </a:cubicBezTo>
                  <a:cubicBezTo>
                    <a:pt x="3" y="149"/>
                    <a:pt x="6" y="147"/>
                    <a:pt x="9" y="146"/>
                  </a:cubicBezTo>
                  <a:cubicBezTo>
                    <a:pt x="9" y="146"/>
                    <a:pt x="42" y="125"/>
                    <a:pt x="86" y="112"/>
                  </a:cubicBezTo>
                  <a:cubicBezTo>
                    <a:pt x="95" y="110"/>
                    <a:pt x="104" y="109"/>
                    <a:pt x="113" y="109"/>
                  </a:cubicBezTo>
                  <a:cubicBezTo>
                    <a:pt x="141" y="109"/>
                    <a:pt x="165" y="120"/>
                    <a:pt x="165" y="120"/>
                  </a:cubicBezTo>
                  <a:cubicBezTo>
                    <a:pt x="167" y="121"/>
                    <a:pt x="168" y="121"/>
                    <a:pt x="169" y="121"/>
                  </a:cubicBezTo>
                  <a:cubicBezTo>
                    <a:pt x="171" y="121"/>
                    <a:pt x="172" y="120"/>
                    <a:pt x="172" y="120"/>
                  </a:cubicBezTo>
                  <a:cubicBezTo>
                    <a:pt x="173" y="118"/>
                    <a:pt x="172" y="116"/>
                    <a:pt x="171" y="1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/>
            </a:p>
          </p:txBody>
        </p:sp>
      </p:grpSp>
      <p:pic>
        <p:nvPicPr>
          <p:cNvPr id="28679" name="图片 12">
            <a:extLst>
              <a:ext uri="{FF2B5EF4-FFF2-40B4-BE49-F238E27FC236}">
                <a16:creationId xmlns:a16="http://schemas.microsoft.com/office/drawing/2014/main" id="{EA21A789-CAFE-4DCE-9356-4BD8695A86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6188" y="5200650"/>
            <a:ext cx="5865812" cy="165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文本框 11">
            <a:extLst>
              <a:ext uri="{FF2B5EF4-FFF2-40B4-BE49-F238E27FC236}">
                <a16:creationId xmlns:a16="http://schemas.microsoft.com/office/drawing/2014/main" id="{7D80B53C-6B26-954A-8094-87AFA039E0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38313" y="552450"/>
            <a:ext cx="3655681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3600" dirty="0">
                <a:solidFill>
                  <a:schemeClr val="bg1"/>
                </a:solidFill>
              </a:rPr>
              <a:t>Transfer</a:t>
            </a:r>
            <a:r>
              <a:rPr lang="zh-CN" altLang="en-US" sz="3600" dirty="0">
                <a:solidFill>
                  <a:schemeClr val="bg1"/>
                </a:solidFill>
              </a:rPr>
              <a:t> </a:t>
            </a:r>
            <a:r>
              <a:rPr lang="en-US" altLang="zh-CN" sz="3600" dirty="0">
                <a:solidFill>
                  <a:schemeClr val="bg1"/>
                </a:solidFill>
              </a:rPr>
              <a:t>learning</a:t>
            </a:r>
            <a:endParaRPr lang="en-US" altLang="ja-JP" sz="3600" dirty="0">
              <a:solidFill>
                <a:schemeClr val="bg1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CB17B7F-0FA7-EB49-91AB-2CE1CBCB92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6438" y="1699126"/>
            <a:ext cx="8287162" cy="4719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4101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任意多边形 10">
            <a:extLst>
              <a:ext uri="{FF2B5EF4-FFF2-40B4-BE49-F238E27FC236}">
                <a16:creationId xmlns:a16="http://schemas.microsoft.com/office/drawing/2014/main" id="{F78217A7-87B9-42C8-9AA2-56639B95E51F}"/>
              </a:ext>
            </a:extLst>
          </p:cNvPr>
          <p:cNvSpPr/>
          <p:nvPr/>
        </p:nvSpPr>
        <p:spPr>
          <a:xfrm rot="5400000">
            <a:off x="2705894" y="-2248694"/>
            <a:ext cx="914400" cy="6326188"/>
          </a:xfrm>
          <a:custGeom>
            <a:avLst/>
            <a:gdLst>
              <a:gd name="connsiteX0" fmla="*/ 0 w 990604"/>
              <a:gd name="connsiteY0" fmla="*/ 5956738 h 5956738"/>
              <a:gd name="connsiteX1" fmla="*/ 0 w 990604"/>
              <a:gd name="connsiteY1" fmla="*/ 317938 h 5956738"/>
              <a:gd name="connsiteX2" fmla="*/ 6 w 990604"/>
              <a:gd name="connsiteY2" fmla="*/ 317938 h 5956738"/>
              <a:gd name="connsiteX3" fmla="*/ 495305 w 990604"/>
              <a:gd name="connsiteY3" fmla="*/ 0 h 5956738"/>
              <a:gd name="connsiteX4" fmla="*/ 990604 w 990604"/>
              <a:gd name="connsiteY4" fmla="*/ 317938 h 5956738"/>
              <a:gd name="connsiteX5" fmla="*/ 990601 w 990604"/>
              <a:gd name="connsiteY5" fmla="*/ 317938 h 5956738"/>
              <a:gd name="connsiteX6" fmla="*/ 990601 w 990604"/>
              <a:gd name="connsiteY6" fmla="*/ 5956738 h 5956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0604" h="5956738">
                <a:moveTo>
                  <a:pt x="0" y="5956738"/>
                </a:moveTo>
                <a:lnTo>
                  <a:pt x="0" y="317938"/>
                </a:lnTo>
                <a:lnTo>
                  <a:pt x="6" y="317938"/>
                </a:lnTo>
                <a:lnTo>
                  <a:pt x="495305" y="0"/>
                </a:lnTo>
                <a:lnTo>
                  <a:pt x="990604" y="317938"/>
                </a:lnTo>
                <a:lnTo>
                  <a:pt x="990601" y="317938"/>
                </a:lnTo>
                <a:lnTo>
                  <a:pt x="990601" y="5956738"/>
                </a:lnTo>
                <a:close/>
              </a:path>
            </a:pathLst>
          </a:custGeom>
          <a:solidFill>
            <a:srgbClr val="4B64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zh-CN" altLang="en-US" noProof="1"/>
          </a:p>
        </p:txBody>
      </p:sp>
      <p:sp>
        <p:nvSpPr>
          <p:cNvPr id="2" name="椭圆 1">
            <a:extLst>
              <a:ext uri="{FF2B5EF4-FFF2-40B4-BE49-F238E27FC236}">
                <a16:creationId xmlns:a16="http://schemas.microsoft.com/office/drawing/2014/main" id="{989F1B2B-D069-4E1D-ABB9-F2C6C8EF9ED8}"/>
              </a:ext>
            </a:extLst>
          </p:cNvPr>
          <p:cNvSpPr/>
          <p:nvPr/>
        </p:nvSpPr>
        <p:spPr>
          <a:xfrm>
            <a:off x="323850" y="247650"/>
            <a:ext cx="1333500" cy="1333500"/>
          </a:xfrm>
          <a:prstGeom prst="ellipse">
            <a:avLst/>
          </a:prstGeom>
          <a:solidFill>
            <a:schemeClr val="bg1"/>
          </a:solidFill>
          <a:ln w="38100">
            <a:solidFill>
              <a:srgbClr val="4B64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zh-CN" altLang="en-US" noProof="1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EB01D4AC-4383-4216-A68F-045301757739}"/>
              </a:ext>
            </a:extLst>
          </p:cNvPr>
          <p:cNvGrpSpPr/>
          <p:nvPr/>
        </p:nvGrpSpPr>
        <p:grpSpPr>
          <a:xfrm>
            <a:off x="475624" y="571426"/>
            <a:ext cx="1029952" cy="685949"/>
            <a:chOff x="5302250" y="2903538"/>
            <a:chExt cx="1587500" cy="1057276"/>
          </a:xfrm>
          <a:solidFill>
            <a:srgbClr val="4B649F"/>
          </a:solidFill>
        </p:grpSpPr>
        <p:sp>
          <p:nvSpPr>
            <p:cNvPr id="4" name="Freeform 84">
              <a:extLst>
                <a:ext uri="{FF2B5EF4-FFF2-40B4-BE49-F238E27FC236}">
                  <a16:creationId xmlns:a16="http://schemas.microsoft.com/office/drawing/2014/main" id="{31146644-E136-4958-B5BF-A9B632D430C5}"/>
                </a:ext>
              </a:extLst>
            </p:cNvPr>
            <p:cNvSpPr/>
            <p:nvPr/>
          </p:nvSpPr>
          <p:spPr bwMode="auto">
            <a:xfrm>
              <a:off x="5362575" y="3040063"/>
              <a:ext cx="706438" cy="614363"/>
            </a:xfrm>
            <a:custGeom>
              <a:avLst/>
              <a:gdLst>
                <a:gd name="T0" fmla="*/ 181 w 187"/>
                <a:gd name="T1" fmla="*/ 49 h 162"/>
                <a:gd name="T2" fmla="*/ 187 w 187"/>
                <a:gd name="T3" fmla="*/ 66 h 162"/>
                <a:gd name="T4" fmla="*/ 187 w 187"/>
                <a:gd name="T5" fmla="*/ 162 h 162"/>
                <a:gd name="T6" fmla="*/ 176 w 187"/>
                <a:gd name="T7" fmla="*/ 153 h 162"/>
                <a:gd name="T8" fmla="*/ 92 w 187"/>
                <a:gd name="T9" fmla="*/ 115 h 162"/>
                <a:gd name="T10" fmla="*/ 73 w 187"/>
                <a:gd name="T11" fmla="*/ 114 h 162"/>
                <a:gd name="T12" fmla="*/ 8 w 187"/>
                <a:gd name="T13" fmla="*/ 131 h 162"/>
                <a:gd name="T14" fmla="*/ 1 w 187"/>
                <a:gd name="T15" fmla="*/ 131 h 162"/>
                <a:gd name="T16" fmla="*/ 2 w 187"/>
                <a:gd name="T17" fmla="*/ 126 h 162"/>
                <a:gd name="T18" fmla="*/ 26 w 187"/>
                <a:gd name="T19" fmla="*/ 70 h 162"/>
                <a:gd name="T20" fmla="*/ 48 w 187"/>
                <a:gd name="T21" fmla="*/ 20 h 162"/>
                <a:gd name="T22" fmla="*/ 53 w 187"/>
                <a:gd name="T23" fmla="*/ 13 h 162"/>
                <a:gd name="T24" fmla="*/ 62 w 187"/>
                <a:gd name="T25" fmla="*/ 9 h 162"/>
                <a:gd name="T26" fmla="*/ 130 w 187"/>
                <a:gd name="T27" fmla="*/ 11 h 162"/>
                <a:gd name="T28" fmla="*/ 181 w 187"/>
                <a:gd name="T29" fmla="*/ 49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7" h="162">
                  <a:moveTo>
                    <a:pt x="181" y="49"/>
                  </a:moveTo>
                  <a:cubicBezTo>
                    <a:pt x="184" y="54"/>
                    <a:pt x="187" y="60"/>
                    <a:pt x="187" y="66"/>
                  </a:cubicBezTo>
                  <a:cubicBezTo>
                    <a:pt x="187" y="162"/>
                    <a:pt x="187" y="162"/>
                    <a:pt x="187" y="162"/>
                  </a:cubicBezTo>
                  <a:cubicBezTo>
                    <a:pt x="187" y="162"/>
                    <a:pt x="178" y="154"/>
                    <a:pt x="176" y="153"/>
                  </a:cubicBezTo>
                  <a:cubicBezTo>
                    <a:pt x="168" y="148"/>
                    <a:pt x="133" y="120"/>
                    <a:pt x="92" y="115"/>
                  </a:cubicBezTo>
                  <a:cubicBezTo>
                    <a:pt x="86" y="114"/>
                    <a:pt x="79" y="114"/>
                    <a:pt x="73" y="114"/>
                  </a:cubicBezTo>
                  <a:cubicBezTo>
                    <a:pt x="32" y="114"/>
                    <a:pt x="8" y="131"/>
                    <a:pt x="8" y="131"/>
                  </a:cubicBezTo>
                  <a:cubicBezTo>
                    <a:pt x="5" y="133"/>
                    <a:pt x="2" y="133"/>
                    <a:pt x="1" y="131"/>
                  </a:cubicBezTo>
                  <a:cubicBezTo>
                    <a:pt x="0" y="130"/>
                    <a:pt x="1" y="128"/>
                    <a:pt x="2" y="126"/>
                  </a:cubicBezTo>
                  <a:cubicBezTo>
                    <a:pt x="26" y="70"/>
                    <a:pt x="26" y="70"/>
                    <a:pt x="26" y="70"/>
                  </a:cubicBezTo>
                  <a:cubicBezTo>
                    <a:pt x="48" y="20"/>
                    <a:pt x="48" y="20"/>
                    <a:pt x="48" y="20"/>
                  </a:cubicBezTo>
                  <a:cubicBezTo>
                    <a:pt x="49" y="18"/>
                    <a:pt x="51" y="15"/>
                    <a:pt x="53" y="13"/>
                  </a:cubicBezTo>
                  <a:cubicBezTo>
                    <a:pt x="55" y="11"/>
                    <a:pt x="59" y="10"/>
                    <a:pt x="62" y="9"/>
                  </a:cubicBezTo>
                  <a:cubicBezTo>
                    <a:pt x="65" y="9"/>
                    <a:pt x="98" y="0"/>
                    <a:pt x="130" y="11"/>
                  </a:cubicBezTo>
                  <a:cubicBezTo>
                    <a:pt x="163" y="22"/>
                    <a:pt x="179" y="45"/>
                    <a:pt x="181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5" name="Freeform 85">
              <a:extLst>
                <a:ext uri="{FF2B5EF4-FFF2-40B4-BE49-F238E27FC236}">
                  <a16:creationId xmlns:a16="http://schemas.microsoft.com/office/drawing/2014/main" id="{15DA8FD2-48AA-4963-8E7E-85AB57E553CB}"/>
                </a:ext>
              </a:extLst>
            </p:cNvPr>
            <p:cNvSpPr/>
            <p:nvPr/>
          </p:nvSpPr>
          <p:spPr bwMode="auto">
            <a:xfrm>
              <a:off x="6115050" y="2903538"/>
              <a:ext cx="400050" cy="747713"/>
            </a:xfrm>
            <a:custGeom>
              <a:avLst/>
              <a:gdLst>
                <a:gd name="T0" fmla="*/ 44 w 106"/>
                <a:gd name="T1" fmla="*/ 119 h 197"/>
                <a:gd name="T2" fmla="*/ 3 w 106"/>
                <a:gd name="T3" fmla="*/ 187 h 197"/>
                <a:gd name="T4" fmla="*/ 0 w 106"/>
                <a:gd name="T5" fmla="*/ 197 h 197"/>
                <a:gd name="T6" fmla="*/ 0 w 106"/>
                <a:gd name="T7" fmla="*/ 83 h 197"/>
                <a:gd name="T8" fmla="*/ 1 w 106"/>
                <a:gd name="T9" fmla="*/ 64 h 197"/>
                <a:gd name="T10" fmla="*/ 16 w 106"/>
                <a:gd name="T11" fmla="*/ 29 h 197"/>
                <a:gd name="T12" fmla="*/ 49 w 106"/>
                <a:gd name="T13" fmla="*/ 1 h 197"/>
                <a:gd name="T14" fmla="*/ 54 w 106"/>
                <a:gd name="T15" fmla="*/ 0 h 197"/>
                <a:gd name="T16" fmla="*/ 64 w 106"/>
                <a:gd name="T17" fmla="*/ 6 h 197"/>
                <a:gd name="T18" fmla="*/ 85 w 106"/>
                <a:gd name="T19" fmla="*/ 42 h 197"/>
                <a:gd name="T20" fmla="*/ 86 w 106"/>
                <a:gd name="T21" fmla="*/ 42 h 197"/>
                <a:gd name="T22" fmla="*/ 104 w 106"/>
                <a:gd name="T23" fmla="*/ 74 h 197"/>
                <a:gd name="T24" fmla="*/ 105 w 106"/>
                <a:gd name="T25" fmla="*/ 82 h 197"/>
                <a:gd name="T26" fmla="*/ 99 w 106"/>
                <a:gd name="T27" fmla="*/ 87 h 197"/>
                <a:gd name="T28" fmla="*/ 44 w 106"/>
                <a:gd name="T29" fmla="*/ 119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6" h="197">
                  <a:moveTo>
                    <a:pt x="44" y="119"/>
                  </a:moveTo>
                  <a:cubicBezTo>
                    <a:pt x="25" y="137"/>
                    <a:pt x="12" y="156"/>
                    <a:pt x="3" y="187"/>
                  </a:cubicBezTo>
                  <a:cubicBezTo>
                    <a:pt x="0" y="197"/>
                    <a:pt x="0" y="197"/>
                    <a:pt x="0" y="197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77"/>
                    <a:pt x="0" y="69"/>
                    <a:pt x="1" y="64"/>
                  </a:cubicBezTo>
                  <a:cubicBezTo>
                    <a:pt x="1" y="63"/>
                    <a:pt x="3" y="47"/>
                    <a:pt x="16" y="29"/>
                  </a:cubicBezTo>
                  <a:cubicBezTo>
                    <a:pt x="30" y="11"/>
                    <a:pt x="48" y="1"/>
                    <a:pt x="49" y="1"/>
                  </a:cubicBezTo>
                  <a:cubicBezTo>
                    <a:pt x="51" y="0"/>
                    <a:pt x="52" y="0"/>
                    <a:pt x="54" y="0"/>
                  </a:cubicBezTo>
                  <a:cubicBezTo>
                    <a:pt x="58" y="0"/>
                    <a:pt x="62" y="2"/>
                    <a:pt x="64" y="6"/>
                  </a:cubicBezTo>
                  <a:cubicBezTo>
                    <a:pt x="85" y="42"/>
                    <a:pt x="85" y="42"/>
                    <a:pt x="85" y="42"/>
                  </a:cubicBezTo>
                  <a:cubicBezTo>
                    <a:pt x="86" y="42"/>
                    <a:pt x="86" y="42"/>
                    <a:pt x="86" y="42"/>
                  </a:cubicBezTo>
                  <a:cubicBezTo>
                    <a:pt x="104" y="74"/>
                    <a:pt x="104" y="74"/>
                    <a:pt x="104" y="74"/>
                  </a:cubicBezTo>
                  <a:cubicBezTo>
                    <a:pt x="106" y="76"/>
                    <a:pt x="106" y="79"/>
                    <a:pt x="105" y="82"/>
                  </a:cubicBezTo>
                  <a:cubicBezTo>
                    <a:pt x="104" y="84"/>
                    <a:pt x="102" y="86"/>
                    <a:pt x="99" y="87"/>
                  </a:cubicBezTo>
                  <a:cubicBezTo>
                    <a:pt x="99" y="87"/>
                    <a:pt x="66" y="99"/>
                    <a:pt x="44" y="1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6" name="Freeform 86">
              <a:extLst>
                <a:ext uri="{FF2B5EF4-FFF2-40B4-BE49-F238E27FC236}">
                  <a16:creationId xmlns:a16="http://schemas.microsoft.com/office/drawing/2014/main" id="{D734BADA-8DF3-43AB-AF1D-D1882A0044FC}"/>
                </a:ext>
              </a:extLst>
            </p:cNvPr>
            <p:cNvSpPr/>
            <p:nvPr/>
          </p:nvSpPr>
          <p:spPr bwMode="auto">
            <a:xfrm>
              <a:off x="6194425" y="3529013"/>
              <a:ext cx="642938" cy="160338"/>
            </a:xfrm>
            <a:custGeom>
              <a:avLst/>
              <a:gdLst>
                <a:gd name="T0" fmla="*/ 155 w 170"/>
                <a:gd name="T1" fmla="*/ 11 h 42"/>
                <a:gd name="T2" fmla="*/ 154 w 170"/>
                <a:gd name="T3" fmla="*/ 10 h 42"/>
                <a:gd name="T4" fmla="*/ 153 w 170"/>
                <a:gd name="T5" fmla="*/ 10 h 42"/>
                <a:gd name="T6" fmla="*/ 108 w 170"/>
                <a:gd name="T7" fmla="*/ 0 h 42"/>
                <a:gd name="T8" fmla="*/ 85 w 170"/>
                <a:gd name="T9" fmla="*/ 3 h 42"/>
                <a:gd name="T10" fmla="*/ 11 w 170"/>
                <a:gd name="T11" fmla="*/ 35 h 42"/>
                <a:gd name="T12" fmla="*/ 11 w 170"/>
                <a:gd name="T13" fmla="*/ 36 h 42"/>
                <a:gd name="T14" fmla="*/ 7 w 170"/>
                <a:gd name="T15" fmla="*/ 38 h 42"/>
                <a:gd name="T16" fmla="*/ 3 w 170"/>
                <a:gd name="T17" fmla="*/ 40 h 42"/>
                <a:gd name="T18" fmla="*/ 1 w 170"/>
                <a:gd name="T19" fmla="*/ 42 h 42"/>
                <a:gd name="T20" fmla="*/ 0 w 170"/>
                <a:gd name="T21" fmla="*/ 42 h 42"/>
                <a:gd name="T22" fmla="*/ 161 w 170"/>
                <a:gd name="T23" fmla="*/ 42 h 42"/>
                <a:gd name="T24" fmla="*/ 169 w 170"/>
                <a:gd name="T25" fmla="*/ 38 h 42"/>
                <a:gd name="T26" fmla="*/ 167 w 170"/>
                <a:gd name="T27" fmla="*/ 28 h 42"/>
                <a:gd name="T28" fmla="*/ 155 w 170"/>
                <a:gd name="T29" fmla="*/ 11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70" h="42">
                  <a:moveTo>
                    <a:pt x="155" y="11"/>
                  </a:moveTo>
                  <a:cubicBezTo>
                    <a:pt x="155" y="11"/>
                    <a:pt x="154" y="10"/>
                    <a:pt x="154" y="10"/>
                  </a:cubicBezTo>
                  <a:cubicBezTo>
                    <a:pt x="153" y="10"/>
                    <a:pt x="153" y="10"/>
                    <a:pt x="153" y="10"/>
                  </a:cubicBezTo>
                  <a:cubicBezTo>
                    <a:pt x="152" y="9"/>
                    <a:pt x="132" y="0"/>
                    <a:pt x="108" y="0"/>
                  </a:cubicBezTo>
                  <a:cubicBezTo>
                    <a:pt x="100" y="0"/>
                    <a:pt x="92" y="1"/>
                    <a:pt x="85" y="3"/>
                  </a:cubicBezTo>
                  <a:cubicBezTo>
                    <a:pt x="46" y="15"/>
                    <a:pt x="15" y="33"/>
                    <a:pt x="11" y="35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10" y="36"/>
                    <a:pt x="9" y="37"/>
                    <a:pt x="7" y="38"/>
                  </a:cubicBezTo>
                  <a:cubicBezTo>
                    <a:pt x="6" y="39"/>
                    <a:pt x="4" y="40"/>
                    <a:pt x="3" y="40"/>
                  </a:cubicBezTo>
                  <a:cubicBezTo>
                    <a:pt x="2" y="41"/>
                    <a:pt x="2" y="41"/>
                    <a:pt x="1" y="42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161" y="42"/>
                    <a:pt x="161" y="42"/>
                    <a:pt x="161" y="42"/>
                  </a:cubicBezTo>
                  <a:cubicBezTo>
                    <a:pt x="165" y="42"/>
                    <a:pt x="167" y="41"/>
                    <a:pt x="169" y="38"/>
                  </a:cubicBezTo>
                  <a:cubicBezTo>
                    <a:pt x="170" y="35"/>
                    <a:pt x="169" y="32"/>
                    <a:pt x="167" y="28"/>
                  </a:cubicBezTo>
                  <a:cubicBezTo>
                    <a:pt x="167" y="28"/>
                    <a:pt x="162" y="20"/>
                    <a:pt x="155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7" name="Freeform 87">
              <a:extLst>
                <a:ext uri="{FF2B5EF4-FFF2-40B4-BE49-F238E27FC236}">
                  <a16:creationId xmlns:a16="http://schemas.microsoft.com/office/drawing/2014/main" id="{8C32EF48-F3AF-4683-9EBA-C2E0FA0202B0}"/>
                </a:ext>
              </a:extLst>
            </p:cNvPr>
            <p:cNvSpPr/>
            <p:nvPr/>
          </p:nvSpPr>
          <p:spPr bwMode="auto">
            <a:xfrm>
              <a:off x="5335588" y="3771901"/>
              <a:ext cx="1520825" cy="155575"/>
            </a:xfrm>
            <a:custGeom>
              <a:avLst/>
              <a:gdLst>
                <a:gd name="T0" fmla="*/ 402 w 402"/>
                <a:gd name="T1" fmla="*/ 24 h 41"/>
                <a:gd name="T2" fmla="*/ 385 w 402"/>
                <a:gd name="T3" fmla="*/ 41 h 41"/>
                <a:gd name="T4" fmla="*/ 382 w 402"/>
                <a:gd name="T5" fmla="*/ 41 h 41"/>
                <a:gd name="T6" fmla="*/ 232 w 402"/>
                <a:gd name="T7" fmla="*/ 28 h 41"/>
                <a:gd name="T8" fmla="*/ 217 w 402"/>
                <a:gd name="T9" fmla="*/ 34 h 41"/>
                <a:gd name="T10" fmla="*/ 216 w 402"/>
                <a:gd name="T11" fmla="*/ 35 h 41"/>
                <a:gd name="T12" fmla="*/ 201 w 402"/>
                <a:gd name="T13" fmla="*/ 40 h 41"/>
                <a:gd name="T14" fmla="*/ 201 w 402"/>
                <a:gd name="T15" fmla="*/ 40 h 41"/>
                <a:gd name="T16" fmla="*/ 186 w 402"/>
                <a:gd name="T17" fmla="*/ 35 h 41"/>
                <a:gd name="T18" fmla="*/ 185 w 402"/>
                <a:gd name="T19" fmla="*/ 34 h 41"/>
                <a:gd name="T20" fmla="*/ 170 w 402"/>
                <a:gd name="T21" fmla="*/ 28 h 41"/>
                <a:gd name="T22" fmla="*/ 20 w 402"/>
                <a:gd name="T23" fmla="*/ 41 h 41"/>
                <a:gd name="T24" fmla="*/ 17 w 402"/>
                <a:gd name="T25" fmla="*/ 41 h 41"/>
                <a:gd name="T26" fmla="*/ 0 w 402"/>
                <a:gd name="T27" fmla="*/ 24 h 41"/>
                <a:gd name="T28" fmla="*/ 16 w 402"/>
                <a:gd name="T29" fmla="*/ 7 h 41"/>
                <a:gd name="T30" fmla="*/ 17 w 402"/>
                <a:gd name="T31" fmla="*/ 7 h 41"/>
                <a:gd name="T32" fmla="*/ 164 w 402"/>
                <a:gd name="T33" fmla="*/ 0 h 41"/>
                <a:gd name="T34" fmla="*/ 177 w 402"/>
                <a:gd name="T35" fmla="*/ 6 h 41"/>
                <a:gd name="T36" fmla="*/ 182 w 402"/>
                <a:gd name="T37" fmla="*/ 6 h 41"/>
                <a:gd name="T38" fmla="*/ 194 w 402"/>
                <a:gd name="T39" fmla="*/ 0 h 41"/>
                <a:gd name="T40" fmla="*/ 208 w 402"/>
                <a:gd name="T41" fmla="*/ 0 h 41"/>
                <a:gd name="T42" fmla="*/ 220 w 402"/>
                <a:gd name="T43" fmla="*/ 6 h 41"/>
                <a:gd name="T44" fmla="*/ 225 w 402"/>
                <a:gd name="T45" fmla="*/ 6 h 41"/>
                <a:gd name="T46" fmla="*/ 238 w 402"/>
                <a:gd name="T47" fmla="*/ 0 h 41"/>
                <a:gd name="T48" fmla="*/ 385 w 402"/>
                <a:gd name="T49" fmla="*/ 7 h 41"/>
                <a:gd name="T50" fmla="*/ 386 w 402"/>
                <a:gd name="T51" fmla="*/ 7 h 41"/>
                <a:gd name="T52" fmla="*/ 402 w 402"/>
                <a:gd name="T53" fmla="*/ 2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02" h="41">
                  <a:moveTo>
                    <a:pt x="402" y="24"/>
                  </a:moveTo>
                  <a:cubicBezTo>
                    <a:pt x="402" y="33"/>
                    <a:pt x="394" y="41"/>
                    <a:pt x="385" y="41"/>
                  </a:cubicBezTo>
                  <a:cubicBezTo>
                    <a:pt x="384" y="41"/>
                    <a:pt x="383" y="41"/>
                    <a:pt x="382" y="41"/>
                  </a:cubicBezTo>
                  <a:cubicBezTo>
                    <a:pt x="232" y="28"/>
                    <a:pt x="232" y="28"/>
                    <a:pt x="232" y="28"/>
                  </a:cubicBezTo>
                  <a:cubicBezTo>
                    <a:pt x="227" y="28"/>
                    <a:pt x="220" y="31"/>
                    <a:pt x="217" y="34"/>
                  </a:cubicBezTo>
                  <a:cubicBezTo>
                    <a:pt x="217" y="34"/>
                    <a:pt x="217" y="34"/>
                    <a:pt x="216" y="35"/>
                  </a:cubicBezTo>
                  <a:cubicBezTo>
                    <a:pt x="214" y="38"/>
                    <a:pt x="208" y="40"/>
                    <a:pt x="201" y="40"/>
                  </a:cubicBezTo>
                  <a:cubicBezTo>
                    <a:pt x="201" y="40"/>
                    <a:pt x="201" y="40"/>
                    <a:pt x="201" y="40"/>
                  </a:cubicBezTo>
                  <a:cubicBezTo>
                    <a:pt x="194" y="40"/>
                    <a:pt x="188" y="38"/>
                    <a:pt x="186" y="35"/>
                  </a:cubicBezTo>
                  <a:cubicBezTo>
                    <a:pt x="185" y="34"/>
                    <a:pt x="185" y="34"/>
                    <a:pt x="185" y="34"/>
                  </a:cubicBezTo>
                  <a:cubicBezTo>
                    <a:pt x="182" y="31"/>
                    <a:pt x="175" y="28"/>
                    <a:pt x="170" y="28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19" y="41"/>
                    <a:pt x="18" y="41"/>
                    <a:pt x="17" y="41"/>
                  </a:cubicBezTo>
                  <a:cubicBezTo>
                    <a:pt x="8" y="41"/>
                    <a:pt x="0" y="33"/>
                    <a:pt x="0" y="24"/>
                  </a:cubicBezTo>
                  <a:cubicBezTo>
                    <a:pt x="0" y="15"/>
                    <a:pt x="7" y="8"/>
                    <a:pt x="16" y="7"/>
                  </a:cubicBezTo>
                  <a:cubicBezTo>
                    <a:pt x="16" y="7"/>
                    <a:pt x="16" y="7"/>
                    <a:pt x="17" y="7"/>
                  </a:cubicBezTo>
                  <a:cubicBezTo>
                    <a:pt x="164" y="0"/>
                    <a:pt x="164" y="0"/>
                    <a:pt x="164" y="0"/>
                  </a:cubicBezTo>
                  <a:cubicBezTo>
                    <a:pt x="169" y="0"/>
                    <a:pt x="175" y="2"/>
                    <a:pt x="177" y="6"/>
                  </a:cubicBezTo>
                  <a:cubicBezTo>
                    <a:pt x="178" y="10"/>
                    <a:pt x="181" y="10"/>
                    <a:pt x="182" y="6"/>
                  </a:cubicBezTo>
                  <a:cubicBezTo>
                    <a:pt x="183" y="2"/>
                    <a:pt x="189" y="0"/>
                    <a:pt x="194" y="0"/>
                  </a:cubicBezTo>
                  <a:cubicBezTo>
                    <a:pt x="208" y="0"/>
                    <a:pt x="208" y="0"/>
                    <a:pt x="208" y="0"/>
                  </a:cubicBezTo>
                  <a:cubicBezTo>
                    <a:pt x="213" y="0"/>
                    <a:pt x="219" y="2"/>
                    <a:pt x="220" y="6"/>
                  </a:cubicBezTo>
                  <a:cubicBezTo>
                    <a:pt x="221" y="10"/>
                    <a:pt x="224" y="10"/>
                    <a:pt x="225" y="6"/>
                  </a:cubicBezTo>
                  <a:cubicBezTo>
                    <a:pt x="227" y="2"/>
                    <a:pt x="233" y="0"/>
                    <a:pt x="238" y="0"/>
                  </a:cubicBezTo>
                  <a:cubicBezTo>
                    <a:pt x="385" y="7"/>
                    <a:pt x="385" y="7"/>
                    <a:pt x="385" y="7"/>
                  </a:cubicBezTo>
                  <a:cubicBezTo>
                    <a:pt x="386" y="7"/>
                    <a:pt x="386" y="7"/>
                    <a:pt x="386" y="7"/>
                  </a:cubicBezTo>
                  <a:cubicBezTo>
                    <a:pt x="395" y="8"/>
                    <a:pt x="402" y="15"/>
                    <a:pt x="402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8" name="Freeform 88">
              <a:extLst>
                <a:ext uri="{FF2B5EF4-FFF2-40B4-BE49-F238E27FC236}">
                  <a16:creationId xmlns:a16="http://schemas.microsoft.com/office/drawing/2014/main" id="{4B3D1034-A172-47FD-BB41-0875EF5575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02250" y="3733801"/>
              <a:ext cx="1587500" cy="227013"/>
            </a:xfrm>
            <a:custGeom>
              <a:avLst/>
              <a:gdLst>
                <a:gd name="T0" fmla="*/ 394 w 420"/>
                <a:gd name="T1" fmla="*/ 60 h 60"/>
                <a:gd name="T2" fmla="*/ 394 w 420"/>
                <a:gd name="T3" fmla="*/ 60 h 60"/>
                <a:gd name="T4" fmla="*/ 391 w 420"/>
                <a:gd name="T5" fmla="*/ 60 h 60"/>
                <a:gd name="T6" fmla="*/ 390 w 420"/>
                <a:gd name="T7" fmla="*/ 60 h 60"/>
                <a:gd name="T8" fmla="*/ 240 w 420"/>
                <a:gd name="T9" fmla="*/ 47 h 60"/>
                <a:gd name="T10" fmla="*/ 240 w 420"/>
                <a:gd name="T11" fmla="*/ 47 h 60"/>
                <a:gd name="T12" fmla="*/ 235 w 420"/>
                <a:gd name="T13" fmla="*/ 49 h 60"/>
                <a:gd name="T14" fmla="*/ 235 w 420"/>
                <a:gd name="T15" fmla="*/ 52 h 60"/>
                <a:gd name="T16" fmla="*/ 230 w 420"/>
                <a:gd name="T17" fmla="*/ 53 h 60"/>
                <a:gd name="T18" fmla="*/ 210 w 420"/>
                <a:gd name="T19" fmla="*/ 59 h 60"/>
                <a:gd name="T20" fmla="*/ 210 w 420"/>
                <a:gd name="T21" fmla="*/ 59 h 60"/>
                <a:gd name="T22" fmla="*/ 190 w 420"/>
                <a:gd name="T23" fmla="*/ 53 h 60"/>
                <a:gd name="T24" fmla="*/ 186 w 420"/>
                <a:gd name="T25" fmla="*/ 52 h 60"/>
                <a:gd name="T26" fmla="*/ 185 w 420"/>
                <a:gd name="T27" fmla="*/ 49 h 60"/>
                <a:gd name="T28" fmla="*/ 180 w 420"/>
                <a:gd name="T29" fmla="*/ 47 h 60"/>
                <a:gd name="T30" fmla="*/ 29 w 420"/>
                <a:gd name="T31" fmla="*/ 60 h 60"/>
                <a:gd name="T32" fmla="*/ 26 w 420"/>
                <a:gd name="T33" fmla="*/ 60 h 60"/>
                <a:gd name="T34" fmla="*/ 0 w 420"/>
                <a:gd name="T35" fmla="*/ 34 h 60"/>
                <a:gd name="T36" fmla="*/ 25 w 420"/>
                <a:gd name="T37" fmla="*/ 8 h 60"/>
                <a:gd name="T38" fmla="*/ 25 w 420"/>
                <a:gd name="T39" fmla="*/ 8 h 60"/>
                <a:gd name="T40" fmla="*/ 173 w 420"/>
                <a:gd name="T41" fmla="*/ 1 h 60"/>
                <a:gd name="T42" fmla="*/ 188 w 420"/>
                <a:gd name="T43" fmla="*/ 5 h 60"/>
                <a:gd name="T44" fmla="*/ 203 w 420"/>
                <a:gd name="T45" fmla="*/ 0 h 60"/>
                <a:gd name="T46" fmla="*/ 217 w 420"/>
                <a:gd name="T47" fmla="*/ 0 h 60"/>
                <a:gd name="T48" fmla="*/ 232 w 420"/>
                <a:gd name="T49" fmla="*/ 5 h 60"/>
                <a:gd name="T50" fmla="*/ 247 w 420"/>
                <a:gd name="T51" fmla="*/ 1 h 60"/>
                <a:gd name="T52" fmla="*/ 395 w 420"/>
                <a:gd name="T53" fmla="*/ 8 h 60"/>
                <a:gd name="T54" fmla="*/ 420 w 420"/>
                <a:gd name="T55" fmla="*/ 34 h 60"/>
                <a:gd name="T56" fmla="*/ 394 w 420"/>
                <a:gd name="T57" fmla="*/ 60 h 60"/>
                <a:gd name="T58" fmla="*/ 26 w 420"/>
                <a:gd name="T59" fmla="*/ 26 h 60"/>
                <a:gd name="T60" fmla="*/ 18 w 420"/>
                <a:gd name="T61" fmla="*/ 34 h 60"/>
                <a:gd name="T62" fmla="*/ 26 w 420"/>
                <a:gd name="T63" fmla="*/ 42 h 60"/>
                <a:gd name="T64" fmla="*/ 26 w 420"/>
                <a:gd name="T65" fmla="*/ 42 h 60"/>
                <a:gd name="T66" fmla="*/ 28 w 420"/>
                <a:gd name="T67" fmla="*/ 42 h 60"/>
                <a:gd name="T68" fmla="*/ 178 w 420"/>
                <a:gd name="T69" fmla="*/ 29 h 60"/>
                <a:gd name="T70" fmla="*/ 180 w 420"/>
                <a:gd name="T71" fmla="*/ 29 h 60"/>
                <a:gd name="T72" fmla="*/ 199 w 420"/>
                <a:gd name="T73" fmla="*/ 36 h 60"/>
                <a:gd name="T74" fmla="*/ 200 w 420"/>
                <a:gd name="T75" fmla="*/ 36 h 60"/>
                <a:gd name="T76" fmla="*/ 202 w 420"/>
                <a:gd name="T77" fmla="*/ 39 h 60"/>
                <a:gd name="T78" fmla="*/ 210 w 420"/>
                <a:gd name="T79" fmla="*/ 41 h 60"/>
                <a:gd name="T80" fmla="*/ 210 w 420"/>
                <a:gd name="T81" fmla="*/ 41 h 60"/>
                <a:gd name="T82" fmla="*/ 218 w 420"/>
                <a:gd name="T83" fmla="*/ 39 h 60"/>
                <a:gd name="T84" fmla="*/ 220 w 420"/>
                <a:gd name="T85" fmla="*/ 36 h 60"/>
                <a:gd name="T86" fmla="*/ 221 w 420"/>
                <a:gd name="T87" fmla="*/ 36 h 60"/>
                <a:gd name="T88" fmla="*/ 242 w 420"/>
                <a:gd name="T89" fmla="*/ 29 h 60"/>
                <a:gd name="T90" fmla="*/ 392 w 420"/>
                <a:gd name="T91" fmla="*/ 42 h 60"/>
                <a:gd name="T92" fmla="*/ 394 w 420"/>
                <a:gd name="T93" fmla="*/ 42 h 60"/>
                <a:gd name="T94" fmla="*/ 402 w 420"/>
                <a:gd name="T95" fmla="*/ 34 h 60"/>
                <a:gd name="T96" fmla="*/ 395 w 420"/>
                <a:gd name="T97" fmla="*/ 26 h 60"/>
                <a:gd name="T98" fmla="*/ 394 w 420"/>
                <a:gd name="T99" fmla="*/ 26 h 60"/>
                <a:gd name="T100" fmla="*/ 246 w 420"/>
                <a:gd name="T101" fmla="*/ 19 h 60"/>
                <a:gd name="T102" fmla="*/ 246 w 420"/>
                <a:gd name="T103" fmla="*/ 19 h 60"/>
                <a:gd name="T104" fmla="*/ 242 w 420"/>
                <a:gd name="T105" fmla="*/ 20 h 60"/>
                <a:gd name="T106" fmla="*/ 231 w 420"/>
                <a:gd name="T107" fmla="*/ 28 h 60"/>
                <a:gd name="T108" fmla="*/ 221 w 420"/>
                <a:gd name="T109" fmla="*/ 20 h 60"/>
                <a:gd name="T110" fmla="*/ 217 w 420"/>
                <a:gd name="T111" fmla="*/ 19 h 60"/>
                <a:gd name="T112" fmla="*/ 203 w 420"/>
                <a:gd name="T113" fmla="*/ 19 h 60"/>
                <a:gd name="T114" fmla="*/ 199 w 420"/>
                <a:gd name="T115" fmla="*/ 20 h 60"/>
                <a:gd name="T116" fmla="*/ 189 w 420"/>
                <a:gd name="T117" fmla="*/ 28 h 60"/>
                <a:gd name="T118" fmla="*/ 178 w 420"/>
                <a:gd name="T119" fmla="*/ 20 h 60"/>
                <a:gd name="T120" fmla="*/ 174 w 420"/>
                <a:gd name="T121" fmla="*/ 19 h 60"/>
                <a:gd name="T122" fmla="*/ 26 w 420"/>
                <a:gd name="T123" fmla="*/ 26 h 60"/>
                <a:gd name="T124" fmla="*/ 26 w 420"/>
                <a:gd name="T125" fmla="*/ 26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20" h="60">
                  <a:moveTo>
                    <a:pt x="394" y="60"/>
                  </a:moveTo>
                  <a:cubicBezTo>
                    <a:pt x="394" y="60"/>
                    <a:pt x="394" y="60"/>
                    <a:pt x="394" y="60"/>
                  </a:cubicBezTo>
                  <a:cubicBezTo>
                    <a:pt x="393" y="60"/>
                    <a:pt x="392" y="60"/>
                    <a:pt x="391" y="60"/>
                  </a:cubicBezTo>
                  <a:cubicBezTo>
                    <a:pt x="390" y="60"/>
                    <a:pt x="390" y="60"/>
                    <a:pt x="390" y="60"/>
                  </a:cubicBezTo>
                  <a:cubicBezTo>
                    <a:pt x="240" y="47"/>
                    <a:pt x="240" y="47"/>
                    <a:pt x="240" y="47"/>
                  </a:cubicBezTo>
                  <a:cubicBezTo>
                    <a:pt x="240" y="47"/>
                    <a:pt x="240" y="47"/>
                    <a:pt x="240" y="47"/>
                  </a:cubicBezTo>
                  <a:cubicBezTo>
                    <a:pt x="238" y="47"/>
                    <a:pt x="236" y="48"/>
                    <a:pt x="235" y="49"/>
                  </a:cubicBezTo>
                  <a:cubicBezTo>
                    <a:pt x="235" y="52"/>
                    <a:pt x="235" y="52"/>
                    <a:pt x="235" y="52"/>
                  </a:cubicBezTo>
                  <a:cubicBezTo>
                    <a:pt x="230" y="53"/>
                    <a:pt x="230" y="53"/>
                    <a:pt x="230" y="53"/>
                  </a:cubicBezTo>
                  <a:cubicBezTo>
                    <a:pt x="225" y="57"/>
                    <a:pt x="218" y="59"/>
                    <a:pt x="210" y="59"/>
                  </a:cubicBezTo>
                  <a:cubicBezTo>
                    <a:pt x="210" y="59"/>
                    <a:pt x="210" y="59"/>
                    <a:pt x="210" y="59"/>
                  </a:cubicBezTo>
                  <a:cubicBezTo>
                    <a:pt x="202" y="59"/>
                    <a:pt x="195" y="57"/>
                    <a:pt x="190" y="53"/>
                  </a:cubicBezTo>
                  <a:cubicBezTo>
                    <a:pt x="186" y="52"/>
                    <a:pt x="186" y="52"/>
                    <a:pt x="186" y="52"/>
                  </a:cubicBezTo>
                  <a:cubicBezTo>
                    <a:pt x="185" y="49"/>
                    <a:pt x="185" y="49"/>
                    <a:pt x="185" y="49"/>
                  </a:cubicBezTo>
                  <a:cubicBezTo>
                    <a:pt x="184" y="48"/>
                    <a:pt x="182" y="47"/>
                    <a:pt x="180" y="47"/>
                  </a:cubicBezTo>
                  <a:cubicBezTo>
                    <a:pt x="29" y="60"/>
                    <a:pt x="29" y="60"/>
                    <a:pt x="29" y="60"/>
                  </a:cubicBezTo>
                  <a:cubicBezTo>
                    <a:pt x="28" y="60"/>
                    <a:pt x="27" y="60"/>
                    <a:pt x="26" y="60"/>
                  </a:cubicBezTo>
                  <a:cubicBezTo>
                    <a:pt x="12" y="60"/>
                    <a:pt x="0" y="48"/>
                    <a:pt x="0" y="34"/>
                  </a:cubicBezTo>
                  <a:cubicBezTo>
                    <a:pt x="0" y="20"/>
                    <a:pt x="11" y="9"/>
                    <a:pt x="25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173" y="1"/>
                    <a:pt x="173" y="1"/>
                    <a:pt x="173" y="1"/>
                  </a:cubicBezTo>
                  <a:cubicBezTo>
                    <a:pt x="178" y="1"/>
                    <a:pt x="184" y="2"/>
                    <a:pt x="188" y="5"/>
                  </a:cubicBezTo>
                  <a:cubicBezTo>
                    <a:pt x="192" y="2"/>
                    <a:pt x="197" y="0"/>
                    <a:pt x="203" y="0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23" y="0"/>
                    <a:pt x="228" y="2"/>
                    <a:pt x="232" y="5"/>
                  </a:cubicBezTo>
                  <a:cubicBezTo>
                    <a:pt x="236" y="2"/>
                    <a:pt x="242" y="1"/>
                    <a:pt x="247" y="1"/>
                  </a:cubicBezTo>
                  <a:cubicBezTo>
                    <a:pt x="395" y="8"/>
                    <a:pt x="395" y="8"/>
                    <a:pt x="395" y="8"/>
                  </a:cubicBezTo>
                  <a:cubicBezTo>
                    <a:pt x="409" y="9"/>
                    <a:pt x="420" y="20"/>
                    <a:pt x="420" y="34"/>
                  </a:cubicBezTo>
                  <a:cubicBezTo>
                    <a:pt x="420" y="48"/>
                    <a:pt x="408" y="60"/>
                    <a:pt x="394" y="60"/>
                  </a:cubicBezTo>
                  <a:close/>
                  <a:moveTo>
                    <a:pt x="26" y="26"/>
                  </a:moveTo>
                  <a:cubicBezTo>
                    <a:pt x="21" y="26"/>
                    <a:pt x="18" y="30"/>
                    <a:pt x="18" y="34"/>
                  </a:cubicBezTo>
                  <a:cubicBezTo>
                    <a:pt x="18" y="38"/>
                    <a:pt x="22" y="42"/>
                    <a:pt x="26" y="42"/>
                  </a:cubicBezTo>
                  <a:cubicBezTo>
                    <a:pt x="26" y="42"/>
                    <a:pt x="26" y="42"/>
                    <a:pt x="26" y="42"/>
                  </a:cubicBezTo>
                  <a:cubicBezTo>
                    <a:pt x="27" y="42"/>
                    <a:pt x="28" y="42"/>
                    <a:pt x="28" y="42"/>
                  </a:cubicBezTo>
                  <a:cubicBezTo>
                    <a:pt x="178" y="29"/>
                    <a:pt x="178" y="29"/>
                    <a:pt x="178" y="29"/>
                  </a:cubicBezTo>
                  <a:cubicBezTo>
                    <a:pt x="179" y="29"/>
                    <a:pt x="179" y="29"/>
                    <a:pt x="180" y="29"/>
                  </a:cubicBezTo>
                  <a:cubicBezTo>
                    <a:pt x="187" y="29"/>
                    <a:pt x="194" y="32"/>
                    <a:pt x="199" y="36"/>
                  </a:cubicBezTo>
                  <a:cubicBezTo>
                    <a:pt x="200" y="36"/>
                    <a:pt x="200" y="36"/>
                    <a:pt x="200" y="36"/>
                  </a:cubicBezTo>
                  <a:cubicBezTo>
                    <a:pt x="202" y="39"/>
                    <a:pt x="202" y="39"/>
                    <a:pt x="202" y="39"/>
                  </a:cubicBezTo>
                  <a:cubicBezTo>
                    <a:pt x="202" y="40"/>
                    <a:pt x="205" y="41"/>
                    <a:pt x="210" y="41"/>
                  </a:cubicBezTo>
                  <a:cubicBezTo>
                    <a:pt x="210" y="41"/>
                    <a:pt x="210" y="41"/>
                    <a:pt x="210" y="41"/>
                  </a:cubicBezTo>
                  <a:cubicBezTo>
                    <a:pt x="215" y="41"/>
                    <a:pt x="218" y="40"/>
                    <a:pt x="218" y="39"/>
                  </a:cubicBezTo>
                  <a:cubicBezTo>
                    <a:pt x="220" y="36"/>
                    <a:pt x="220" y="36"/>
                    <a:pt x="220" y="36"/>
                  </a:cubicBezTo>
                  <a:cubicBezTo>
                    <a:pt x="221" y="36"/>
                    <a:pt x="221" y="36"/>
                    <a:pt x="221" y="36"/>
                  </a:cubicBezTo>
                  <a:cubicBezTo>
                    <a:pt x="227" y="32"/>
                    <a:pt x="235" y="29"/>
                    <a:pt x="242" y="29"/>
                  </a:cubicBezTo>
                  <a:cubicBezTo>
                    <a:pt x="392" y="42"/>
                    <a:pt x="392" y="42"/>
                    <a:pt x="392" y="42"/>
                  </a:cubicBezTo>
                  <a:cubicBezTo>
                    <a:pt x="392" y="42"/>
                    <a:pt x="393" y="42"/>
                    <a:pt x="394" y="42"/>
                  </a:cubicBezTo>
                  <a:cubicBezTo>
                    <a:pt x="398" y="42"/>
                    <a:pt x="402" y="38"/>
                    <a:pt x="402" y="34"/>
                  </a:cubicBezTo>
                  <a:cubicBezTo>
                    <a:pt x="402" y="30"/>
                    <a:pt x="399" y="26"/>
                    <a:pt x="395" y="26"/>
                  </a:cubicBezTo>
                  <a:cubicBezTo>
                    <a:pt x="394" y="26"/>
                    <a:pt x="394" y="26"/>
                    <a:pt x="394" y="26"/>
                  </a:cubicBezTo>
                  <a:cubicBezTo>
                    <a:pt x="246" y="19"/>
                    <a:pt x="246" y="19"/>
                    <a:pt x="246" y="19"/>
                  </a:cubicBezTo>
                  <a:cubicBezTo>
                    <a:pt x="246" y="19"/>
                    <a:pt x="246" y="19"/>
                    <a:pt x="246" y="19"/>
                  </a:cubicBezTo>
                  <a:cubicBezTo>
                    <a:pt x="244" y="19"/>
                    <a:pt x="243" y="20"/>
                    <a:pt x="242" y="20"/>
                  </a:cubicBezTo>
                  <a:cubicBezTo>
                    <a:pt x="239" y="27"/>
                    <a:pt x="234" y="28"/>
                    <a:pt x="231" y="28"/>
                  </a:cubicBezTo>
                  <a:cubicBezTo>
                    <a:pt x="227" y="28"/>
                    <a:pt x="223" y="25"/>
                    <a:pt x="221" y="20"/>
                  </a:cubicBezTo>
                  <a:cubicBezTo>
                    <a:pt x="220" y="19"/>
                    <a:pt x="219" y="19"/>
                    <a:pt x="217" y="19"/>
                  </a:cubicBezTo>
                  <a:cubicBezTo>
                    <a:pt x="203" y="19"/>
                    <a:pt x="203" y="19"/>
                    <a:pt x="203" y="19"/>
                  </a:cubicBezTo>
                  <a:cubicBezTo>
                    <a:pt x="201" y="19"/>
                    <a:pt x="200" y="19"/>
                    <a:pt x="199" y="20"/>
                  </a:cubicBezTo>
                  <a:cubicBezTo>
                    <a:pt x="197" y="25"/>
                    <a:pt x="193" y="28"/>
                    <a:pt x="189" y="28"/>
                  </a:cubicBezTo>
                  <a:cubicBezTo>
                    <a:pt x="186" y="28"/>
                    <a:pt x="181" y="27"/>
                    <a:pt x="178" y="20"/>
                  </a:cubicBezTo>
                  <a:cubicBezTo>
                    <a:pt x="177" y="20"/>
                    <a:pt x="176" y="19"/>
                    <a:pt x="174" y="19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6" y="26"/>
                    <a:pt x="26" y="26"/>
                    <a:pt x="26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9" name="Freeform 89">
              <a:extLst>
                <a:ext uri="{FF2B5EF4-FFF2-40B4-BE49-F238E27FC236}">
                  <a16:creationId xmlns:a16="http://schemas.microsoft.com/office/drawing/2014/main" id="{B158FFF0-B7BE-4A61-BED7-743AF0F41E76}"/>
                </a:ext>
              </a:extLst>
            </p:cNvPr>
            <p:cNvSpPr/>
            <p:nvPr/>
          </p:nvSpPr>
          <p:spPr bwMode="auto">
            <a:xfrm>
              <a:off x="5354638" y="3525838"/>
              <a:ext cx="669925" cy="163513"/>
            </a:xfrm>
            <a:custGeom>
              <a:avLst/>
              <a:gdLst>
                <a:gd name="T0" fmla="*/ 169 w 177"/>
                <a:gd name="T1" fmla="*/ 37 h 43"/>
                <a:gd name="T2" fmla="*/ 168 w 177"/>
                <a:gd name="T3" fmla="*/ 36 h 43"/>
                <a:gd name="T4" fmla="*/ 92 w 177"/>
                <a:gd name="T5" fmla="*/ 1 h 43"/>
                <a:gd name="T6" fmla="*/ 75 w 177"/>
                <a:gd name="T7" fmla="*/ 0 h 43"/>
                <a:gd name="T8" fmla="*/ 18 w 177"/>
                <a:gd name="T9" fmla="*/ 15 h 43"/>
                <a:gd name="T10" fmla="*/ 3 w 177"/>
                <a:gd name="T11" fmla="*/ 29 h 43"/>
                <a:gd name="T12" fmla="*/ 1 w 177"/>
                <a:gd name="T13" fmla="*/ 39 h 43"/>
                <a:gd name="T14" fmla="*/ 9 w 177"/>
                <a:gd name="T15" fmla="*/ 43 h 43"/>
                <a:gd name="T16" fmla="*/ 177 w 177"/>
                <a:gd name="T17" fmla="*/ 43 h 43"/>
                <a:gd name="T18" fmla="*/ 169 w 177"/>
                <a:gd name="T19" fmla="*/ 37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7" h="43">
                  <a:moveTo>
                    <a:pt x="169" y="37"/>
                  </a:moveTo>
                  <a:cubicBezTo>
                    <a:pt x="168" y="36"/>
                    <a:pt x="168" y="36"/>
                    <a:pt x="168" y="36"/>
                  </a:cubicBezTo>
                  <a:cubicBezTo>
                    <a:pt x="141" y="16"/>
                    <a:pt x="115" y="5"/>
                    <a:pt x="92" y="1"/>
                  </a:cubicBezTo>
                  <a:cubicBezTo>
                    <a:pt x="87" y="1"/>
                    <a:pt x="81" y="0"/>
                    <a:pt x="75" y="0"/>
                  </a:cubicBezTo>
                  <a:cubicBezTo>
                    <a:pt x="40" y="0"/>
                    <a:pt x="18" y="15"/>
                    <a:pt x="18" y="15"/>
                  </a:cubicBezTo>
                  <a:cubicBezTo>
                    <a:pt x="16" y="16"/>
                    <a:pt x="6" y="23"/>
                    <a:pt x="3" y="29"/>
                  </a:cubicBezTo>
                  <a:cubicBezTo>
                    <a:pt x="1" y="33"/>
                    <a:pt x="0" y="36"/>
                    <a:pt x="1" y="39"/>
                  </a:cubicBezTo>
                  <a:cubicBezTo>
                    <a:pt x="3" y="42"/>
                    <a:pt x="5" y="43"/>
                    <a:pt x="9" y="43"/>
                  </a:cubicBezTo>
                  <a:cubicBezTo>
                    <a:pt x="177" y="43"/>
                    <a:pt x="177" y="43"/>
                    <a:pt x="177" y="43"/>
                  </a:cubicBezTo>
                  <a:cubicBezTo>
                    <a:pt x="174" y="40"/>
                    <a:pt x="170" y="37"/>
                    <a:pt x="169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10" name="Freeform 90">
              <a:extLst>
                <a:ext uri="{FF2B5EF4-FFF2-40B4-BE49-F238E27FC236}">
                  <a16:creationId xmlns:a16="http://schemas.microsoft.com/office/drawing/2014/main" id="{03AE4986-48C0-402A-9374-5000E238EE61}"/>
                </a:ext>
              </a:extLst>
            </p:cNvPr>
            <p:cNvSpPr/>
            <p:nvPr/>
          </p:nvSpPr>
          <p:spPr bwMode="auto">
            <a:xfrm>
              <a:off x="6175375" y="3063876"/>
              <a:ext cx="654050" cy="571500"/>
            </a:xfrm>
            <a:custGeom>
              <a:avLst/>
              <a:gdLst>
                <a:gd name="T0" fmla="*/ 171 w 173"/>
                <a:gd name="T1" fmla="*/ 114 h 151"/>
                <a:gd name="T2" fmla="*/ 157 w 173"/>
                <a:gd name="T3" fmla="*/ 87 h 151"/>
                <a:gd name="T4" fmla="*/ 157 w 173"/>
                <a:gd name="T5" fmla="*/ 86 h 151"/>
                <a:gd name="T6" fmla="*/ 123 w 173"/>
                <a:gd name="T7" fmla="*/ 21 h 151"/>
                <a:gd name="T8" fmla="*/ 116 w 173"/>
                <a:gd name="T9" fmla="*/ 8 h 151"/>
                <a:gd name="T10" fmla="*/ 115 w 173"/>
                <a:gd name="T11" fmla="*/ 7 h 151"/>
                <a:gd name="T12" fmla="*/ 87 w 173"/>
                <a:gd name="T13" fmla="*/ 0 h 151"/>
                <a:gd name="T14" fmla="*/ 101 w 173"/>
                <a:gd name="T15" fmla="*/ 24 h 151"/>
                <a:gd name="T16" fmla="*/ 103 w 173"/>
                <a:gd name="T17" fmla="*/ 45 h 151"/>
                <a:gd name="T18" fmla="*/ 88 w 173"/>
                <a:gd name="T19" fmla="*/ 59 h 151"/>
                <a:gd name="T20" fmla="*/ 38 w 173"/>
                <a:gd name="T21" fmla="*/ 87 h 151"/>
                <a:gd name="T22" fmla="*/ 1 w 173"/>
                <a:gd name="T23" fmla="*/ 149 h 151"/>
                <a:gd name="T24" fmla="*/ 0 w 173"/>
                <a:gd name="T25" fmla="*/ 151 h 151"/>
                <a:gd name="T26" fmla="*/ 1 w 173"/>
                <a:gd name="T27" fmla="*/ 151 h 151"/>
                <a:gd name="T28" fmla="*/ 9 w 173"/>
                <a:gd name="T29" fmla="*/ 146 h 151"/>
                <a:gd name="T30" fmla="*/ 86 w 173"/>
                <a:gd name="T31" fmla="*/ 112 h 151"/>
                <a:gd name="T32" fmla="*/ 113 w 173"/>
                <a:gd name="T33" fmla="*/ 109 h 151"/>
                <a:gd name="T34" fmla="*/ 165 w 173"/>
                <a:gd name="T35" fmla="*/ 120 h 151"/>
                <a:gd name="T36" fmla="*/ 169 w 173"/>
                <a:gd name="T37" fmla="*/ 121 h 151"/>
                <a:gd name="T38" fmla="*/ 172 w 173"/>
                <a:gd name="T39" fmla="*/ 120 h 151"/>
                <a:gd name="T40" fmla="*/ 171 w 173"/>
                <a:gd name="T41" fmla="*/ 114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73" h="151">
                  <a:moveTo>
                    <a:pt x="171" y="114"/>
                  </a:moveTo>
                  <a:cubicBezTo>
                    <a:pt x="157" y="87"/>
                    <a:pt x="157" y="87"/>
                    <a:pt x="157" y="87"/>
                  </a:cubicBezTo>
                  <a:cubicBezTo>
                    <a:pt x="157" y="86"/>
                    <a:pt x="157" y="86"/>
                    <a:pt x="157" y="86"/>
                  </a:cubicBezTo>
                  <a:cubicBezTo>
                    <a:pt x="123" y="21"/>
                    <a:pt x="123" y="21"/>
                    <a:pt x="123" y="21"/>
                  </a:cubicBezTo>
                  <a:cubicBezTo>
                    <a:pt x="120" y="17"/>
                    <a:pt x="117" y="11"/>
                    <a:pt x="116" y="8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5" y="7"/>
                    <a:pt x="101" y="0"/>
                    <a:pt x="87" y="0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5" y="31"/>
                    <a:pt x="105" y="38"/>
                    <a:pt x="103" y="45"/>
                  </a:cubicBezTo>
                  <a:cubicBezTo>
                    <a:pt x="100" y="51"/>
                    <a:pt x="95" y="56"/>
                    <a:pt x="88" y="59"/>
                  </a:cubicBezTo>
                  <a:cubicBezTo>
                    <a:pt x="85" y="60"/>
                    <a:pt x="56" y="71"/>
                    <a:pt x="38" y="87"/>
                  </a:cubicBezTo>
                  <a:cubicBezTo>
                    <a:pt x="19" y="105"/>
                    <a:pt x="8" y="123"/>
                    <a:pt x="1" y="149"/>
                  </a:cubicBezTo>
                  <a:cubicBezTo>
                    <a:pt x="0" y="151"/>
                    <a:pt x="0" y="151"/>
                    <a:pt x="0" y="151"/>
                  </a:cubicBezTo>
                  <a:cubicBezTo>
                    <a:pt x="0" y="151"/>
                    <a:pt x="1" y="151"/>
                    <a:pt x="1" y="151"/>
                  </a:cubicBezTo>
                  <a:cubicBezTo>
                    <a:pt x="3" y="149"/>
                    <a:pt x="6" y="147"/>
                    <a:pt x="9" y="146"/>
                  </a:cubicBezTo>
                  <a:cubicBezTo>
                    <a:pt x="9" y="146"/>
                    <a:pt x="42" y="125"/>
                    <a:pt x="86" y="112"/>
                  </a:cubicBezTo>
                  <a:cubicBezTo>
                    <a:pt x="95" y="110"/>
                    <a:pt x="104" y="109"/>
                    <a:pt x="113" y="109"/>
                  </a:cubicBezTo>
                  <a:cubicBezTo>
                    <a:pt x="141" y="109"/>
                    <a:pt x="165" y="120"/>
                    <a:pt x="165" y="120"/>
                  </a:cubicBezTo>
                  <a:cubicBezTo>
                    <a:pt x="167" y="121"/>
                    <a:pt x="168" y="121"/>
                    <a:pt x="169" y="121"/>
                  </a:cubicBezTo>
                  <a:cubicBezTo>
                    <a:pt x="171" y="121"/>
                    <a:pt x="172" y="120"/>
                    <a:pt x="172" y="120"/>
                  </a:cubicBezTo>
                  <a:cubicBezTo>
                    <a:pt x="173" y="118"/>
                    <a:pt x="172" y="116"/>
                    <a:pt x="171" y="1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/>
            </a:p>
          </p:txBody>
        </p:sp>
      </p:grpSp>
      <p:pic>
        <p:nvPicPr>
          <p:cNvPr id="28679" name="图片 12">
            <a:extLst>
              <a:ext uri="{FF2B5EF4-FFF2-40B4-BE49-F238E27FC236}">
                <a16:creationId xmlns:a16="http://schemas.microsoft.com/office/drawing/2014/main" id="{EA21A789-CAFE-4DCE-9356-4BD8695A86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6188" y="5200650"/>
            <a:ext cx="5865812" cy="165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文本框 11">
            <a:extLst>
              <a:ext uri="{FF2B5EF4-FFF2-40B4-BE49-F238E27FC236}">
                <a16:creationId xmlns:a16="http://schemas.microsoft.com/office/drawing/2014/main" id="{7D80B53C-6B26-954A-8094-87AFA039E0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38313" y="552450"/>
            <a:ext cx="3655681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3600" dirty="0">
                <a:solidFill>
                  <a:schemeClr val="bg1"/>
                </a:solidFill>
              </a:rPr>
              <a:t>Transfer</a:t>
            </a:r>
            <a:r>
              <a:rPr lang="zh-CN" altLang="en-US" sz="3600" dirty="0">
                <a:solidFill>
                  <a:schemeClr val="bg1"/>
                </a:solidFill>
              </a:rPr>
              <a:t> </a:t>
            </a:r>
            <a:r>
              <a:rPr lang="en-US" altLang="zh-CN" sz="3600" dirty="0">
                <a:solidFill>
                  <a:schemeClr val="bg1"/>
                </a:solidFill>
              </a:rPr>
              <a:t>learning</a:t>
            </a:r>
            <a:endParaRPr lang="en-US" altLang="ja-JP" sz="3600" dirty="0">
              <a:solidFill>
                <a:schemeClr val="bg1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AF30C96-9E15-3C44-9073-E3557D58FA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1475" y="1466851"/>
            <a:ext cx="8909050" cy="5097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5833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任意多边形 10">
            <a:extLst>
              <a:ext uri="{FF2B5EF4-FFF2-40B4-BE49-F238E27FC236}">
                <a16:creationId xmlns:a16="http://schemas.microsoft.com/office/drawing/2014/main" id="{F78217A7-87B9-42C8-9AA2-56639B95E51F}"/>
              </a:ext>
            </a:extLst>
          </p:cNvPr>
          <p:cNvSpPr/>
          <p:nvPr/>
        </p:nvSpPr>
        <p:spPr>
          <a:xfrm rot="5400000">
            <a:off x="2705894" y="-2248694"/>
            <a:ext cx="914400" cy="6326188"/>
          </a:xfrm>
          <a:custGeom>
            <a:avLst/>
            <a:gdLst>
              <a:gd name="connsiteX0" fmla="*/ 0 w 990604"/>
              <a:gd name="connsiteY0" fmla="*/ 5956738 h 5956738"/>
              <a:gd name="connsiteX1" fmla="*/ 0 w 990604"/>
              <a:gd name="connsiteY1" fmla="*/ 317938 h 5956738"/>
              <a:gd name="connsiteX2" fmla="*/ 6 w 990604"/>
              <a:gd name="connsiteY2" fmla="*/ 317938 h 5956738"/>
              <a:gd name="connsiteX3" fmla="*/ 495305 w 990604"/>
              <a:gd name="connsiteY3" fmla="*/ 0 h 5956738"/>
              <a:gd name="connsiteX4" fmla="*/ 990604 w 990604"/>
              <a:gd name="connsiteY4" fmla="*/ 317938 h 5956738"/>
              <a:gd name="connsiteX5" fmla="*/ 990601 w 990604"/>
              <a:gd name="connsiteY5" fmla="*/ 317938 h 5956738"/>
              <a:gd name="connsiteX6" fmla="*/ 990601 w 990604"/>
              <a:gd name="connsiteY6" fmla="*/ 5956738 h 5956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0604" h="5956738">
                <a:moveTo>
                  <a:pt x="0" y="5956738"/>
                </a:moveTo>
                <a:lnTo>
                  <a:pt x="0" y="317938"/>
                </a:lnTo>
                <a:lnTo>
                  <a:pt x="6" y="317938"/>
                </a:lnTo>
                <a:lnTo>
                  <a:pt x="495305" y="0"/>
                </a:lnTo>
                <a:lnTo>
                  <a:pt x="990604" y="317938"/>
                </a:lnTo>
                <a:lnTo>
                  <a:pt x="990601" y="317938"/>
                </a:lnTo>
                <a:lnTo>
                  <a:pt x="990601" y="5956738"/>
                </a:lnTo>
                <a:close/>
              </a:path>
            </a:pathLst>
          </a:custGeom>
          <a:solidFill>
            <a:srgbClr val="4B64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zh-CN" altLang="en-US" noProof="1"/>
          </a:p>
        </p:txBody>
      </p:sp>
      <p:sp>
        <p:nvSpPr>
          <p:cNvPr id="2" name="椭圆 1">
            <a:extLst>
              <a:ext uri="{FF2B5EF4-FFF2-40B4-BE49-F238E27FC236}">
                <a16:creationId xmlns:a16="http://schemas.microsoft.com/office/drawing/2014/main" id="{989F1B2B-D069-4E1D-ABB9-F2C6C8EF9ED8}"/>
              </a:ext>
            </a:extLst>
          </p:cNvPr>
          <p:cNvSpPr/>
          <p:nvPr/>
        </p:nvSpPr>
        <p:spPr>
          <a:xfrm>
            <a:off x="323850" y="247650"/>
            <a:ext cx="1333500" cy="1333500"/>
          </a:xfrm>
          <a:prstGeom prst="ellipse">
            <a:avLst/>
          </a:prstGeom>
          <a:solidFill>
            <a:schemeClr val="bg1"/>
          </a:solidFill>
          <a:ln w="38100">
            <a:solidFill>
              <a:srgbClr val="4B64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zh-CN" altLang="en-US" noProof="1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EB01D4AC-4383-4216-A68F-045301757739}"/>
              </a:ext>
            </a:extLst>
          </p:cNvPr>
          <p:cNvGrpSpPr/>
          <p:nvPr/>
        </p:nvGrpSpPr>
        <p:grpSpPr>
          <a:xfrm>
            <a:off x="475624" y="571426"/>
            <a:ext cx="1029952" cy="685949"/>
            <a:chOff x="5302250" y="2903538"/>
            <a:chExt cx="1587500" cy="1057276"/>
          </a:xfrm>
          <a:solidFill>
            <a:srgbClr val="4B649F"/>
          </a:solidFill>
        </p:grpSpPr>
        <p:sp>
          <p:nvSpPr>
            <p:cNvPr id="4" name="Freeform 84">
              <a:extLst>
                <a:ext uri="{FF2B5EF4-FFF2-40B4-BE49-F238E27FC236}">
                  <a16:creationId xmlns:a16="http://schemas.microsoft.com/office/drawing/2014/main" id="{31146644-E136-4958-B5BF-A9B632D430C5}"/>
                </a:ext>
              </a:extLst>
            </p:cNvPr>
            <p:cNvSpPr/>
            <p:nvPr/>
          </p:nvSpPr>
          <p:spPr bwMode="auto">
            <a:xfrm>
              <a:off x="5362575" y="3040063"/>
              <a:ext cx="706438" cy="614363"/>
            </a:xfrm>
            <a:custGeom>
              <a:avLst/>
              <a:gdLst>
                <a:gd name="T0" fmla="*/ 181 w 187"/>
                <a:gd name="T1" fmla="*/ 49 h 162"/>
                <a:gd name="T2" fmla="*/ 187 w 187"/>
                <a:gd name="T3" fmla="*/ 66 h 162"/>
                <a:gd name="T4" fmla="*/ 187 w 187"/>
                <a:gd name="T5" fmla="*/ 162 h 162"/>
                <a:gd name="T6" fmla="*/ 176 w 187"/>
                <a:gd name="T7" fmla="*/ 153 h 162"/>
                <a:gd name="T8" fmla="*/ 92 w 187"/>
                <a:gd name="T9" fmla="*/ 115 h 162"/>
                <a:gd name="T10" fmla="*/ 73 w 187"/>
                <a:gd name="T11" fmla="*/ 114 h 162"/>
                <a:gd name="T12" fmla="*/ 8 w 187"/>
                <a:gd name="T13" fmla="*/ 131 h 162"/>
                <a:gd name="T14" fmla="*/ 1 w 187"/>
                <a:gd name="T15" fmla="*/ 131 h 162"/>
                <a:gd name="T16" fmla="*/ 2 w 187"/>
                <a:gd name="T17" fmla="*/ 126 h 162"/>
                <a:gd name="T18" fmla="*/ 26 w 187"/>
                <a:gd name="T19" fmla="*/ 70 h 162"/>
                <a:gd name="T20" fmla="*/ 48 w 187"/>
                <a:gd name="T21" fmla="*/ 20 h 162"/>
                <a:gd name="T22" fmla="*/ 53 w 187"/>
                <a:gd name="T23" fmla="*/ 13 h 162"/>
                <a:gd name="T24" fmla="*/ 62 w 187"/>
                <a:gd name="T25" fmla="*/ 9 h 162"/>
                <a:gd name="T26" fmla="*/ 130 w 187"/>
                <a:gd name="T27" fmla="*/ 11 h 162"/>
                <a:gd name="T28" fmla="*/ 181 w 187"/>
                <a:gd name="T29" fmla="*/ 49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7" h="162">
                  <a:moveTo>
                    <a:pt x="181" y="49"/>
                  </a:moveTo>
                  <a:cubicBezTo>
                    <a:pt x="184" y="54"/>
                    <a:pt x="187" y="60"/>
                    <a:pt x="187" y="66"/>
                  </a:cubicBezTo>
                  <a:cubicBezTo>
                    <a:pt x="187" y="162"/>
                    <a:pt x="187" y="162"/>
                    <a:pt x="187" y="162"/>
                  </a:cubicBezTo>
                  <a:cubicBezTo>
                    <a:pt x="187" y="162"/>
                    <a:pt x="178" y="154"/>
                    <a:pt x="176" y="153"/>
                  </a:cubicBezTo>
                  <a:cubicBezTo>
                    <a:pt x="168" y="148"/>
                    <a:pt x="133" y="120"/>
                    <a:pt x="92" y="115"/>
                  </a:cubicBezTo>
                  <a:cubicBezTo>
                    <a:pt x="86" y="114"/>
                    <a:pt x="79" y="114"/>
                    <a:pt x="73" y="114"/>
                  </a:cubicBezTo>
                  <a:cubicBezTo>
                    <a:pt x="32" y="114"/>
                    <a:pt x="8" y="131"/>
                    <a:pt x="8" y="131"/>
                  </a:cubicBezTo>
                  <a:cubicBezTo>
                    <a:pt x="5" y="133"/>
                    <a:pt x="2" y="133"/>
                    <a:pt x="1" y="131"/>
                  </a:cubicBezTo>
                  <a:cubicBezTo>
                    <a:pt x="0" y="130"/>
                    <a:pt x="1" y="128"/>
                    <a:pt x="2" y="126"/>
                  </a:cubicBezTo>
                  <a:cubicBezTo>
                    <a:pt x="26" y="70"/>
                    <a:pt x="26" y="70"/>
                    <a:pt x="26" y="70"/>
                  </a:cubicBezTo>
                  <a:cubicBezTo>
                    <a:pt x="48" y="20"/>
                    <a:pt x="48" y="20"/>
                    <a:pt x="48" y="20"/>
                  </a:cubicBezTo>
                  <a:cubicBezTo>
                    <a:pt x="49" y="18"/>
                    <a:pt x="51" y="15"/>
                    <a:pt x="53" y="13"/>
                  </a:cubicBezTo>
                  <a:cubicBezTo>
                    <a:pt x="55" y="11"/>
                    <a:pt x="59" y="10"/>
                    <a:pt x="62" y="9"/>
                  </a:cubicBezTo>
                  <a:cubicBezTo>
                    <a:pt x="65" y="9"/>
                    <a:pt x="98" y="0"/>
                    <a:pt x="130" y="11"/>
                  </a:cubicBezTo>
                  <a:cubicBezTo>
                    <a:pt x="163" y="22"/>
                    <a:pt x="179" y="45"/>
                    <a:pt x="181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5" name="Freeform 85">
              <a:extLst>
                <a:ext uri="{FF2B5EF4-FFF2-40B4-BE49-F238E27FC236}">
                  <a16:creationId xmlns:a16="http://schemas.microsoft.com/office/drawing/2014/main" id="{15DA8FD2-48AA-4963-8E7E-85AB57E553CB}"/>
                </a:ext>
              </a:extLst>
            </p:cNvPr>
            <p:cNvSpPr/>
            <p:nvPr/>
          </p:nvSpPr>
          <p:spPr bwMode="auto">
            <a:xfrm>
              <a:off x="6115050" y="2903538"/>
              <a:ext cx="400050" cy="747713"/>
            </a:xfrm>
            <a:custGeom>
              <a:avLst/>
              <a:gdLst>
                <a:gd name="T0" fmla="*/ 44 w 106"/>
                <a:gd name="T1" fmla="*/ 119 h 197"/>
                <a:gd name="T2" fmla="*/ 3 w 106"/>
                <a:gd name="T3" fmla="*/ 187 h 197"/>
                <a:gd name="T4" fmla="*/ 0 w 106"/>
                <a:gd name="T5" fmla="*/ 197 h 197"/>
                <a:gd name="T6" fmla="*/ 0 w 106"/>
                <a:gd name="T7" fmla="*/ 83 h 197"/>
                <a:gd name="T8" fmla="*/ 1 w 106"/>
                <a:gd name="T9" fmla="*/ 64 h 197"/>
                <a:gd name="T10" fmla="*/ 16 w 106"/>
                <a:gd name="T11" fmla="*/ 29 h 197"/>
                <a:gd name="T12" fmla="*/ 49 w 106"/>
                <a:gd name="T13" fmla="*/ 1 h 197"/>
                <a:gd name="T14" fmla="*/ 54 w 106"/>
                <a:gd name="T15" fmla="*/ 0 h 197"/>
                <a:gd name="T16" fmla="*/ 64 w 106"/>
                <a:gd name="T17" fmla="*/ 6 h 197"/>
                <a:gd name="T18" fmla="*/ 85 w 106"/>
                <a:gd name="T19" fmla="*/ 42 h 197"/>
                <a:gd name="T20" fmla="*/ 86 w 106"/>
                <a:gd name="T21" fmla="*/ 42 h 197"/>
                <a:gd name="T22" fmla="*/ 104 w 106"/>
                <a:gd name="T23" fmla="*/ 74 h 197"/>
                <a:gd name="T24" fmla="*/ 105 w 106"/>
                <a:gd name="T25" fmla="*/ 82 h 197"/>
                <a:gd name="T26" fmla="*/ 99 w 106"/>
                <a:gd name="T27" fmla="*/ 87 h 197"/>
                <a:gd name="T28" fmla="*/ 44 w 106"/>
                <a:gd name="T29" fmla="*/ 119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6" h="197">
                  <a:moveTo>
                    <a:pt x="44" y="119"/>
                  </a:moveTo>
                  <a:cubicBezTo>
                    <a:pt x="25" y="137"/>
                    <a:pt x="12" y="156"/>
                    <a:pt x="3" y="187"/>
                  </a:cubicBezTo>
                  <a:cubicBezTo>
                    <a:pt x="0" y="197"/>
                    <a:pt x="0" y="197"/>
                    <a:pt x="0" y="197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77"/>
                    <a:pt x="0" y="69"/>
                    <a:pt x="1" y="64"/>
                  </a:cubicBezTo>
                  <a:cubicBezTo>
                    <a:pt x="1" y="63"/>
                    <a:pt x="3" y="47"/>
                    <a:pt x="16" y="29"/>
                  </a:cubicBezTo>
                  <a:cubicBezTo>
                    <a:pt x="30" y="11"/>
                    <a:pt x="48" y="1"/>
                    <a:pt x="49" y="1"/>
                  </a:cubicBezTo>
                  <a:cubicBezTo>
                    <a:pt x="51" y="0"/>
                    <a:pt x="52" y="0"/>
                    <a:pt x="54" y="0"/>
                  </a:cubicBezTo>
                  <a:cubicBezTo>
                    <a:pt x="58" y="0"/>
                    <a:pt x="62" y="2"/>
                    <a:pt x="64" y="6"/>
                  </a:cubicBezTo>
                  <a:cubicBezTo>
                    <a:pt x="85" y="42"/>
                    <a:pt x="85" y="42"/>
                    <a:pt x="85" y="42"/>
                  </a:cubicBezTo>
                  <a:cubicBezTo>
                    <a:pt x="86" y="42"/>
                    <a:pt x="86" y="42"/>
                    <a:pt x="86" y="42"/>
                  </a:cubicBezTo>
                  <a:cubicBezTo>
                    <a:pt x="104" y="74"/>
                    <a:pt x="104" y="74"/>
                    <a:pt x="104" y="74"/>
                  </a:cubicBezTo>
                  <a:cubicBezTo>
                    <a:pt x="106" y="76"/>
                    <a:pt x="106" y="79"/>
                    <a:pt x="105" y="82"/>
                  </a:cubicBezTo>
                  <a:cubicBezTo>
                    <a:pt x="104" y="84"/>
                    <a:pt x="102" y="86"/>
                    <a:pt x="99" y="87"/>
                  </a:cubicBezTo>
                  <a:cubicBezTo>
                    <a:pt x="99" y="87"/>
                    <a:pt x="66" y="99"/>
                    <a:pt x="44" y="1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6" name="Freeform 86">
              <a:extLst>
                <a:ext uri="{FF2B5EF4-FFF2-40B4-BE49-F238E27FC236}">
                  <a16:creationId xmlns:a16="http://schemas.microsoft.com/office/drawing/2014/main" id="{D734BADA-8DF3-43AB-AF1D-D1882A0044FC}"/>
                </a:ext>
              </a:extLst>
            </p:cNvPr>
            <p:cNvSpPr/>
            <p:nvPr/>
          </p:nvSpPr>
          <p:spPr bwMode="auto">
            <a:xfrm>
              <a:off x="6194425" y="3529013"/>
              <a:ext cx="642938" cy="160338"/>
            </a:xfrm>
            <a:custGeom>
              <a:avLst/>
              <a:gdLst>
                <a:gd name="T0" fmla="*/ 155 w 170"/>
                <a:gd name="T1" fmla="*/ 11 h 42"/>
                <a:gd name="T2" fmla="*/ 154 w 170"/>
                <a:gd name="T3" fmla="*/ 10 h 42"/>
                <a:gd name="T4" fmla="*/ 153 w 170"/>
                <a:gd name="T5" fmla="*/ 10 h 42"/>
                <a:gd name="T6" fmla="*/ 108 w 170"/>
                <a:gd name="T7" fmla="*/ 0 h 42"/>
                <a:gd name="T8" fmla="*/ 85 w 170"/>
                <a:gd name="T9" fmla="*/ 3 h 42"/>
                <a:gd name="T10" fmla="*/ 11 w 170"/>
                <a:gd name="T11" fmla="*/ 35 h 42"/>
                <a:gd name="T12" fmla="*/ 11 w 170"/>
                <a:gd name="T13" fmla="*/ 36 h 42"/>
                <a:gd name="T14" fmla="*/ 7 w 170"/>
                <a:gd name="T15" fmla="*/ 38 h 42"/>
                <a:gd name="T16" fmla="*/ 3 w 170"/>
                <a:gd name="T17" fmla="*/ 40 h 42"/>
                <a:gd name="T18" fmla="*/ 1 w 170"/>
                <a:gd name="T19" fmla="*/ 42 h 42"/>
                <a:gd name="T20" fmla="*/ 0 w 170"/>
                <a:gd name="T21" fmla="*/ 42 h 42"/>
                <a:gd name="T22" fmla="*/ 161 w 170"/>
                <a:gd name="T23" fmla="*/ 42 h 42"/>
                <a:gd name="T24" fmla="*/ 169 w 170"/>
                <a:gd name="T25" fmla="*/ 38 h 42"/>
                <a:gd name="T26" fmla="*/ 167 w 170"/>
                <a:gd name="T27" fmla="*/ 28 h 42"/>
                <a:gd name="T28" fmla="*/ 155 w 170"/>
                <a:gd name="T29" fmla="*/ 11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70" h="42">
                  <a:moveTo>
                    <a:pt x="155" y="11"/>
                  </a:moveTo>
                  <a:cubicBezTo>
                    <a:pt x="155" y="11"/>
                    <a:pt x="154" y="10"/>
                    <a:pt x="154" y="10"/>
                  </a:cubicBezTo>
                  <a:cubicBezTo>
                    <a:pt x="153" y="10"/>
                    <a:pt x="153" y="10"/>
                    <a:pt x="153" y="10"/>
                  </a:cubicBezTo>
                  <a:cubicBezTo>
                    <a:pt x="152" y="9"/>
                    <a:pt x="132" y="0"/>
                    <a:pt x="108" y="0"/>
                  </a:cubicBezTo>
                  <a:cubicBezTo>
                    <a:pt x="100" y="0"/>
                    <a:pt x="92" y="1"/>
                    <a:pt x="85" y="3"/>
                  </a:cubicBezTo>
                  <a:cubicBezTo>
                    <a:pt x="46" y="15"/>
                    <a:pt x="15" y="33"/>
                    <a:pt x="11" y="35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10" y="36"/>
                    <a:pt x="9" y="37"/>
                    <a:pt x="7" y="38"/>
                  </a:cubicBezTo>
                  <a:cubicBezTo>
                    <a:pt x="6" y="39"/>
                    <a:pt x="4" y="40"/>
                    <a:pt x="3" y="40"/>
                  </a:cubicBezTo>
                  <a:cubicBezTo>
                    <a:pt x="2" y="41"/>
                    <a:pt x="2" y="41"/>
                    <a:pt x="1" y="42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161" y="42"/>
                    <a:pt x="161" y="42"/>
                    <a:pt x="161" y="42"/>
                  </a:cubicBezTo>
                  <a:cubicBezTo>
                    <a:pt x="165" y="42"/>
                    <a:pt x="167" y="41"/>
                    <a:pt x="169" y="38"/>
                  </a:cubicBezTo>
                  <a:cubicBezTo>
                    <a:pt x="170" y="35"/>
                    <a:pt x="169" y="32"/>
                    <a:pt x="167" y="28"/>
                  </a:cubicBezTo>
                  <a:cubicBezTo>
                    <a:pt x="167" y="28"/>
                    <a:pt x="162" y="20"/>
                    <a:pt x="155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7" name="Freeform 87">
              <a:extLst>
                <a:ext uri="{FF2B5EF4-FFF2-40B4-BE49-F238E27FC236}">
                  <a16:creationId xmlns:a16="http://schemas.microsoft.com/office/drawing/2014/main" id="{8C32EF48-F3AF-4683-9EBA-C2E0FA0202B0}"/>
                </a:ext>
              </a:extLst>
            </p:cNvPr>
            <p:cNvSpPr/>
            <p:nvPr/>
          </p:nvSpPr>
          <p:spPr bwMode="auto">
            <a:xfrm>
              <a:off x="5335588" y="3771901"/>
              <a:ext cx="1520825" cy="155575"/>
            </a:xfrm>
            <a:custGeom>
              <a:avLst/>
              <a:gdLst>
                <a:gd name="T0" fmla="*/ 402 w 402"/>
                <a:gd name="T1" fmla="*/ 24 h 41"/>
                <a:gd name="T2" fmla="*/ 385 w 402"/>
                <a:gd name="T3" fmla="*/ 41 h 41"/>
                <a:gd name="T4" fmla="*/ 382 w 402"/>
                <a:gd name="T5" fmla="*/ 41 h 41"/>
                <a:gd name="T6" fmla="*/ 232 w 402"/>
                <a:gd name="T7" fmla="*/ 28 h 41"/>
                <a:gd name="T8" fmla="*/ 217 w 402"/>
                <a:gd name="T9" fmla="*/ 34 h 41"/>
                <a:gd name="T10" fmla="*/ 216 w 402"/>
                <a:gd name="T11" fmla="*/ 35 h 41"/>
                <a:gd name="T12" fmla="*/ 201 w 402"/>
                <a:gd name="T13" fmla="*/ 40 h 41"/>
                <a:gd name="T14" fmla="*/ 201 w 402"/>
                <a:gd name="T15" fmla="*/ 40 h 41"/>
                <a:gd name="T16" fmla="*/ 186 w 402"/>
                <a:gd name="T17" fmla="*/ 35 h 41"/>
                <a:gd name="T18" fmla="*/ 185 w 402"/>
                <a:gd name="T19" fmla="*/ 34 h 41"/>
                <a:gd name="T20" fmla="*/ 170 w 402"/>
                <a:gd name="T21" fmla="*/ 28 h 41"/>
                <a:gd name="T22" fmla="*/ 20 w 402"/>
                <a:gd name="T23" fmla="*/ 41 h 41"/>
                <a:gd name="T24" fmla="*/ 17 w 402"/>
                <a:gd name="T25" fmla="*/ 41 h 41"/>
                <a:gd name="T26" fmla="*/ 0 w 402"/>
                <a:gd name="T27" fmla="*/ 24 h 41"/>
                <a:gd name="T28" fmla="*/ 16 w 402"/>
                <a:gd name="T29" fmla="*/ 7 h 41"/>
                <a:gd name="T30" fmla="*/ 17 w 402"/>
                <a:gd name="T31" fmla="*/ 7 h 41"/>
                <a:gd name="T32" fmla="*/ 164 w 402"/>
                <a:gd name="T33" fmla="*/ 0 h 41"/>
                <a:gd name="T34" fmla="*/ 177 w 402"/>
                <a:gd name="T35" fmla="*/ 6 h 41"/>
                <a:gd name="T36" fmla="*/ 182 w 402"/>
                <a:gd name="T37" fmla="*/ 6 h 41"/>
                <a:gd name="T38" fmla="*/ 194 w 402"/>
                <a:gd name="T39" fmla="*/ 0 h 41"/>
                <a:gd name="T40" fmla="*/ 208 w 402"/>
                <a:gd name="T41" fmla="*/ 0 h 41"/>
                <a:gd name="T42" fmla="*/ 220 w 402"/>
                <a:gd name="T43" fmla="*/ 6 h 41"/>
                <a:gd name="T44" fmla="*/ 225 w 402"/>
                <a:gd name="T45" fmla="*/ 6 h 41"/>
                <a:gd name="T46" fmla="*/ 238 w 402"/>
                <a:gd name="T47" fmla="*/ 0 h 41"/>
                <a:gd name="T48" fmla="*/ 385 w 402"/>
                <a:gd name="T49" fmla="*/ 7 h 41"/>
                <a:gd name="T50" fmla="*/ 386 w 402"/>
                <a:gd name="T51" fmla="*/ 7 h 41"/>
                <a:gd name="T52" fmla="*/ 402 w 402"/>
                <a:gd name="T53" fmla="*/ 2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02" h="41">
                  <a:moveTo>
                    <a:pt x="402" y="24"/>
                  </a:moveTo>
                  <a:cubicBezTo>
                    <a:pt x="402" y="33"/>
                    <a:pt x="394" y="41"/>
                    <a:pt x="385" y="41"/>
                  </a:cubicBezTo>
                  <a:cubicBezTo>
                    <a:pt x="384" y="41"/>
                    <a:pt x="383" y="41"/>
                    <a:pt x="382" y="41"/>
                  </a:cubicBezTo>
                  <a:cubicBezTo>
                    <a:pt x="232" y="28"/>
                    <a:pt x="232" y="28"/>
                    <a:pt x="232" y="28"/>
                  </a:cubicBezTo>
                  <a:cubicBezTo>
                    <a:pt x="227" y="28"/>
                    <a:pt x="220" y="31"/>
                    <a:pt x="217" y="34"/>
                  </a:cubicBezTo>
                  <a:cubicBezTo>
                    <a:pt x="217" y="34"/>
                    <a:pt x="217" y="34"/>
                    <a:pt x="216" y="35"/>
                  </a:cubicBezTo>
                  <a:cubicBezTo>
                    <a:pt x="214" y="38"/>
                    <a:pt x="208" y="40"/>
                    <a:pt x="201" y="40"/>
                  </a:cubicBezTo>
                  <a:cubicBezTo>
                    <a:pt x="201" y="40"/>
                    <a:pt x="201" y="40"/>
                    <a:pt x="201" y="40"/>
                  </a:cubicBezTo>
                  <a:cubicBezTo>
                    <a:pt x="194" y="40"/>
                    <a:pt x="188" y="38"/>
                    <a:pt x="186" y="35"/>
                  </a:cubicBezTo>
                  <a:cubicBezTo>
                    <a:pt x="185" y="34"/>
                    <a:pt x="185" y="34"/>
                    <a:pt x="185" y="34"/>
                  </a:cubicBezTo>
                  <a:cubicBezTo>
                    <a:pt x="182" y="31"/>
                    <a:pt x="175" y="28"/>
                    <a:pt x="170" y="28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19" y="41"/>
                    <a:pt x="18" y="41"/>
                    <a:pt x="17" y="41"/>
                  </a:cubicBezTo>
                  <a:cubicBezTo>
                    <a:pt x="8" y="41"/>
                    <a:pt x="0" y="33"/>
                    <a:pt x="0" y="24"/>
                  </a:cubicBezTo>
                  <a:cubicBezTo>
                    <a:pt x="0" y="15"/>
                    <a:pt x="7" y="8"/>
                    <a:pt x="16" y="7"/>
                  </a:cubicBezTo>
                  <a:cubicBezTo>
                    <a:pt x="16" y="7"/>
                    <a:pt x="16" y="7"/>
                    <a:pt x="17" y="7"/>
                  </a:cubicBezTo>
                  <a:cubicBezTo>
                    <a:pt x="164" y="0"/>
                    <a:pt x="164" y="0"/>
                    <a:pt x="164" y="0"/>
                  </a:cubicBezTo>
                  <a:cubicBezTo>
                    <a:pt x="169" y="0"/>
                    <a:pt x="175" y="2"/>
                    <a:pt x="177" y="6"/>
                  </a:cubicBezTo>
                  <a:cubicBezTo>
                    <a:pt x="178" y="10"/>
                    <a:pt x="181" y="10"/>
                    <a:pt x="182" y="6"/>
                  </a:cubicBezTo>
                  <a:cubicBezTo>
                    <a:pt x="183" y="2"/>
                    <a:pt x="189" y="0"/>
                    <a:pt x="194" y="0"/>
                  </a:cubicBezTo>
                  <a:cubicBezTo>
                    <a:pt x="208" y="0"/>
                    <a:pt x="208" y="0"/>
                    <a:pt x="208" y="0"/>
                  </a:cubicBezTo>
                  <a:cubicBezTo>
                    <a:pt x="213" y="0"/>
                    <a:pt x="219" y="2"/>
                    <a:pt x="220" y="6"/>
                  </a:cubicBezTo>
                  <a:cubicBezTo>
                    <a:pt x="221" y="10"/>
                    <a:pt x="224" y="10"/>
                    <a:pt x="225" y="6"/>
                  </a:cubicBezTo>
                  <a:cubicBezTo>
                    <a:pt x="227" y="2"/>
                    <a:pt x="233" y="0"/>
                    <a:pt x="238" y="0"/>
                  </a:cubicBezTo>
                  <a:cubicBezTo>
                    <a:pt x="385" y="7"/>
                    <a:pt x="385" y="7"/>
                    <a:pt x="385" y="7"/>
                  </a:cubicBezTo>
                  <a:cubicBezTo>
                    <a:pt x="386" y="7"/>
                    <a:pt x="386" y="7"/>
                    <a:pt x="386" y="7"/>
                  </a:cubicBezTo>
                  <a:cubicBezTo>
                    <a:pt x="395" y="8"/>
                    <a:pt x="402" y="15"/>
                    <a:pt x="402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8" name="Freeform 88">
              <a:extLst>
                <a:ext uri="{FF2B5EF4-FFF2-40B4-BE49-F238E27FC236}">
                  <a16:creationId xmlns:a16="http://schemas.microsoft.com/office/drawing/2014/main" id="{4B3D1034-A172-47FD-BB41-0875EF5575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02250" y="3733801"/>
              <a:ext cx="1587500" cy="227013"/>
            </a:xfrm>
            <a:custGeom>
              <a:avLst/>
              <a:gdLst>
                <a:gd name="T0" fmla="*/ 394 w 420"/>
                <a:gd name="T1" fmla="*/ 60 h 60"/>
                <a:gd name="T2" fmla="*/ 394 w 420"/>
                <a:gd name="T3" fmla="*/ 60 h 60"/>
                <a:gd name="T4" fmla="*/ 391 w 420"/>
                <a:gd name="T5" fmla="*/ 60 h 60"/>
                <a:gd name="T6" fmla="*/ 390 w 420"/>
                <a:gd name="T7" fmla="*/ 60 h 60"/>
                <a:gd name="T8" fmla="*/ 240 w 420"/>
                <a:gd name="T9" fmla="*/ 47 h 60"/>
                <a:gd name="T10" fmla="*/ 240 w 420"/>
                <a:gd name="T11" fmla="*/ 47 h 60"/>
                <a:gd name="T12" fmla="*/ 235 w 420"/>
                <a:gd name="T13" fmla="*/ 49 h 60"/>
                <a:gd name="T14" fmla="*/ 235 w 420"/>
                <a:gd name="T15" fmla="*/ 52 h 60"/>
                <a:gd name="T16" fmla="*/ 230 w 420"/>
                <a:gd name="T17" fmla="*/ 53 h 60"/>
                <a:gd name="T18" fmla="*/ 210 w 420"/>
                <a:gd name="T19" fmla="*/ 59 h 60"/>
                <a:gd name="T20" fmla="*/ 210 w 420"/>
                <a:gd name="T21" fmla="*/ 59 h 60"/>
                <a:gd name="T22" fmla="*/ 190 w 420"/>
                <a:gd name="T23" fmla="*/ 53 h 60"/>
                <a:gd name="T24" fmla="*/ 186 w 420"/>
                <a:gd name="T25" fmla="*/ 52 h 60"/>
                <a:gd name="T26" fmla="*/ 185 w 420"/>
                <a:gd name="T27" fmla="*/ 49 h 60"/>
                <a:gd name="T28" fmla="*/ 180 w 420"/>
                <a:gd name="T29" fmla="*/ 47 h 60"/>
                <a:gd name="T30" fmla="*/ 29 w 420"/>
                <a:gd name="T31" fmla="*/ 60 h 60"/>
                <a:gd name="T32" fmla="*/ 26 w 420"/>
                <a:gd name="T33" fmla="*/ 60 h 60"/>
                <a:gd name="T34" fmla="*/ 0 w 420"/>
                <a:gd name="T35" fmla="*/ 34 h 60"/>
                <a:gd name="T36" fmla="*/ 25 w 420"/>
                <a:gd name="T37" fmla="*/ 8 h 60"/>
                <a:gd name="T38" fmla="*/ 25 w 420"/>
                <a:gd name="T39" fmla="*/ 8 h 60"/>
                <a:gd name="T40" fmla="*/ 173 w 420"/>
                <a:gd name="T41" fmla="*/ 1 h 60"/>
                <a:gd name="T42" fmla="*/ 188 w 420"/>
                <a:gd name="T43" fmla="*/ 5 h 60"/>
                <a:gd name="T44" fmla="*/ 203 w 420"/>
                <a:gd name="T45" fmla="*/ 0 h 60"/>
                <a:gd name="T46" fmla="*/ 217 w 420"/>
                <a:gd name="T47" fmla="*/ 0 h 60"/>
                <a:gd name="T48" fmla="*/ 232 w 420"/>
                <a:gd name="T49" fmla="*/ 5 h 60"/>
                <a:gd name="T50" fmla="*/ 247 w 420"/>
                <a:gd name="T51" fmla="*/ 1 h 60"/>
                <a:gd name="T52" fmla="*/ 395 w 420"/>
                <a:gd name="T53" fmla="*/ 8 h 60"/>
                <a:gd name="T54" fmla="*/ 420 w 420"/>
                <a:gd name="T55" fmla="*/ 34 h 60"/>
                <a:gd name="T56" fmla="*/ 394 w 420"/>
                <a:gd name="T57" fmla="*/ 60 h 60"/>
                <a:gd name="T58" fmla="*/ 26 w 420"/>
                <a:gd name="T59" fmla="*/ 26 h 60"/>
                <a:gd name="T60" fmla="*/ 18 w 420"/>
                <a:gd name="T61" fmla="*/ 34 h 60"/>
                <a:gd name="T62" fmla="*/ 26 w 420"/>
                <a:gd name="T63" fmla="*/ 42 h 60"/>
                <a:gd name="T64" fmla="*/ 26 w 420"/>
                <a:gd name="T65" fmla="*/ 42 h 60"/>
                <a:gd name="T66" fmla="*/ 28 w 420"/>
                <a:gd name="T67" fmla="*/ 42 h 60"/>
                <a:gd name="T68" fmla="*/ 178 w 420"/>
                <a:gd name="T69" fmla="*/ 29 h 60"/>
                <a:gd name="T70" fmla="*/ 180 w 420"/>
                <a:gd name="T71" fmla="*/ 29 h 60"/>
                <a:gd name="T72" fmla="*/ 199 w 420"/>
                <a:gd name="T73" fmla="*/ 36 h 60"/>
                <a:gd name="T74" fmla="*/ 200 w 420"/>
                <a:gd name="T75" fmla="*/ 36 h 60"/>
                <a:gd name="T76" fmla="*/ 202 w 420"/>
                <a:gd name="T77" fmla="*/ 39 h 60"/>
                <a:gd name="T78" fmla="*/ 210 w 420"/>
                <a:gd name="T79" fmla="*/ 41 h 60"/>
                <a:gd name="T80" fmla="*/ 210 w 420"/>
                <a:gd name="T81" fmla="*/ 41 h 60"/>
                <a:gd name="T82" fmla="*/ 218 w 420"/>
                <a:gd name="T83" fmla="*/ 39 h 60"/>
                <a:gd name="T84" fmla="*/ 220 w 420"/>
                <a:gd name="T85" fmla="*/ 36 h 60"/>
                <a:gd name="T86" fmla="*/ 221 w 420"/>
                <a:gd name="T87" fmla="*/ 36 h 60"/>
                <a:gd name="T88" fmla="*/ 242 w 420"/>
                <a:gd name="T89" fmla="*/ 29 h 60"/>
                <a:gd name="T90" fmla="*/ 392 w 420"/>
                <a:gd name="T91" fmla="*/ 42 h 60"/>
                <a:gd name="T92" fmla="*/ 394 w 420"/>
                <a:gd name="T93" fmla="*/ 42 h 60"/>
                <a:gd name="T94" fmla="*/ 402 w 420"/>
                <a:gd name="T95" fmla="*/ 34 h 60"/>
                <a:gd name="T96" fmla="*/ 395 w 420"/>
                <a:gd name="T97" fmla="*/ 26 h 60"/>
                <a:gd name="T98" fmla="*/ 394 w 420"/>
                <a:gd name="T99" fmla="*/ 26 h 60"/>
                <a:gd name="T100" fmla="*/ 246 w 420"/>
                <a:gd name="T101" fmla="*/ 19 h 60"/>
                <a:gd name="T102" fmla="*/ 246 w 420"/>
                <a:gd name="T103" fmla="*/ 19 h 60"/>
                <a:gd name="T104" fmla="*/ 242 w 420"/>
                <a:gd name="T105" fmla="*/ 20 h 60"/>
                <a:gd name="T106" fmla="*/ 231 w 420"/>
                <a:gd name="T107" fmla="*/ 28 h 60"/>
                <a:gd name="T108" fmla="*/ 221 w 420"/>
                <a:gd name="T109" fmla="*/ 20 h 60"/>
                <a:gd name="T110" fmla="*/ 217 w 420"/>
                <a:gd name="T111" fmla="*/ 19 h 60"/>
                <a:gd name="T112" fmla="*/ 203 w 420"/>
                <a:gd name="T113" fmla="*/ 19 h 60"/>
                <a:gd name="T114" fmla="*/ 199 w 420"/>
                <a:gd name="T115" fmla="*/ 20 h 60"/>
                <a:gd name="T116" fmla="*/ 189 w 420"/>
                <a:gd name="T117" fmla="*/ 28 h 60"/>
                <a:gd name="T118" fmla="*/ 178 w 420"/>
                <a:gd name="T119" fmla="*/ 20 h 60"/>
                <a:gd name="T120" fmla="*/ 174 w 420"/>
                <a:gd name="T121" fmla="*/ 19 h 60"/>
                <a:gd name="T122" fmla="*/ 26 w 420"/>
                <a:gd name="T123" fmla="*/ 26 h 60"/>
                <a:gd name="T124" fmla="*/ 26 w 420"/>
                <a:gd name="T125" fmla="*/ 26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20" h="60">
                  <a:moveTo>
                    <a:pt x="394" y="60"/>
                  </a:moveTo>
                  <a:cubicBezTo>
                    <a:pt x="394" y="60"/>
                    <a:pt x="394" y="60"/>
                    <a:pt x="394" y="60"/>
                  </a:cubicBezTo>
                  <a:cubicBezTo>
                    <a:pt x="393" y="60"/>
                    <a:pt x="392" y="60"/>
                    <a:pt x="391" y="60"/>
                  </a:cubicBezTo>
                  <a:cubicBezTo>
                    <a:pt x="390" y="60"/>
                    <a:pt x="390" y="60"/>
                    <a:pt x="390" y="60"/>
                  </a:cubicBezTo>
                  <a:cubicBezTo>
                    <a:pt x="240" y="47"/>
                    <a:pt x="240" y="47"/>
                    <a:pt x="240" y="47"/>
                  </a:cubicBezTo>
                  <a:cubicBezTo>
                    <a:pt x="240" y="47"/>
                    <a:pt x="240" y="47"/>
                    <a:pt x="240" y="47"/>
                  </a:cubicBezTo>
                  <a:cubicBezTo>
                    <a:pt x="238" y="47"/>
                    <a:pt x="236" y="48"/>
                    <a:pt x="235" y="49"/>
                  </a:cubicBezTo>
                  <a:cubicBezTo>
                    <a:pt x="235" y="52"/>
                    <a:pt x="235" y="52"/>
                    <a:pt x="235" y="52"/>
                  </a:cubicBezTo>
                  <a:cubicBezTo>
                    <a:pt x="230" y="53"/>
                    <a:pt x="230" y="53"/>
                    <a:pt x="230" y="53"/>
                  </a:cubicBezTo>
                  <a:cubicBezTo>
                    <a:pt x="225" y="57"/>
                    <a:pt x="218" y="59"/>
                    <a:pt x="210" y="59"/>
                  </a:cubicBezTo>
                  <a:cubicBezTo>
                    <a:pt x="210" y="59"/>
                    <a:pt x="210" y="59"/>
                    <a:pt x="210" y="59"/>
                  </a:cubicBezTo>
                  <a:cubicBezTo>
                    <a:pt x="202" y="59"/>
                    <a:pt x="195" y="57"/>
                    <a:pt x="190" y="53"/>
                  </a:cubicBezTo>
                  <a:cubicBezTo>
                    <a:pt x="186" y="52"/>
                    <a:pt x="186" y="52"/>
                    <a:pt x="186" y="52"/>
                  </a:cubicBezTo>
                  <a:cubicBezTo>
                    <a:pt x="185" y="49"/>
                    <a:pt x="185" y="49"/>
                    <a:pt x="185" y="49"/>
                  </a:cubicBezTo>
                  <a:cubicBezTo>
                    <a:pt x="184" y="48"/>
                    <a:pt x="182" y="47"/>
                    <a:pt x="180" y="47"/>
                  </a:cubicBezTo>
                  <a:cubicBezTo>
                    <a:pt x="29" y="60"/>
                    <a:pt x="29" y="60"/>
                    <a:pt x="29" y="60"/>
                  </a:cubicBezTo>
                  <a:cubicBezTo>
                    <a:pt x="28" y="60"/>
                    <a:pt x="27" y="60"/>
                    <a:pt x="26" y="60"/>
                  </a:cubicBezTo>
                  <a:cubicBezTo>
                    <a:pt x="12" y="60"/>
                    <a:pt x="0" y="48"/>
                    <a:pt x="0" y="34"/>
                  </a:cubicBezTo>
                  <a:cubicBezTo>
                    <a:pt x="0" y="20"/>
                    <a:pt x="11" y="9"/>
                    <a:pt x="25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173" y="1"/>
                    <a:pt x="173" y="1"/>
                    <a:pt x="173" y="1"/>
                  </a:cubicBezTo>
                  <a:cubicBezTo>
                    <a:pt x="178" y="1"/>
                    <a:pt x="184" y="2"/>
                    <a:pt x="188" y="5"/>
                  </a:cubicBezTo>
                  <a:cubicBezTo>
                    <a:pt x="192" y="2"/>
                    <a:pt x="197" y="0"/>
                    <a:pt x="203" y="0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23" y="0"/>
                    <a:pt x="228" y="2"/>
                    <a:pt x="232" y="5"/>
                  </a:cubicBezTo>
                  <a:cubicBezTo>
                    <a:pt x="236" y="2"/>
                    <a:pt x="242" y="1"/>
                    <a:pt x="247" y="1"/>
                  </a:cubicBezTo>
                  <a:cubicBezTo>
                    <a:pt x="395" y="8"/>
                    <a:pt x="395" y="8"/>
                    <a:pt x="395" y="8"/>
                  </a:cubicBezTo>
                  <a:cubicBezTo>
                    <a:pt x="409" y="9"/>
                    <a:pt x="420" y="20"/>
                    <a:pt x="420" y="34"/>
                  </a:cubicBezTo>
                  <a:cubicBezTo>
                    <a:pt x="420" y="48"/>
                    <a:pt x="408" y="60"/>
                    <a:pt x="394" y="60"/>
                  </a:cubicBezTo>
                  <a:close/>
                  <a:moveTo>
                    <a:pt x="26" y="26"/>
                  </a:moveTo>
                  <a:cubicBezTo>
                    <a:pt x="21" y="26"/>
                    <a:pt x="18" y="30"/>
                    <a:pt x="18" y="34"/>
                  </a:cubicBezTo>
                  <a:cubicBezTo>
                    <a:pt x="18" y="38"/>
                    <a:pt x="22" y="42"/>
                    <a:pt x="26" y="42"/>
                  </a:cubicBezTo>
                  <a:cubicBezTo>
                    <a:pt x="26" y="42"/>
                    <a:pt x="26" y="42"/>
                    <a:pt x="26" y="42"/>
                  </a:cubicBezTo>
                  <a:cubicBezTo>
                    <a:pt x="27" y="42"/>
                    <a:pt x="28" y="42"/>
                    <a:pt x="28" y="42"/>
                  </a:cubicBezTo>
                  <a:cubicBezTo>
                    <a:pt x="178" y="29"/>
                    <a:pt x="178" y="29"/>
                    <a:pt x="178" y="29"/>
                  </a:cubicBezTo>
                  <a:cubicBezTo>
                    <a:pt x="179" y="29"/>
                    <a:pt x="179" y="29"/>
                    <a:pt x="180" y="29"/>
                  </a:cubicBezTo>
                  <a:cubicBezTo>
                    <a:pt x="187" y="29"/>
                    <a:pt x="194" y="32"/>
                    <a:pt x="199" y="36"/>
                  </a:cubicBezTo>
                  <a:cubicBezTo>
                    <a:pt x="200" y="36"/>
                    <a:pt x="200" y="36"/>
                    <a:pt x="200" y="36"/>
                  </a:cubicBezTo>
                  <a:cubicBezTo>
                    <a:pt x="202" y="39"/>
                    <a:pt x="202" y="39"/>
                    <a:pt x="202" y="39"/>
                  </a:cubicBezTo>
                  <a:cubicBezTo>
                    <a:pt x="202" y="40"/>
                    <a:pt x="205" y="41"/>
                    <a:pt x="210" y="41"/>
                  </a:cubicBezTo>
                  <a:cubicBezTo>
                    <a:pt x="210" y="41"/>
                    <a:pt x="210" y="41"/>
                    <a:pt x="210" y="41"/>
                  </a:cubicBezTo>
                  <a:cubicBezTo>
                    <a:pt x="215" y="41"/>
                    <a:pt x="218" y="40"/>
                    <a:pt x="218" y="39"/>
                  </a:cubicBezTo>
                  <a:cubicBezTo>
                    <a:pt x="220" y="36"/>
                    <a:pt x="220" y="36"/>
                    <a:pt x="220" y="36"/>
                  </a:cubicBezTo>
                  <a:cubicBezTo>
                    <a:pt x="221" y="36"/>
                    <a:pt x="221" y="36"/>
                    <a:pt x="221" y="36"/>
                  </a:cubicBezTo>
                  <a:cubicBezTo>
                    <a:pt x="227" y="32"/>
                    <a:pt x="235" y="29"/>
                    <a:pt x="242" y="29"/>
                  </a:cubicBezTo>
                  <a:cubicBezTo>
                    <a:pt x="392" y="42"/>
                    <a:pt x="392" y="42"/>
                    <a:pt x="392" y="42"/>
                  </a:cubicBezTo>
                  <a:cubicBezTo>
                    <a:pt x="392" y="42"/>
                    <a:pt x="393" y="42"/>
                    <a:pt x="394" y="42"/>
                  </a:cubicBezTo>
                  <a:cubicBezTo>
                    <a:pt x="398" y="42"/>
                    <a:pt x="402" y="38"/>
                    <a:pt x="402" y="34"/>
                  </a:cubicBezTo>
                  <a:cubicBezTo>
                    <a:pt x="402" y="30"/>
                    <a:pt x="399" y="26"/>
                    <a:pt x="395" y="26"/>
                  </a:cubicBezTo>
                  <a:cubicBezTo>
                    <a:pt x="394" y="26"/>
                    <a:pt x="394" y="26"/>
                    <a:pt x="394" y="26"/>
                  </a:cubicBezTo>
                  <a:cubicBezTo>
                    <a:pt x="246" y="19"/>
                    <a:pt x="246" y="19"/>
                    <a:pt x="246" y="19"/>
                  </a:cubicBezTo>
                  <a:cubicBezTo>
                    <a:pt x="246" y="19"/>
                    <a:pt x="246" y="19"/>
                    <a:pt x="246" y="19"/>
                  </a:cubicBezTo>
                  <a:cubicBezTo>
                    <a:pt x="244" y="19"/>
                    <a:pt x="243" y="20"/>
                    <a:pt x="242" y="20"/>
                  </a:cubicBezTo>
                  <a:cubicBezTo>
                    <a:pt x="239" y="27"/>
                    <a:pt x="234" y="28"/>
                    <a:pt x="231" y="28"/>
                  </a:cubicBezTo>
                  <a:cubicBezTo>
                    <a:pt x="227" y="28"/>
                    <a:pt x="223" y="25"/>
                    <a:pt x="221" y="20"/>
                  </a:cubicBezTo>
                  <a:cubicBezTo>
                    <a:pt x="220" y="19"/>
                    <a:pt x="219" y="19"/>
                    <a:pt x="217" y="19"/>
                  </a:cubicBezTo>
                  <a:cubicBezTo>
                    <a:pt x="203" y="19"/>
                    <a:pt x="203" y="19"/>
                    <a:pt x="203" y="19"/>
                  </a:cubicBezTo>
                  <a:cubicBezTo>
                    <a:pt x="201" y="19"/>
                    <a:pt x="200" y="19"/>
                    <a:pt x="199" y="20"/>
                  </a:cubicBezTo>
                  <a:cubicBezTo>
                    <a:pt x="197" y="25"/>
                    <a:pt x="193" y="28"/>
                    <a:pt x="189" y="28"/>
                  </a:cubicBezTo>
                  <a:cubicBezTo>
                    <a:pt x="186" y="28"/>
                    <a:pt x="181" y="27"/>
                    <a:pt x="178" y="20"/>
                  </a:cubicBezTo>
                  <a:cubicBezTo>
                    <a:pt x="177" y="20"/>
                    <a:pt x="176" y="19"/>
                    <a:pt x="174" y="19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6" y="26"/>
                    <a:pt x="26" y="26"/>
                    <a:pt x="26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9" name="Freeform 89">
              <a:extLst>
                <a:ext uri="{FF2B5EF4-FFF2-40B4-BE49-F238E27FC236}">
                  <a16:creationId xmlns:a16="http://schemas.microsoft.com/office/drawing/2014/main" id="{B158FFF0-B7BE-4A61-BED7-743AF0F41E76}"/>
                </a:ext>
              </a:extLst>
            </p:cNvPr>
            <p:cNvSpPr/>
            <p:nvPr/>
          </p:nvSpPr>
          <p:spPr bwMode="auto">
            <a:xfrm>
              <a:off x="5354638" y="3525838"/>
              <a:ext cx="669925" cy="163513"/>
            </a:xfrm>
            <a:custGeom>
              <a:avLst/>
              <a:gdLst>
                <a:gd name="T0" fmla="*/ 169 w 177"/>
                <a:gd name="T1" fmla="*/ 37 h 43"/>
                <a:gd name="T2" fmla="*/ 168 w 177"/>
                <a:gd name="T3" fmla="*/ 36 h 43"/>
                <a:gd name="T4" fmla="*/ 92 w 177"/>
                <a:gd name="T5" fmla="*/ 1 h 43"/>
                <a:gd name="T6" fmla="*/ 75 w 177"/>
                <a:gd name="T7" fmla="*/ 0 h 43"/>
                <a:gd name="T8" fmla="*/ 18 w 177"/>
                <a:gd name="T9" fmla="*/ 15 h 43"/>
                <a:gd name="T10" fmla="*/ 3 w 177"/>
                <a:gd name="T11" fmla="*/ 29 h 43"/>
                <a:gd name="T12" fmla="*/ 1 w 177"/>
                <a:gd name="T13" fmla="*/ 39 h 43"/>
                <a:gd name="T14" fmla="*/ 9 w 177"/>
                <a:gd name="T15" fmla="*/ 43 h 43"/>
                <a:gd name="T16" fmla="*/ 177 w 177"/>
                <a:gd name="T17" fmla="*/ 43 h 43"/>
                <a:gd name="T18" fmla="*/ 169 w 177"/>
                <a:gd name="T19" fmla="*/ 37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7" h="43">
                  <a:moveTo>
                    <a:pt x="169" y="37"/>
                  </a:moveTo>
                  <a:cubicBezTo>
                    <a:pt x="168" y="36"/>
                    <a:pt x="168" y="36"/>
                    <a:pt x="168" y="36"/>
                  </a:cubicBezTo>
                  <a:cubicBezTo>
                    <a:pt x="141" y="16"/>
                    <a:pt x="115" y="5"/>
                    <a:pt x="92" y="1"/>
                  </a:cubicBezTo>
                  <a:cubicBezTo>
                    <a:pt x="87" y="1"/>
                    <a:pt x="81" y="0"/>
                    <a:pt x="75" y="0"/>
                  </a:cubicBezTo>
                  <a:cubicBezTo>
                    <a:pt x="40" y="0"/>
                    <a:pt x="18" y="15"/>
                    <a:pt x="18" y="15"/>
                  </a:cubicBezTo>
                  <a:cubicBezTo>
                    <a:pt x="16" y="16"/>
                    <a:pt x="6" y="23"/>
                    <a:pt x="3" y="29"/>
                  </a:cubicBezTo>
                  <a:cubicBezTo>
                    <a:pt x="1" y="33"/>
                    <a:pt x="0" y="36"/>
                    <a:pt x="1" y="39"/>
                  </a:cubicBezTo>
                  <a:cubicBezTo>
                    <a:pt x="3" y="42"/>
                    <a:pt x="5" y="43"/>
                    <a:pt x="9" y="43"/>
                  </a:cubicBezTo>
                  <a:cubicBezTo>
                    <a:pt x="177" y="43"/>
                    <a:pt x="177" y="43"/>
                    <a:pt x="177" y="43"/>
                  </a:cubicBezTo>
                  <a:cubicBezTo>
                    <a:pt x="174" y="40"/>
                    <a:pt x="170" y="37"/>
                    <a:pt x="169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10" name="Freeform 90">
              <a:extLst>
                <a:ext uri="{FF2B5EF4-FFF2-40B4-BE49-F238E27FC236}">
                  <a16:creationId xmlns:a16="http://schemas.microsoft.com/office/drawing/2014/main" id="{03AE4986-48C0-402A-9374-5000E238EE61}"/>
                </a:ext>
              </a:extLst>
            </p:cNvPr>
            <p:cNvSpPr/>
            <p:nvPr/>
          </p:nvSpPr>
          <p:spPr bwMode="auto">
            <a:xfrm>
              <a:off x="6175375" y="3063876"/>
              <a:ext cx="654050" cy="571500"/>
            </a:xfrm>
            <a:custGeom>
              <a:avLst/>
              <a:gdLst>
                <a:gd name="T0" fmla="*/ 171 w 173"/>
                <a:gd name="T1" fmla="*/ 114 h 151"/>
                <a:gd name="T2" fmla="*/ 157 w 173"/>
                <a:gd name="T3" fmla="*/ 87 h 151"/>
                <a:gd name="T4" fmla="*/ 157 w 173"/>
                <a:gd name="T5" fmla="*/ 86 h 151"/>
                <a:gd name="T6" fmla="*/ 123 w 173"/>
                <a:gd name="T7" fmla="*/ 21 h 151"/>
                <a:gd name="T8" fmla="*/ 116 w 173"/>
                <a:gd name="T9" fmla="*/ 8 h 151"/>
                <a:gd name="T10" fmla="*/ 115 w 173"/>
                <a:gd name="T11" fmla="*/ 7 h 151"/>
                <a:gd name="T12" fmla="*/ 87 w 173"/>
                <a:gd name="T13" fmla="*/ 0 h 151"/>
                <a:gd name="T14" fmla="*/ 101 w 173"/>
                <a:gd name="T15" fmla="*/ 24 h 151"/>
                <a:gd name="T16" fmla="*/ 103 w 173"/>
                <a:gd name="T17" fmla="*/ 45 h 151"/>
                <a:gd name="T18" fmla="*/ 88 w 173"/>
                <a:gd name="T19" fmla="*/ 59 h 151"/>
                <a:gd name="T20" fmla="*/ 38 w 173"/>
                <a:gd name="T21" fmla="*/ 87 h 151"/>
                <a:gd name="T22" fmla="*/ 1 w 173"/>
                <a:gd name="T23" fmla="*/ 149 h 151"/>
                <a:gd name="T24" fmla="*/ 0 w 173"/>
                <a:gd name="T25" fmla="*/ 151 h 151"/>
                <a:gd name="T26" fmla="*/ 1 w 173"/>
                <a:gd name="T27" fmla="*/ 151 h 151"/>
                <a:gd name="T28" fmla="*/ 9 w 173"/>
                <a:gd name="T29" fmla="*/ 146 h 151"/>
                <a:gd name="T30" fmla="*/ 86 w 173"/>
                <a:gd name="T31" fmla="*/ 112 h 151"/>
                <a:gd name="T32" fmla="*/ 113 w 173"/>
                <a:gd name="T33" fmla="*/ 109 h 151"/>
                <a:gd name="T34" fmla="*/ 165 w 173"/>
                <a:gd name="T35" fmla="*/ 120 h 151"/>
                <a:gd name="T36" fmla="*/ 169 w 173"/>
                <a:gd name="T37" fmla="*/ 121 h 151"/>
                <a:gd name="T38" fmla="*/ 172 w 173"/>
                <a:gd name="T39" fmla="*/ 120 h 151"/>
                <a:gd name="T40" fmla="*/ 171 w 173"/>
                <a:gd name="T41" fmla="*/ 114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73" h="151">
                  <a:moveTo>
                    <a:pt x="171" y="114"/>
                  </a:moveTo>
                  <a:cubicBezTo>
                    <a:pt x="157" y="87"/>
                    <a:pt x="157" y="87"/>
                    <a:pt x="157" y="87"/>
                  </a:cubicBezTo>
                  <a:cubicBezTo>
                    <a:pt x="157" y="86"/>
                    <a:pt x="157" y="86"/>
                    <a:pt x="157" y="86"/>
                  </a:cubicBezTo>
                  <a:cubicBezTo>
                    <a:pt x="123" y="21"/>
                    <a:pt x="123" y="21"/>
                    <a:pt x="123" y="21"/>
                  </a:cubicBezTo>
                  <a:cubicBezTo>
                    <a:pt x="120" y="17"/>
                    <a:pt x="117" y="11"/>
                    <a:pt x="116" y="8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5" y="7"/>
                    <a:pt x="101" y="0"/>
                    <a:pt x="87" y="0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5" y="31"/>
                    <a:pt x="105" y="38"/>
                    <a:pt x="103" y="45"/>
                  </a:cubicBezTo>
                  <a:cubicBezTo>
                    <a:pt x="100" y="51"/>
                    <a:pt x="95" y="56"/>
                    <a:pt x="88" y="59"/>
                  </a:cubicBezTo>
                  <a:cubicBezTo>
                    <a:pt x="85" y="60"/>
                    <a:pt x="56" y="71"/>
                    <a:pt x="38" y="87"/>
                  </a:cubicBezTo>
                  <a:cubicBezTo>
                    <a:pt x="19" y="105"/>
                    <a:pt x="8" y="123"/>
                    <a:pt x="1" y="149"/>
                  </a:cubicBezTo>
                  <a:cubicBezTo>
                    <a:pt x="0" y="151"/>
                    <a:pt x="0" y="151"/>
                    <a:pt x="0" y="151"/>
                  </a:cubicBezTo>
                  <a:cubicBezTo>
                    <a:pt x="0" y="151"/>
                    <a:pt x="1" y="151"/>
                    <a:pt x="1" y="151"/>
                  </a:cubicBezTo>
                  <a:cubicBezTo>
                    <a:pt x="3" y="149"/>
                    <a:pt x="6" y="147"/>
                    <a:pt x="9" y="146"/>
                  </a:cubicBezTo>
                  <a:cubicBezTo>
                    <a:pt x="9" y="146"/>
                    <a:pt x="42" y="125"/>
                    <a:pt x="86" y="112"/>
                  </a:cubicBezTo>
                  <a:cubicBezTo>
                    <a:pt x="95" y="110"/>
                    <a:pt x="104" y="109"/>
                    <a:pt x="113" y="109"/>
                  </a:cubicBezTo>
                  <a:cubicBezTo>
                    <a:pt x="141" y="109"/>
                    <a:pt x="165" y="120"/>
                    <a:pt x="165" y="120"/>
                  </a:cubicBezTo>
                  <a:cubicBezTo>
                    <a:pt x="167" y="121"/>
                    <a:pt x="168" y="121"/>
                    <a:pt x="169" y="121"/>
                  </a:cubicBezTo>
                  <a:cubicBezTo>
                    <a:pt x="171" y="121"/>
                    <a:pt x="172" y="120"/>
                    <a:pt x="172" y="120"/>
                  </a:cubicBezTo>
                  <a:cubicBezTo>
                    <a:pt x="173" y="118"/>
                    <a:pt x="172" y="116"/>
                    <a:pt x="171" y="1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/>
            </a:p>
          </p:txBody>
        </p:sp>
      </p:grpSp>
      <p:pic>
        <p:nvPicPr>
          <p:cNvPr id="28679" name="图片 12">
            <a:extLst>
              <a:ext uri="{FF2B5EF4-FFF2-40B4-BE49-F238E27FC236}">
                <a16:creationId xmlns:a16="http://schemas.microsoft.com/office/drawing/2014/main" id="{EA21A789-CAFE-4DCE-9356-4BD8695A86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6188" y="5200650"/>
            <a:ext cx="5865812" cy="165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文本框 11">
            <a:extLst>
              <a:ext uri="{FF2B5EF4-FFF2-40B4-BE49-F238E27FC236}">
                <a16:creationId xmlns:a16="http://schemas.microsoft.com/office/drawing/2014/main" id="{7D80B53C-6B26-954A-8094-87AFA039E0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38313" y="552450"/>
            <a:ext cx="3655681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3600" dirty="0">
                <a:solidFill>
                  <a:schemeClr val="bg1"/>
                </a:solidFill>
              </a:rPr>
              <a:t>Transfer</a:t>
            </a:r>
            <a:r>
              <a:rPr lang="zh-CN" altLang="en-US" sz="3600" dirty="0">
                <a:solidFill>
                  <a:schemeClr val="bg1"/>
                </a:solidFill>
              </a:rPr>
              <a:t> </a:t>
            </a:r>
            <a:r>
              <a:rPr lang="en-US" altLang="zh-CN" sz="3600" dirty="0">
                <a:solidFill>
                  <a:schemeClr val="bg1"/>
                </a:solidFill>
              </a:rPr>
              <a:t>learning</a:t>
            </a:r>
            <a:endParaRPr lang="en-US" altLang="ja-JP" sz="3600" dirty="0">
              <a:solidFill>
                <a:schemeClr val="bg1"/>
              </a:solidFill>
            </a:endParaRPr>
          </a:p>
        </p:txBody>
      </p:sp>
      <p:sp>
        <p:nvSpPr>
          <p:cNvPr id="15" name="文本框 9">
            <a:extLst>
              <a:ext uri="{FF2B5EF4-FFF2-40B4-BE49-F238E27FC236}">
                <a16:creationId xmlns:a16="http://schemas.microsoft.com/office/drawing/2014/main" id="{E4942A7A-B763-B54D-A0EE-AA2772609C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38313" y="2138662"/>
            <a:ext cx="6973108" cy="49267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just" eaLnBrk="1" hangingPunct="1">
              <a:lnSpc>
                <a:spcPct val="120000"/>
              </a:lnSpc>
              <a:spcBef>
                <a:spcPct val="0"/>
              </a:spcBef>
              <a:buNone/>
            </a:pPr>
            <a:r>
              <a:rPr lang="ja-JP" altLang="en-US" sz="2400">
                <a:solidFill>
                  <a:srgbClr val="595959"/>
                </a:solidFill>
                <a:sym typeface="Arial" panose="020B0604020202020204" pitchFamily="34" charset="0"/>
              </a:rPr>
              <a:t>为什么提出</a:t>
            </a:r>
            <a:r>
              <a:rPr lang="zh-CN" altLang="en-US" sz="2400" dirty="0">
                <a:solidFill>
                  <a:srgbClr val="595959"/>
                </a:solidFill>
                <a:sym typeface="Arial" panose="020B0604020202020204" pitchFamily="34" charset="0"/>
              </a:rPr>
              <a:t>？</a:t>
            </a:r>
            <a:endParaRPr lang="en-US" altLang="zh-CN" sz="2400" dirty="0">
              <a:solidFill>
                <a:srgbClr val="595959"/>
              </a:solidFill>
              <a:sym typeface="Arial" panose="020B0604020202020204" pitchFamily="34" charset="0"/>
            </a:endParaRP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None/>
            </a:pPr>
            <a:endParaRPr lang="en-US" altLang="zh-CN" sz="2400" dirty="0">
              <a:solidFill>
                <a:srgbClr val="595959"/>
              </a:solidFill>
              <a:sym typeface="Arial" panose="020B0604020202020204" pitchFamily="34" charset="0"/>
            </a:endParaRP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None/>
            </a:pPr>
            <a:r>
              <a:rPr lang="ja-JP" altLang="en-US" sz="2400">
                <a:solidFill>
                  <a:srgbClr val="595959"/>
                </a:solidFill>
                <a:sym typeface="Arial" panose="020B0604020202020204" pitchFamily="34" charset="0"/>
              </a:rPr>
              <a:t>通常</a:t>
            </a:r>
            <a:r>
              <a:rPr lang="zh-CN" altLang="en-US" sz="2400" dirty="0">
                <a:solidFill>
                  <a:srgbClr val="595959"/>
                </a:solidFill>
                <a:sym typeface="Arial" panose="020B0604020202020204" pitchFamily="34" charset="0"/>
              </a:rPr>
              <a:t>，</a:t>
            </a:r>
            <a:r>
              <a:rPr lang="ja-JP" altLang="en-US" sz="2400">
                <a:solidFill>
                  <a:srgbClr val="595959"/>
                </a:solidFill>
                <a:sym typeface="Arial" panose="020B0604020202020204" pitchFamily="34" charset="0"/>
              </a:rPr>
              <a:t>用户运行的</a:t>
            </a:r>
            <a:r>
              <a:rPr lang="en-US" altLang="ja-JP" sz="2400" dirty="0">
                <a:solidFill>
                  <a:srgbClr val="595959"/>
                </a:solidFill>
                <a:sym typeface="Arial" panose="020B0604020202020204" pitchFamily="34" charset="0"/>
              </a:rPr>
              <a:t> studies</a:t>
            </a:r>
            <a:r>
              <a:rPr lang="zh-CN" altLang="en-US" sz="2400" dirty="0">
                <a:solidFill>
                  <a:srgbClr val="595959"/>
                </a:solidFill>
                <a:sym typeface="Arial" panose="020B0604020202020204" pitchFamily="34" charset="0"/>
              </a:rPr>
              <a:t> </a:t>
            </a:r>
            <a:r>
              <a:rPr lang="ja-JP" altLang="en-US" sz="2400">
                <a:solidFill>
                  <a:srgbClr val="595959"/>
                </a:solidFill>
                <a:sym typeface="Arial" panose="020B0604020202020204" pitchFamily="34" charset="0"/>
              </a:rPr>
              <a:t>与他们之前运行的</a:t>
            </a:r>
            <a:r>
              <a:rPr lang="en-US" altLang="ja-JP" sz="2400" dirty="0">
                <a:solidFill>
                  <a:srgbClr val="595959"/>
                </a:solidFill>
                <a:sym typeface="Arial" panose="020B0604020202020204" pitchFamily="34" charset="0"/>
              </a:rPr>
              <a:t>studies</a:t>
            </a:r>
            <a:r>
              <a:rPr lang="zh-CN" altLang="en-US" sz="2400" dirty="0">
                <a:solidFill>
                  <a:srgbClr val="595959"/>
                </a:solidFill>
                <a:sym typeface="Arial" panose="020B0604020202020204" pitchFamily="34" charset="0"/>
              </a:rPr>
              <a:t> </a:t>
            </a:r>
            <a:r>
              <a:rPr lang="ja-JP" altLang="en-US" sz="2400">
                <a:solidFill>
                  <a:srgbClr val="595959"/>
                </a:solidFill>
                <a:sym typeface="Arial" panose="020B0604020202020204" pitchFamily="34" charset="0"/>
              </a:rPr>
              <a:t>非常相似</a:t>
            </a:r>
            <a:r>
              <a:rPr lang="zh-CN" altLang="en-US" sz="2400" dirty="0">
                <a:solidFill>
                  <a:srgbClr val="595959"/>
                </a:solidFill>
                <a:sym typeface="Arial" panose="020B0604020202020204" pitchFamily="34" charset="0"/>
              </a:rPr>
              <a:t>。</a:t>
            </a:r>
            <a:r>
              <a:rPr lang="ja-JP" altLang="en-US" sz="2400">
                <a:solidFill>
                  <a:srgbClr val="595959"/>
                </a:solidFill>
                <a:sym typeface="Arial" panose="020B0604020202020204" pitchFamily="34" charset="0"/>
              </a:rPr>
              <a:t>所以可以利用这一点来减小重复的工作</a:t>
            </a:r>
            <a:r>
              <a:rPr lang="zh-CN" altLang="en-US" sz="2400" dirty="0">
                <a:solidFill>
                  <a:srgbClr val="595959"/>
                </a:solidFill>
                <a:sym typeface="Arial" panose="020B0604020202020204" pitchFamily="34" charset="0"/>
              </a:rPr>
              <a:t>。</a:t>
            </a:r>
            <a:endParaRPr lang="en-US" altLang="zh-CN" sz="2400" dirty="0">
              <a:solidFill>
                <a:srgbClr val="595959"/>
              </a:solidFill>
              <a:sym typeface="Arial" panose="020B0604020202020204" pitchFamily="34" charset="0"/>
            </a:endParaRP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None/>
            </a:pPr>
            <a:endParaRPr lang="en-US" altLang="zh-CN" sz="2400" dirty="0">
              <a:solidFill>
                <a:srgbClr val="595959"/>
              </a:solidFill>
              <a:sym typeface="Arial" panose="020B0604020202020204" pitchFamily="34" charset="0"/>
            </a:endParaRP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None/>
            </a:pPr>
            <a:endParaRPr lang="en-US" altLang="zh-CN" sz="2400" dirty="0">
              <a:solidFill>
                <a:srgbClr val="595959"/>
              </a:solidFill>
              <a:sym typeface="Arial" panose="020B0604020202020204" pitchFamily="34" charset="0"/>
            </a:endParaRP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None/>
            </a:pPr>
            <a:endParaRPr lang="en-US" altLang="zh-CN" sz="2400" dirty="0">
              <a:solidFill>
                <a:srgbClr val="595959"/>
              </a:solidFill>
              <a:sym typeface="Arial" panose="020B0604020202020204" pitchFamily="34" charset="0"/>
            </a:endParaRP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None/>
            </a:pPr>
            <a:endParaRPr lang="en-US" altLang="zh-CN" sz="2400" dirty="0">
              <a:solidFill>
                <a:srgbClr val="595959"/>
              </a:solidFill>
              <a:sym typeface="Arial" panose="020B0604020202020204" pitchFamily="34" charset="0"/>
            </a:endParaRPr>
          </a:p>
          <a:p>
            <a:pPr marL="285750" indent="-285750" algn="just" eaLnBrk="1" hangingPunct="1">
              <a:lnSpc>
                <a:spcPct val="120000"/>
              </a:lnSpc>
              <a:spcBef>
                <a:spcPct val="0"/>
              </a:spcBef>
            </a:pPr>
            <a:endParaRPr lang="en-US" altLang="zh-CN" sz="2400" dirty="0">
              <a:solidFill>
                <a:srgbClr val="595959"/>
              </a:solidFill>
              <a:sym typeface="Arial" panose="020B0604020202020204" pitchFamily="34" charset="0"/>
            </a:endParaRP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sz="2400" dirty="0">
                <a:solidFill>
                  <a:srgbClr val="595959"/>
                </a:solidFill>
                <a:sym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928027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任意多边形 10">
            <a:extLst>
              <a:ext uri="{FF2B5EF4-FFF2-40B4-BE49-F238E27FC236}">
                <a16:creationId xmlns:a16="http://schemas.microsoft.com/office/drawing/2014/main" id="{F78217A7-87B9-42C8-9AA2-56639B95E51F}"/>
              </a:ext>
            </a:extLst>
          </p:cNvPr>
          <p:cNvSpPr/>
          <p:nvPr/>
        </p:nvSpPr>
        <p:spPr>
          <a:xfrm rot="5400000">
            <a:off x="2590800" y="-2133601"/>
            <a:ext cx="914400" cy="6096002"/>
          </a:xfrm>
          <a:custGeom>
            <a:avLst/>
            <a:gdLst>
              <a:gd name="connsiteX0" fmla="*/ 0 w 990604"/>
              <a:gd name="connsiteY0" fmla="*/ 5956738 h 5956738"/>
              <a:gd name="connsiteX1" fmla="*/ 0 w 990604"/>
              <a:gd name="connsiteY1" fmla="*/ 317938 h 5956738"/>
              <a:gd name="connsiteX2" fmla="*/ 6 w 990604"/>
              <a:gd name="connsiteY2" fmla="*/ 317938 h 5956738"/>
              <a:gd name="connsiteX3" fmla="*/ 495305 w 990604"/>
              <a:gd name="connsiteY3" fmla="*/ 0 h 5956738"/>
              <a:gd name="connsiteX4" fmla="*/ 990604 w 990604"/>
              <a:gd name="connsiteY4" fmla="*/ 317938 h 5956738"/>
              <a:gd name="connsiteX5" fmla="*/ 990601 w 990604"/>
              <a:gd name="connsiteY5" fmla="*/ 317938 h 5956738"/>
              <a:gd name="connsiteX6" fmla="*/ 990601 w 990604"/>
              <a:gd name="connsiteY6" fmla="*/ 5956738 h 5956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0604" h="5956738">
                <a:moveTo>
                  <a:pt x="0" y="5956738"/>
                </a:moveTo>
                <a:lnTo>
                  <a:pt x="0" y="317938"/>
                </a:lnTo>
                <a:lnTo>
                  <a:pt x="6" y="317938"/>
                </a:lnTo>
                <a:lnTo>
                  <a:pt x="495305" y="0"/>
                </a:lnTo>
                <a:lnTo>
                  <a:pt x="990604" y="317938"/>
                </a:lnTo>
                <a:lnTo>
                  <a:pt x="990601" y="317938"/>
                </a:lnTo>
                <a:lnTo>
                  <a:pt x="990601" y="5956738"/>
                </a:lnTo>
                <a:close/>
              </a:path>
            </a:pathLst>
          </a:custGeom>
          <a:solidFill>
            <a:srgbClr val="4B64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zh-CN" altLang="en-US" noProof="1"/>
          </a:p>
        </p:txBody>
      </p:sp>
      <p:sp>
        <p:nvSpPr>
          <p:cNvPr id="2" name="椭圆 1">
            <a:extLst>
              <a:ext uri="{FF2B5EF4-FFF2-40B4-BE49-F238E27FC236}">
                <a16:creationId xmlns:a16="http://schemas.microsoft.com/office/drawing/2014/main" id="{989F1B2B-D069-4E1D-ABB9-F2C6C8EF9ED8}"/>
              </a:ext>
            </a:extLst>
          </p:cNvPr>
          <p:cNvSpPr/>
          <p:nvPr/>
        </p:nvSpPr>
        <p:spPr>
          <a:xfrm>
            <a:off x="323850" y="247650"/>
            <a:ext cx="1333500" cy="1333500"/>
          </a:xfrm>
          <a:prstGeom prst="ellipse">
            <a:avLst/>
          </a:prstGeom>
          <a:solidFill>
            <a:schemeClr val="bg1"/>
          </a:solidFill>
          <a:ln w="38100">
            <a:solidFill>
              <a:srgbClr val="4B64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zh-CN" altLang="en-US" noProof="1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EB01D4AC-4383-4216-A68F-045301757739}"/>
              </a:ext>
            </a:extLst>
          </p:cNvPr>
          <p:cNvGrpSpPr/>
          <p:nvPr/>
        </p:nvGrpSpPr>
        <p:grpSpPr>
          <a:xfrm>
            <a:off x="475624" y="571426"/>
            <a:ext cx="1029952" cy="685949"/>
            <a:chOff x="5302250" y="2903538"/>
            <a:chExt cx="1587500" cy="1057276"/>
          </a:xfrm>
          <a:solidFill>
            <a:srgbClr val="4B649F"/>
          </a:solidFill>
        </p:grpSpPr>
        <p:sp>
          <p:nvSpPr>
            <p:cNvPr id="4" name="Freeform 84">
              <a:extLst>
                <a:ext uri="{FF2B5EF4-FFF2-40B4-BE49-F238E27FC236}">
                  <a16:creationId xmlns:a16="http://schemas.microsoft.com/office/drawing/2014/main" id="{31146644-E136-4958-B5BF-A9B632D430C5}"/>
                </a:ext>
              </a:extLst>
            </p:cNvPr>
            <p:cNvSpPr/>
            <p:nvPr/>
          </p:nvSpPr>
          <p:spPr bwMode="auto">
            <a:xfrm>
              <a:off x="5362575" y="3040063"/>
              <a:ext cx="706438" cy="614363"/>
            </a:xfrm>
            <a:custGeom>
              <a:avLst/>
              <a:gdLst>
                <a:gd name="T0" fmla="*/ 181 w 187"/>
                <a:gd name="T1" fmla="*/ 49 h 162"/>
                <a:gd name="T2" fmla="*/ 187 w 187"/>
                <a:gd name="T3" fmla="*/ 66 h 162"/>
                <a:gd name="T4" fmla="*/ 187 w 187"/>
                <a:gd name="T5" fmla="*/ 162 h 162"/>
                <a:gd name="T6" fmla="*/ 176 w 187"/>
                <a:gd name="T7" fmla="*/ 153 h 162"/>
                <a:gd name="T8" fmla="*/ 92 w 187"/>
                <a:gd name="T9" fmla="*/ 115 h 162"/>
                <a:gd name="T10" fmla="*/ 73 w 187"/>
                <a:gd name="T11" fmla="*/ 114 h 162"/>
                <a:gd name="T12" fmla="*/ 8 w 187"/>
                <a:gd name="T13" fmla="*/ 131 h 162"/>
                <a:gd name="T14" fmla="*/ 1 w 187"/>
                <a:gd name="T15" fmla="*/ 131 h 162"/>
                <a:gd name="T16" fmla="*/ 2 w 187"/>
                <a:gd name="T17" fmla="*/ 126 h 162"/>
                <a:gd name="T18" fmla="*/ 26 w 187"/>
                <a:gd name="T19" fmla="*/ 70 h 162"/>
                <a:gd name="T20" fmla="*/ 48 w 187"/>
                <a:gd name="T21" fmla="*/ 20 h 162"/>
                <a:gd name="T22" fmla="*/ 53 w 187"/>
                <a:gd name="T23" fmla="*/ 13 h 162"/>
                <a:gd name="T24" fmla="*/ 62 w 187"/>
                <a:gd name="T25" fmla="*/ 9 h 162"/>
                <a:gd name="T26" fmla="*/ 130 w 187"/>
                <a:gd name="T27" fmla="*/ 11 h 162"/>
                <a:gd name="T28" fmla="*/ 181 w 187"/>
                <a:gd name="T29" fmla="*/ 49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7" h="162">
                  <a:moveTo>
                    <a:pt x="181" y="49"/>
                  </a:moveTo>
                  <a:cubicBezTo>
                    <a:pt x="184" y="54"/>
                    <a:pt x="187" y="60"/>
                    <a:pt x="187" y="66"/>
                  </a:cubicBezTo>
                  <a:cubicBezTo>
                    <a:pt x="187" y="162"/>
                    <a:pt x="187" y="162"/>
                    <a:pt x="187" y="162"/>
                  </a:cubicBezTo>
                  <a:cubicBezTo>
                    <a:pt x="187" y="162"/>
                    <a:pt x="178" y="154"/>
                    <a:pt x="176" y="153"/>
                  </a:cubicBezTo>
                  <a:cubicBezTo>
                    <a:pt x="168" y="148"/>
                    <a:pt x="133" y="120"/>
                    <a:pt x="92" y="115"/>
                  </a:cubicBezTo>
                  <a:cubicBezTo>
                    <a:pt x="86" y="114"/>
                    <a:pt x="79" y="114"/>
                    <a:pt x="73" y="114"/>
                  </a:cubicBezTo>
                  <a:cubicBezTo>
                    <a:pt x="32" y="114"/>
                    <a:pt x="8" y="131"/>
                    <a:pt x="8" y="131"/>
                  </a:cubicBezTo>
                  <a:cubicBezTo>
                    <a:pt x="5" y="133"/>
                    <a:pt x="2" y="133"/>
                    <a:pt x="1" y="131"/>
                  </a:cubicBezTo>
                  <a:cubicBezTo>
                    <a:pt x="0" y="130"/>
                    <a:pt x="1" y="128"/>
                    <a:pt x="2" y="126"/>
                  </a:cubicBezTo>
                  <a:cubicBezTo>
                    <a:pt x="26" y="70"/>
                    <a:pt x="26" y="70"/>
                    <a:pt x="26" y="70"/>
                  </a:cubicBezTo>
                  <a:cubicBezTo>
                    <a:pt x="48" y="20"/>
                    <a:pt x="48" y="20"/>
                    <a:pt x="48" y="20"/>
                  </a:cubicBezTo>
                  <a:cubicBezTo>
                    <a:pt x="49" y="18"/>
                    <a:pt x="51" y="15"/>
                    <a:pt x="53" y="13"/>
                  </a:cubicBezTo>
                  <a:cubicBezTo>
                    <a:pt x="55" y="11"/>
                    <a:pt x="59" y="10"/>
                    <a:pt x="62" y="9"/>
                  </a:cubicBezTo>
                  <a:cubicBezTo>
                    <a:pt x="65" y="9"/>
                    <a:pt x="98" y="0"/>
                    <a:pt x="130" y="11"/>
                  </a:cubicBezTo>
                  <a:cubicBezTo>
                    <a:pt x="163" y="22"/>
                    <a:pt x="179" y="45"/>
                    <a:pt x="181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5" name="Freeform 85">
              <a:extLst>
                <a:ext uri="{FF2B5EF4-FFF2-40B4-BE49-F238E27FC236}">
                  <a16:creationId xmlns:a16="http://schemas.microsoft.com/office/drawing/2014/main" id="{15DA8FD2-48AA-4963-8E7E-85AB57E553CB}"/>
                </a:ext>
              </a:extLst>
            </p:cNvPr>
            <p:cNvSpPr/>
            <p:nvPr/>
          </p:nvSpPr>
          <p:spPr bwMode="auto">
            <a:xfrm>
              <a:off x="6115050" y="2903538"/>
              <a:ext cx="400050" cy="747713"/>
            </a:xfrm>
            <a:custGeom>
              <a:avLst/>
              <a:gdLst>
                <a:gd name="T0" fmla="*/ 44 w 106"/>
                <a:gd name="T1" fmla="*/ 119 h 197"/>
                <a:gd name="T2" fmla="*/ 3 w 106"/>
                <a:gd name="T3" fmla="*/ 187 h 197"/>
                <a:gd name="T4" fmla="*/ 0 w 106"/>
                <a:gd name="T5" fmla="*/ 197 h 197"/>
                <a:gd name="T6" fmla="*/ 0 w 106"/>
                <a:gd name="T7" fmla="*/ 83 h 197"/>
                <a:gd name="T8" fmla="*/ 1 w 106"/>
                <a:gd name="T9" fmla="*/ 64 h 197"/>
                <a:gd name="T10" fmla="*/ 16 w 106"/>
                <a:gd name="T11" fmla="*/ 29 h 197"/>
                <a:gd name="T12" fmla="*/ 49 w 106"/>
                <a:gd name="T13" fmla="*/ 1 h 197"/>
                <a:gd name="T14" fmla="*/ 54 w 106"/>
                <a:gd name="T15" fmla="*/ 0 h 197"/>
                <a:gd name="T16" fmla="*/ 64 w 106"/>
                <a:gd name="T17" fmla="*/ 6 h 197"/>
                <a:gd name="T18" fmla="*/ 85 w 106"/>
                <a:gd name="T19" fmla="*/ 42 h 197"/>
                <a:gd name="T20" fmla="*/ 86 w 106"/>
                <a:gd name="T21" fmla="*/ 42 h 197"/>
                <a:gd name="T22" fmla="*/ 104 w 106"/>
                <a:gd name="T23" fmla="*/ 74 h 197"/>
                <a:gd name="T24" fmla="*/ 105 w 106"/>
                <a:gd name="T25" fmla="*/ 82 h 197"/>
                <a:gd name="T26" fmla="*/ 99 w 106"/>
                <a:gd name="T27" fmla="*/ 87 h 197"/>
                <a:gd name="T28" fmla="*/ 44 w 106"/>
                <a:gd name="T29" fmla="*/ 119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6" h="197">
                  <a:moveTo>
                    <a:pt x="44" y="119"/>
                  </a:moveTo>
                  <a:cubicBezTo>
                    <a:pt x="25" y="137"/>
                    <a:pt x="12" y="156"/>
                    <a:pt x="3" y="187"/>
                  </a:cubicBezTo>
                  <a:cubicBezTo>
                    <a:pt x="0" y="197"/>
                    <a:pt x="0" y="197"/>
                    <a:pt x="0" y="197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77"/>
                    <a:pt x="0" y="69"/>
                    <a:pt x="1" y="64"/>
                  </a:cubicBezTo>
                  <a:cubicBezTo>
                    <a:pt x="1" y="63"/>
                    <a:pt x="3" y="47"/>
                    <a:pt x="16" y="29"/>
                  </a:cubicBezTo>
                  <a:cubicBezTo>
                    <a:pt x="30" y="11"/>
                    <a:pt x="48" y="1"/>
                    <a:pt x="49" y="1"/>
                  </a:cubicBezTo>
                  <a:cubicBezTo>
                    <a:pt x="51" y="0"/>
                    <a:pt x="52" y="0"/>
                    <a:pt x="54" y="0"/>
                  </a:cubicBezTo>
                  <a:cubicBezTo>
                    <a:pt x="58" y="0"/>
                    <a:pt x="62" y="2"/>
                    <a:pt x="64" y="6"/>
                  </a:cubicBezTo>
                  <a:cubicBezTo>
                    <a:pt x="85" y="42"/>
                    <a:pt x="85" y="42"/>
                    <a:pt x="85" y="42"/>
                  </a:cubicBezTo>
                  <a:cubicBezTo>
                    <a:pt x="86" y="42"/>
                    <a:pt x="86" y="42"/>
                    <a:pt x="86" y="42"/>
                  </a:cubicBezTo>
                  <a:cubicBezTo>
                    <a:pt x="104" y="74"/>
                    <a:pt x="104" y="74"/>
                    <a:pt x="104" y="74"/>
                  </a:cubicBezTo>
                  <a:cubicBezTo>
                    <a:pt x="106" y="76"/>
                    <a:pt x="106" y="79"/>
                    <a:pt x="105" y="82"/>
                  </a:cubicBezTo>
                  <a:cubicBezTo>
                    <a:pt x="104" y="84"/>
                    <a:pt x="102" y="86"/>
                    <a:pt x="99" y="87"/>
                  </a:cubicBezTo>
                  <a:cubicBezTo>
                    <a:pt x="99" y="87"/>
                    <a:pt x="66" y="99"/>
                    <a:pt x="44" y="1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6" name="Freeform 86">
              <a:extLst>
                <a:ext uri="{FF2B5EF4-FFF2-40B4-BE49-F238E27FC236}">
                  <a16:creationId xmlns:a16="http://schemas.microsoft.com/office/drawing/2014/main" id="{D734BADA-8DF3-43AB-AF1D-D1882A0044FC}"/>
                </a:ext>
              </a:extLst>
            </p:cNvPr>
            <p:cNvSpPr/>
            <p:nvPr/>
          </p:nvSpPr>
          <p:spPr bwMode="auto">
            <a:xfrm>
              <a:off x="6194425" y="3529013"/>
              <a:ext cx="642938" cy="160338"/>
            </a:xfrm>
            <a:custGeom>
              <a:avLst/>
              <a:gdLst>
                <a:gd name="T0" fmla="*/ 155 w 170"/>
                <a:gd name="T1" fmla="*/ 11 h 42"/>
                <a:gd name="T2" fmla="*/ 154 w 170"/>
                <a:gd name="T3" fmla="*/ 10 h 42"/>
                <a:gd name="T4" fmla="*/ 153 w 170"/>
                <a:gd name="T5" fmla="*/ 10 h 42"/>
                <a:gd name="T6" fmla="*/ 108 w 170"/>
                <a:gd name="T7" fmla="*/ 0 h 42"/>
                <a:gd name="T8" fmla="*/ 85 w 170"/>
                <a:gd name="T9" fmla="*/ 3 h 42"/>
                <a:gd name="T10" fmla="*/ 11 w 170"/>
                <a:gd name="T11" fmla="*/ 35 h 42"/>
                <a:gd name="T12" fmla="*/ 11 w 170"/>
                <a:gd name="T13" fmla="*/ 36 h 42"/>
                <a:gd name="T14" fmla="*/ 7 w 170"/>
                <a:gd name="T15" fmla="*/ 38 h 42"/>
                <a:gd name="T16" fmla="*/ 3 w 170"/>
                <a:gd name="T17" fmla="*/ 40 h 42"/>
                <a:gd name="T18" fmla="*/ 1 w 170"/>
                <a:gd name="T19" fmla="*/ 42 h 42"/>
                <a:gd name="T20" fmla="*/ 0 w 170"/>
                <a:gd name="T21" fmla="*/ 42 h 42"/>
                <a:gd name="T22" fmla="*/ 161 w 170"/>
                <a:gd name="T23" fmla="*/ 42 h 42"/>
                <a:gd name="T24" fmla="*/ 169 w 170"/>
                <a:gd name="T25" fmla="*/ 38 h 42"/>
                <a:gd name="T26" fmla="*/ 167 w 170"/>
                <a:gd name="T27" fmla="*/ 28 h 42"/>
                <a:gd name="T28" fmla="*/ 155 w 170"/>
                <a:gd name="T29" fmla="*/ 11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70" h="42">
                  <a:moveTo>
                    <a:pt x="155" y="11"/>
                  </a:moveTo>
                  <a:cubicBezTo>
                    <a:pt x="155" y="11"/>
                    <a:pt x="154" y="10"/>
                    <a:pt x="154" y="10"/>
                  </a:cubicBezTo>
                  <a:cubicBezTo>
                    <a:pt x="153" y="10"/>
                    <a:pt x="153" y="10"/>
                    <a:pt x="153" y="10"/>
                  </a:cubicBezTo>
                  <a:cubicBezTo>
                    <a:pt x="152" y="9"/>
                    <a:pt x="132" y="0"/>
                    <a:pt x="108" y="0"/>
                  </a:cubicBezTo>
                  <a:cubicBezTo>
                    <a:pt x="100" y="0"/>
                    <a:pt x="92" y="1"/>
                    <a:pt x="85" y="3"/>
                  </a:cubicBezTo>
                  <a:cubicBezTo>
                    <a:pt x="46" y="15"/>
                    <a:pt x="15" y="33"/>
                    <a:pt x="11" y="35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10" y="36"/>
                    <a:pt x="9" y="37"/>
                    <a:pt x="7" y="38"/>
                  </a:cubicBezTo>
                  <a:cubicBezTo>
                    <a:pt x="6" y="39"/>
                    <a:pt x="4" y="40"/>
                    <a:pt x="3" y="40"/>
                  </a:cubicBezTo>
                  <a:cubicBezTo>
                    <a:pt x="2" y="41"/>
                    <a:pt x="2" y="41"/>
                    <a:pt x="1" y="42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161" y="42"/>
                    <a:pt x="161" y="42"/>
                    <a:pt x="161" y="42"/>
                  </a:cubicBezTo>
                  <a:cubicBezTo>
                    <a:pt x="165" y="42"/>
                    <a:pt x="167" y="41"/>
                    <a:pt x="169" y="38"/>
                  </a:cubicBezTo>
                  <a:cubicBezTo>
                    <a:pt x="170" y="35"/>
                    <a:pt x="169" y="32"/>
                    <a:pt x="167" y="28"/>
                  </a:cubicBezTo>
                  <a:cubicBezTo>
                    <a:pt x="167" y="28"/>
                    <a:pt x="162" y="20"/>
                    <a:pt x="155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7" name="Freeform 87">
              <a:extLst>
                <a:ext uri="{FF2B5EF4-FFF2-40B4-BE49-F238E27FC236}">
                  <a16:creationId xmlns:a16="http://schemas.microsoft.com/office/drawing/2014/main" id="{8C32EF48-F3AF-4683-9EBA-C2E0FA0202B0}"/>
                </a:ext>
              </a:extLst>
            </p:cNvPr>
            <p:cNvSpPr/>
            <p:nvPr/>
          </p:nvSpPr>
          <p:spPr bwMode="auto">
            <a:xfrm>
              <a:off x="5335588" y="3771901"/>
              <a:ext cx="1520825" cy="155575"/>
            </a:xfrm>
            <a:custGeom>
              <a:avLst/>
              <a:gdLst>
                <a:gd name="T0" fmla="*/ 402 w 402"/>
                <a:gd name="T1" fmla="*/ 24 h 41"/>
                <a:gd name="T2" fmla="*/ 385 w 402"/>
                <a:gd name="T3" fmla="*/ 41 h 41"/>
                <a:gd name="T4" fmla="*/ 382 w 402"/>
                <a:gd name="T5" fmla="*/ 41 h 41"/>
                <a:gd name="T6" fmla="*/ 232 w 402"/>
                <a:gd name="T7" fmla="*/ 28 h 41"/>
                <a:gd name="T8" fmla="*/ 217 w 402"/>
                <a:gd name="T9" fmla="*/ 34 h 41"/>
                <a:gd name="T10" fmla="*/ 216 w 402"/>
                <a:gd name="T11" fmla="*/ 35 h 41"/>
                <a:gd name="T12" fmla="*/ 201 w 402"/>
                <a:gd name="T13" fmla="*/ 40 h 41"/>
                <a:gd name="T14" fmla="*/ 201 w 402"/>
                <a:gd name="T15" fmla="*/ 40 h 41"/>
                <a:gd name="T16" fmla="*/ 186 w 402"/>
                <a:gd name="T17" fmla="*/ 35 h 41"/>
                <a:gd name="T18" fmla="*/ 185 w 402"/>
                <a:gd name="T19" fmla="*/ 34 h 41"/>
                <a:gd name="T20" fmla="*/ 170 w 402"/>
                <a:gd name="T21" fmla="*/ 28 h 41"/>
                <a:gd name="T22" fmla="*/ 20 w 402"/>
                <a:gd name="T23" fmla="*/ 41 h 41"/>
                <a:gd name="T24" fmla="*/ 17 w 402"/>
                <a:gd name="T25" fmla="*/ 41 h 41"/>
                <a:gd name="T26" fmla="*/ 0 w 402"/>
                <a:gd name="T27" fmla="*/ 24 h 41"/>
                <a:gd name="T28" fmla="*/ 16 w 402"/>
                <a:gd name="T29" fmla="*/ 7 h 41"/>
                <a:gd name="T30" fmla="*/ 17 w 402"/>
                <a:gd name="T31" fmla="*/ 7 h 41"/>
                <a:gd name="T32" fmla="*/ 164 w 402"/>
                <a:gd name="T33" fmla="*/ 0 h 41"/>
                <a:gd name="T34" fmla="*/ 177 w 402"/>
                <a:gd name="T35" fmla="*/ 6 h 41"/>
                <a:gd name="T36" fmla="*/ 182 w 402"/>
                <a:gd name="T37" fmla="*/ 6 h 41"/>
                <a:gd name="T38" fmla="*/ 194 w 402"/>
                <a:gd name="T39" fmla="*/ 0 h 41"/>
                <a:gd name="T40" fmla="*/ 208 w 402"/>
                <a:gd name="T41" fmla="*/ 0 h 41"/>
                <a:gd name="T42" fmla="*/ 220 w 402"/>
                <a:gd name="T43" fmla="*/ 6 h 41"/>
                <a:gd name="T44" fmla="*/ 225 w 402"/>
                <a:gd name="T45" fmla="*/ 6 h 41"/>
                <a:gd name="T46" fmla="*/ 238 w 402"/>
                <a:gd name="T47" fmla="*/ 0 h 41"/>
                <a:gd name="T48" fmla="*/ 385 w 402"/>
                <a:gd name="T49" fmla="*/ 7 h 41"/>
                <a:gd name="T50" fmla="*/ 386 w 402"/>
                <a:gd name="T51" fmla="*/ 7 h 41"/>
                <a:gd name="T52" fmla="*/ 402 w 402"/>
                <a:gd name="T53" fmla="*/ 2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02" h="41">
                  <a:moveTo>
                    <a:pt x="402" y="24"/>
                  </a:moveTo>
                  <a:cubicBezTo>
                    <a:pt x="402" y="33"/>
                    <a:pt x="394" y="41"/>
                    <a:pt x="385" y="41"/>
                  </a:cubicBezTo>
                  <a:cubicBezTo>
                    <a:pt x="384" y="41"/>
                    <a:pt x="383" y="41"/>
                    <a:pt x="382" y="41"/>
                  </a:cubicBezTo>
                  <a:cubicBezTo>
                    <a:pt x="232" y="28"/>
                    <a:pt x="232" y="28"/>
                    <a:pt x="232" y="28"/>
                  </a:cubicBezTo>
                  <a:cubicBezTo>
                    <a:pt x="227" y="28"/>
                    <a:pt x="220" y="31"/>
                    <a:pt x="217" y="34"/>
                  </a:cubicBezTo>
                  <a:cubicBezTo>
                    <a:pt x="217" y="34"/>
                    <a:pt x="217" y="34"/>
                    <a:pt x="216" y="35"/>
                  </a:cubicBezTo>
                  <a:cubicBezTo>
                    <a:pt x="214" y="38"/>
                    <a:pt x="208" y="40"/>
                    <a:pt x="201" y="40"/>
                  </a:cubicBezTo>
                  <a:cubicBezTo>
                    <a:pt x="201" y="40"/>
                    <a:pt x="201" y="40"/>
                    <a:pt x="201" y="40"/>
                  </a:cubicBezTo>
                  <a:cubicBezTo>
                    <a:pt x="194" y="40"/>
                    <a:pt x="188" y="38"/>
                    <a:pt x="186" y="35"/>
                  </a:cubicBezTo>
                  <a:cubicBezTo>
                    <a:pt x="185" y="34"/>
                    <a:pt x="185" y="34"/>
                    <a:pt x="185" y="34"/>
                  </a:cubicBezTo>
                  <a:cubicBezTo>
                    <a:pt x="182" y="31"/>
                    <a:pt x="175" y="28"/>
                    <a:pt x="170" y="28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19" y="41"/>
                    <a:pt x="18" y="41"/>
                    <a:pt x="17" y="41"/>
                  </a:cubicBezTo>
                  <a:cubicBezTo>
                    <a:pt x="8" y="41"/>
                    <a:pt x="0" y="33"/>
                    <a:pt x="0" y="24"/>
                  </a:cubicBezTo>
                  <a:cubicBezTo>
                    <a:pt x="0" y="15"/>
                    <a:pt x="7" y="8"/>
                    <a:pt x="16" y="7"/>
                  </a:cubicBezTo>
                  <a:cubicBezTo>
                    <a:pt x="16" y="7"/>
                    <a:pt x="16" y="7"/>
                    <a:pt x="17" y="7"/>
                  </a:cubicBezTo>
                  <a:cubicBezTo>
                    <a:pt x="164" y="0"/>
                    <a:pt x="164" y="0"/>
                    <a:pt x="164" y="0"/>
                  </a:cubicBezTo>
                  <a:cubicBezTo>
                    <a:pt x="169" y="0"/>
                    <a:pt x="175" y="2"/>
                    <a:pt x="177" y="6"/>
                  </a:cubicBezTo>
                  <a:cubicBezTo>
                    <a:pt x="178" y="10"/>
                    <a:pt x="181" y="10"/>
                    <a:pt x="182" y="6"/>
                  </a:cubicBezTo>
                  <a:cubicBezTo>
                    <a:pt x="183" y="2"/>
                    <a:pt x="189" y="0"/>
                    <a:pt x="194" y="0"/>
                  </a:cubicBezTo>
                  <a:cubicBezTo>
                    <a:pt x="208" y="0"/>
                    <a:pt x="208" y="0"/>
                    <a:pt x="208" y="0"/>
                  </a:cubicBezTo>
                  <a:cubicBezTo>
                    <a:pt x="213" y="0"/>
                    <a:pt x="219" y="2"/>
                    <a:pt x="220" y="6"/>
                  </a:cubicBezTo>
                  <a:cubicBezTo>
                    <a:pt x="221" y="10"/>
                    <a:pt x="224" y="10"/>
                    <a:pt x="225" y="6"/>
                  </a:cubicBezTo>
                  <a:cubicBezTo>
                    <a:pt x="227" y="2"/>
                    <a:pt x="233" y="0"/>
                    <a:pt x="238" y="0"/>
                  </a:cubicBezTo>
                  <a:cubicBezTo>
                    <a:pt x="385" y="7"/>
                    <a:pt x="385" y="7"/>
                    <a:pt x="385" y="7"/>
                  </a:cubicBezTo>
                  <a:cubicBezTo>
                    <a:pt x="386" y="7"/>
                    <a:pt x="386" y="7"/>
                    <a:pt x="386" y="7"/>
                  </a:cubicBezTo>
                  <a:cubicBezTo>
                    <a:pt x="395" y="8"/>
                    <a:pt x="402" y="15"/>
                    <a:pt x="402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8" name="Freeform 88">
              <a:extLst>
                <a:ext uri="{FF2B5EF4-FFF2-40B4-BE49-F238E27FC236}">
                  <a16:creationId xmlns:a16="http://schemas.microsoft.com/office/drawing/2014/main" id="{4B3D1034-A172-47FD-BB41-0875EF5575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02250" y="3733801"/>
              <a:ext cx="1587500" cy="227013"/>
            </a:xfrm>
            <a:custGeom>
              <a:avLst/>
              <a:gdLst>
                <a:gd name="T0" fmla="*/ 394 w 420"/>
                <a:gd name="T1" fmla="*/ 60 h 60"/>
                <a:gd name="T2" fmla="*/ 394 w 420"/>
                <a:gd name="T3" fmla="*/ 60 h 60"/>
                <a:gd name="T4" fmla="*/ 391 w 420"/>
                <a:gd name="T5" fmla="*/ 60 h 60"/>
                <a:gd name="T6" fmla="*/ 390 w 420"/>
                <a:gd name="T7" fmla="*/ 60 h 60"/>
                <a:gd name="T8" fmla="*/ 240 w 420"/>
                <a:gd name="T9" fmla="*/ 47 h 60"/>
                <a:gd name="T10" fmla="*/ 240 w 420"/>
                <a:gd name="T11" fmla="*/ 47 h 60"/>
                <a:gd name="T12" fmla="*/ 235 w 420"/>
                <a:gd name="T13" fmla="*/ 49 h 60"/>
                <a:gd name="T14" fmla="*/ 235 w 420"/>
                <a:gd name="T15" fmla="*/ 52 h 60"/>
                <a:gd name="T16" fmla="*/ 230 w 420"/>
                <a:gd name="T17" fmla="*/ 53 h 60"/>
                <a:gd name="T18" fmla="*/ 210 w 420"/>
                <a:gd name="T19" fmla="*/ 59 h 60"/>
                <a:gd name="T20" fmla="*/ 210 w 420"/>
                <a:gd name="T21" fmla="*/ 59 h 60"/>
                <a:gd name="T22" fmla="*/ 190 w 420"/>
                <a:gd name="T23" fmla="*/ 53 h 60"/>
                <a:gd name="T24" fmla="*/ 186 w 420"/>
                <a:gd name="T25" fmla="*/ 52 h 60"/>
                <a:gd name="T26" fmla="*/ 185 w 420"/>
                <a:gd name="T27" fmla="*/ 49 h 60"/>
                <a:gd name="T28" fmla="*/ 180 w 420"/>
                <a:gd name="T29" fmla="*/ 47 h 60"/>
                <a:gd name="T30" fmla="*/ 29 w 420"/>
                <a:gd name="T31" fmla="*/ 60 h 60"/>
                <a:gd name="T32" fmla="*/ 26 w 420"/>
                <a:gd name="T33" fmla="*/ 60 h 60"/>
                <a:gd name="T34" fmla="*/ 0 w 420"/>
                <a:gd name="T35" fmla="*/ 34 h 60"/>
                <a:gd name="T36" fmla="*/ 25 w 420"/>
                <a:gd name="T37" fmla="*/ 8 h 60"/>
                <a:gd name="T38" fmla="*/ 25 w 420"/>
                <a:gd name="T39" fmla="*/ 8 h 60"/>
                <a:gd name="T40" fmla="*/ 173 w 420"/>
                <a:gd name="T41" fmla="*/ 1 h 60"/>
                <a:gd name="T42" fmla="*/ 188 w 420"/>
                <a:gd name="T43" fmla="*/ 5 h 60"/>
                <a:gd name="T44" fmla="*/ 203 w 420"/>
                <a:gd name="T45" fmla="*/ 0 h 60"/>
                <a:gd name="T46" fmla="*/ 217 w 420"/>
                <a:gd name="T47" fmla="*/ 0 h 60"/>
                <a:gd name="T48" fmla="*/ 232 w 420"/>
                <a:gd name="T49" fmla="*/ 5 h 60"/>
                <a:gd name="T50" fmla="*/ 247 w 420"/>
                <a:gd name="T51" fmla="*/ 1 h 60"/>
                <a:gd name="T52" fmla="*/ 395 w 420"/>
                <a:gd name="T53" fmla="*/ 8 h 60"/>
                <a:gd name="T54" fmla="*/ 420 w 420"/>
                <a:gd name="T55" fmla="*/ 34 h 60"/>
                <a:gd name="T56" fmla="*/ 394 w 420"/>
                <a:gd name="T57" fmla="*/ 60 h 60"/>
                <a:gd name="T58" fmla="*/ 26 w 420"/>
                <a:gd name="T59" fmla="*/ 26 h 60"/>
                <a:gd name="T60" fmla="*/ 18 w 420"/>
                <a:gd name="T61" fmla="*/ 34 h 60"/>
                <a:gd name="T62" fmla="*/ 26 w 420"/>
                <a:gd name="T63" fmla="*/ 42 h 60"/>
                <a:gd name="T64" fmla="*/ 26 w 420"/>
                <a:gd name="T65" fmla="*/ 42 h 60"/>
                <a:gd name="T66" fmla="*/ 28 w 420"/>
                <a:gd name="T67" fmla="*/ 42 h 60"/>
                <a:gd name="T68" fmla="*/ 178 w 420"/>
                <a:gd name="T69" fmla="*/ 29 h 60"/>
                <a:gd name="T70" fmla="*/ 180 w 420"/>
                <a:gd name="T71" fmla="*/ 29 h 60"/>
                <a:gd name="T72" fmla="*/ 199 w 420"/>
                <a:gd name="T73" fmla="*/ 36 h 60"/>
                <a:gd name="T74" fmla="*/ 200 w 420"/>
                <a:gd name="T75" fmla="*/ 36 h 60"/>
                <a:gd name="T76" fmla="*/ 202 w 420"/>
                <a:gd name="T77" fmla="*/ 39 h 60"/>
                <a:gd name="T78" fmla="*/ 210 w 420"/>
                <a:gd name="T79" fmla="*/ 41 h 60"/>
                <a:gd name="T80" fmla="*/ 210 w 420"/>
                <a:gd name="T81" fmla="*/ 41 h 60"/>
                <a:gd name="T82" fmla="*/ 218 w 420"/>
                <a:gd name="T83" fmla="*/ 39 h 60"/>
                <a:gd name="T84" fmla="*/ 220 w 420"/>
                <a:gd name="T85" fmla="*/ 36 h 60"/>
                <a:gd name="T86" fmla="*/ 221 w 420"/>
                <a:gd name="T87" fmla="*/ 36 h 60"/>
                <a:gd name="T88" fmla="*/ 242 w 420"/>
                <a:gd name="T89" fmla="*/ 29 h 60"/>
                <a:gd name="T90" fmla="*/ 392 w 420"/>
                <a:gd name="T91" fmla="*/ 42 h 60"/>
                <a:gd name="T92" fmla="*/ 394 w 420"/>
                <a:gd name="T93" fmla="*/ 42 h 60"/>
                <a:gd name="T94" fmla="*/ 402 w 420"/>
                <a:gd name="T95" fmla="*/ 34 h 60"/>
                <a:gd name="T96" fmla="*/ 395 w 420"/>
                <a:gd name="T97" fmla="*/ 26 h 60"/>
                <a:gd name="T98" fmla="*/ 394 w 420"/>
                <a:gd name="T99" fmla="*/ 26 h 60"/>
                <a:gd name="T100" fmla="*/ 246 w 420"/>
                <a:gd name="T101" fmla="*/ 19 h 60"/>
                <a:gd name="T102" fmla="*/ 246 w 420"/>
                <a:gd name="T103" fmla="*/ 19 h 60"/>
                <a:gd name="T104" fmla="*/ 242 w 420"/>
                <a:gd name="T105" fmla="*/ 20 h 60"/>
                <a:gd name="T106" fmla="*/ 231 w 420"/>
                <a:gd name="T107" fmla="*/ 28 h 60"/>
                <a:gd name="T108" fmla="*/ 221 w 420"/>
                <a:gd name="T109" fmla="*/ 20 h 60"/>
                <a:gd name="T110" fmla="*/ 217 w 420"/>
                <a:gd name="T111" fmla="*/ 19 h 60"/>
                <a:gd name="T112" fmla="*/ 203 w 420"/>
                <a:gd name="T113" fmla="*/ 19 h 60"/>
                <a:gd name="T114" fmla="*/ 199 w 420"/>
                <a:gd name="T115" fmla="*/ 20 h 60"/>
                <a:gd name="T116" fmla="*/ 189 w 420"/>
                <a:gd name="T117" fmla="*/ 28 h 60"/>
                <a:gd name="T118" fmla="*/ 178 w 420"/>
                <a:gd name="T119" fmla="*/ 20 h 60"/>
                <a:gd name="T120" fmla="*/ 174 w 420"/>
                <a:gd name="T121" fmla="*/ 19 h 60"/>
                <a:gd name="T122" fmla="*/ 26 w 420"/>
                <a:gd name="T123" fmla="*/ 26 h 60"/>
                <a:gd name="T124" fmla="*/ 26 w 420"/>
                <a:gd name="T125" fmla="*/ 26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20" h="60">
                  <a:moveTo>
                    <a:pt x="394" y="60"/>
                  </a:moveTo>
                  <a:cubicBezTo>
                    <a:pt x="394" y="60"/>
                    <a:pt x="394" y="60"/>
                    <a:pt x="394" y="60"/>
                  </a:cubicBezTo>
                  <a:cubicBezTo>
                    <a:pt x="393" y="60"/>
                    <a:pt x="392" y="60"/>
                    <a:pt x="391" y="60"/>
                  </a:cubicBezTo>
                  <a:cubicBezTo>
                    <a:pt x="390" y="60"/>
                    <a:pt x="390" y="60"/>
                    <a:pt x="390" y="60"/>
                  </a:cubicBezTo>
                  <a:cubicBezTo>
                    <a:pt x="240" y="47"/>
                    <a:pt x="240" y="47"/>
                    <a:pt x="240" y="47"/>
                  </a:cubicBezTo>
                  <a:cubicBezTo>
                    <a:pt x="240" y="47"/>
                    <a:pt x="240" y="47"/>
                    <a:pt x="240" y="47"/>
                  </a:cubicBezTo>
                  <a:cubicBezTo>
                    <a:pt x="238" y="47"/>
                    <a:pt x="236" y="48"/>
                    <a:pt x="235" y="49"/>
                  </a:cubicBezTo>
                  <a:cubicBezTo>
                    <a:pt x="235" y="52"/>
                    <a:pt x="235" y="52"/>
                    <a:pt x="235" y="52"/>
                  </a:cubicBezTo>
                  <a:cubicBezTo>
                    <a:pt x="230" y="53"/>
                    <a:pt x="230" y="53"/>
                    <a:pt x="230" y="53"/>
                  </a:cubicBezTo>
                  <a:cubicBezTo>
                    <a:pt x="225" y="57"/>
                    <a:pt x="218" y="59"/>
                    <a:pt x="210" y="59"/>
                  </a:cubicBezTo>
                  <a:cubicBezTo>
                    <a:pt x="210" y="59"/>
                    <a:pt x="210" y="59"/>
                    <a:pt x="210" y="59"/>
                  </a:cubicBezTo>
                  <a:cubicBezTo>
                    <a:pt x="202" y="59"/>
                    <a:pt x="195" y="57"/>
                    <a:pt x="190" y="53"/>
                  </a:cubicBezTo>
                  <a:cubicBezTo>
                    <a:pt x="186" y="52"/>
                    <a:pt x="186" y="52"/>
                    <a:pt x="186" y="52"/>
                  </a:cubicBezTo>
                  <a:cubicBezTo>
                    <a:pt x="185" y="49"/>
                    <a:pt x="185" y="49"/>
                    <a:pt x="185" y="49"/>
                  </a:cubicBezTo>
                  <a:cubicBezTo>
                    <a:pt x="184" y="48"/>
                    <a:pt x="182" y="47"/>
                    <a:pt x="180" y="47"/>
                  </a:cubicBezTo>
                  <a:cubicBezTo>
                    <a:pt x="29" y="60"/>
                    <a:pt x="29" y="60"/>
                    <a:pt x="29" y="60"/>
                  </a:cubicBezTo>
                  <a:cubicBezTo>
                    <a:pt x="28" y="60"/>
                    <a:pt x="27" y="60"/>
                    <a:pt x="26" y="60"/>
                  </a:cubicBezTo>
                  <a:cubicBezTo>
                    <a:pt x="12" y="60"/>
                    <a:pt x="0" y="48"/>
                    <a:pt x="0" y="34"/>
                  </a:cubicBezTo>
                  <a:cubicBezTo>
                    <a:pt x="0" y="20"/>
                    <a:pt x="11" y="9"/>
                    <a:pt x="25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173" y="1"/>
                    <a:pt x="173" y="1"/>
                    <a:pt x="173" y="1"/>
                  </a:cubicBezTo>
                  <a:cubicBezTo>
                    <a:pt x="178" y="1"/>
                    <a:pt x="184" y="2"/>
                    <a:pt x="188" y="5"/>
                  </a:cubicBezTo>
                  <a:cubicBezTo>
                    <a:pt x="192" y="2"/>
                    <a:pt x="197" y="0"/>
                    <a:pt x="203" y="0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23" y="0"/>
                    <a:pt x="228" y="2"/>
                    <a:pt x="232" y="5"/>
                  </a:cubicBezTo>
                  <a:cubicBezTo>
                    <a:pt x="236" y="2"/>
                    <a:pt x="242" y="1"/>
                    <a:pt x="247" y="1"/>
                  </a:cubicBezTo>
                  <a:cubicBezTo>
                    <a:pt x="395" y="8"/>
                    <a:pt x="395" y="8"/>
                    <a:pt x="395" y="8"/>
                  </a:cubicBezTo>
                  <a:cubicBezTo>
                    <a:pt x="409" y="9"/>
                    <a:pt x="420" y="20"/>
                    <a:pt x="420" y="34"/>
                  </a:cubicBezTo>
                  <a:cubicBezTo>
                    <a:pt x="420" y="48"/>
                    <a:pt x="408" y="60"/>
                    <a:pt x="394" y="60"/>
                  </a:cubicBezTo>
                  <a:close/>
                  <a:moveTo>
                    <a:pt x="26" y="26"/>
                  </a:moveTo>
                  <a:cubicBezTo>
                    <a:pt x="21" y="26"/>
                    <a:pt x="18" y="30"/>
                    <a:pt x="18" y="34"/>
                  </a:cubicBezTo>
                  <a:cubicBezTo>
                    <a:pt x="18" y="38"/>
                    <a:pt x="22" y="42"/>
                    <a:pt x="26" y="42"/>
                  </a:cubicBezTo>
                  <a:cubicBezTo>
                    <a:pt x="26" y="42"/>
                    <a:pt x="26" y="42"/>
                    <a:pt x="26" y="42"/>
                  </a:cubicBezTo>
                  <a:cubicBezTo>
                    <a:pt x="27" y="42"/>
                    <a:pt x="28" y="42"/>
                    <a:pt x="28" y="42"/>
                  </a:cubicBezTo>
                  <a:cubicBezTo>
                    <a:pt x="178" y="29"/>
                    <a:pt x="178" y="29"/>
                    <a:pt x="178" y="29"/>
                  </a:cubicBezTo>
                  <a:cubicBezTo>
                    <a:pt x="179" y="29"/>
                    <a:pt x="179" y="29"/>
                    <a:pt x="180" y="29"/>
                  </a:cubicBezTo>
                  <a:cubicBezTo>
                    <a:pt x="187" y="29"/>
                    <a:pt x="194" y="32"/>
                    <a:pt x="199" y="36"/>
                  </a:cubicBezTo>
                  <a:cubicBezTo>
                    <a:pt x="200" y="36"/>
                    <a:pt x="200" y="36"/>
                    <a:pt x="200" y="36"/>
                  </a:cubicBezTo>
                  <a:cubicBezTo>
                    <a:pt x="202" y="39"/>
                    <a:pt x="202" y="39"/>
                    <a:pt x="202" y="39"/>
                  </a:cubicBezTo>
                  <a:cubicBezTo>
                    <a:pt x="202" y="40"/>
                    <a:pt x="205" y="41"/>
                    <a:pt x="210" y="41"/>
                  </a:cubicBezTo>
                  <a:cubicBezTo>
                    <a:pt x="210" y="41"/>
                    <a:pt x="210" y="41"/>
                    <a:pt x="210" y="41"/>
                  </a:cubicBezTo>
                  <a:cubicBezTo>
                    <a:pt x="215" y="41"/>
                    <a:pt x="218" y="40"/>
                    <a:pt x="218" y="39"/>
                  </a:cubicBezTo>
                  <a:cubicBezTo>
                    <a:pt x="220" y="36"/>
                    <a:pt x="220" y="36"/>
                    <a:pt x="220" y="36"/>
                  </a:cubicBezTo>
                  <a:cubicBezTo>
                    <a:pt x="221" y="36"/>
                    <a:pt x="221" y="36"/>
                    <a:pt x="221" y="36"/>
                  </a:cubicBezTo>
                  <a:cubicBezTo>
                    <a:pt x="227" y="32"/>
                    <a:pt x="235" y="29"/>
                    <a:pt x="242" y="29"/>
                  </a:cubicBezTo>
                  <a:cubicBezTo>
                    <a:pt x="392" y="42"/>
                    <a:pt x="392" y="42"/>
                    <a:pt x="392" y="42"/>
                  </a:cubicBezTo>
                  <a:cubicBezTo>
                    <a:pt x="392" y="42"/>
                    <a:pt x="393" y="42"/>
                    <a:pt x="394" y="42"/>
                  </a:cubicBezTo>
                  <a:cubicBezTo>
                    <a:pt x="398" y="42"/>
                    <a:pt x="402" y="38"/>
                    <a:pt x="402" y="34"/>
                  </a:cubicBezTo>
                  <a:cubicBezTo>
                    <a:pt x="402" y="30"/>
                    <a:pt x="399" y="26"/>
                    <a:pt x="395" y="26"/>
                  </a:cubicBezTo>
                  <a:cubicBezTo>
                    <a:pt x="394" y="26"/>
                    <a:pt x="394" y="26"/>
                    <a:pt x="394" y="26"/>
                  </a:cubicBezTo>
                  <a:cubicBezTo>
                    <a:pt x="246" y="19"/>
                    <a:pt x="246" y="19"/>
                    <a:pt x="246" y="19"/>
                  </a:cubicBezTo>
                  <a:cubicBezTo>
                    <a:pt x="246" y="19"/>
                    <a:pt x="246" y="19"/>
                    <a:pt x="246" y="19"/>
                  </a:cubicBezTo>
                  <a:cubicBezTo>
                    <a:pt x="244" y="19"/>
                    <a:pt x="243" y="20"/>
                    <a:pt x="242" y="20"/>
                  </a:cubicBezTo>
                  <a:cubicBezTo>
                    <a:pt x="239" y="27"/>
                    <a:pt x="234" y="28"/>
                    <a:pt x="231" y="28"/>
                  </a:cubicBezTo>
                  <a:cubicBezTo>
                    <a:pt x="227" y="28"/>
                    <a:pt x="223" y="25"/>
                    <a:pt x="221" y="20"/>
                  </a:cubicBezTo>
                  <a:cubicBezTo>
                    <a:pt x="220" y="19"/>
                    <a:pt x="219" y="19"/>
                    <a:pt x="217" y="19"/>
                  </a:cubicBezTo>
                  <a:cubicBezTo>
                    <a:pt x="203" y="19"/>
                    <a:pt x="203" y="19"/>
                    <a:pt x="203" y="19"/>
                  </a:cubicBezTo>
                  <a:cubicBezTo>
                    <a:pt x="201" y="19"/>
                    <a:pt x="200" y="19"/>
                    <a:pt x="199" y="20"/>
                  </a:cubicBezTo>
                  <a:cubicBezTo>
                    <a:pt x="197" y="25"/>
                    <a:pt x="193" y="28"/>
                    <a:pt x="189" y="28"/>
                  </a:cubicBezTo>
                  <a:cubicBezTo>
                    <a:pt x="186" y="28"/>
                    <a:pt x="181" y="27"/>
                    <a:pt x="178" y="20"/>
                  </a:cubicBezTo>
                  <a:cubicBezTo>
                    <a:pt x="177" y="20"/>
                    <a:pt x="176" y="19"/>
                    <a:pt x="174" y="19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6" y="26"/>
                    <a:pt x="26" y="26"/>
                    <a:pt x="26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9" name="Freeform 89">
              <a:extLst>
                <a:ext uri="{FF2B5EF4-FFF2-40B4-BE49-F238E27FC236}">
                  <a16:creationId xmlns:a16="http://schemas.microsoft.com/office/drawing/2014/main" id="{B158FFF0-B7BE-4A61-BED7-743AF0F41E76}"/>
                </a:ext>
              </a:extLst>
            </p:cNvPr>
            <p:cNvSpPr/>
            <p:nvPr/>
          </p:nvSpPr>
          <p:spPr bwMode="auto">
            <a:xfrm>
              <a:off x="5354638" y="3525838"/>
              <a:ext cx="669925" cy="163513"/>
            </a:xfrm>
            <a:custGeom>
              <a:avLst/>
              <a:gdLst>
                <a:gd name="T0" fmla="*/ 169 w 177"/>
                <a:gd name="T1" fmla="*/ 37 h 43"/>
                <a:gd name="T2" fmla="*/ 168 w 177"/>
                <a:gd name="T3" fmla="*/ 36 h 43"/>
                <a:gd name="T4" fmla="*/ 92 w 177"/>
                <a:gd name="T5" fmla="*/ 1 h 43"/>
                <a:gd name="T6" fmla="*/ 75 w 177"/>
                <a:gd name="T7" fmla="*/ 0 h 43"/>
                <a:gd name="T8" fmla="*/ 18 w 177"/>
                <a:gd name="T9" fmla="*/ 15 h 43"/>
                <a:gd name="T10" fmla="*/ 3 w 177"/>
                <a:gd name="T11" fmla="*/ 29 h 43"/>
                <a:gd name="T12" fmla="*/ 1 w 177"/>
                <a:gd name="T13" fmla="*/ 39 h 43"/>
                <a:gd name="T14" fmla="*/ 9 w 177"/>
                <a:gd name="T15" fmla="*/ 43 h 43"/>
                <a:gd name="T16" fmla="*/ 177 w 177"/>
                <a:gd name="T17" fmla="*/ 43 h 43"/>
                <a:gd name="T18" fmla="*/ 169 w 177"/>
                <a:gd name="T19" fmla="*/ 37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7" h="43">
                  <a:moveTo>
                    <a:pt x="169" y="37"/>
                  </a:moveTo>
                  <a:cubicBezTo>
                    <a:pt x="168" y="36"/>
                    <a:pt x="168" y="36"/>
                    <a:pt x="168" y="36"/>
                  </a:cubicBezTo>
                  <a:cubicBezTo>
                    <a:pt x="141" y="16"/>
                    <a:pt x="115" y="5"/>
                    <a:pt x="92" y="1"/>
                  </a:cubicBezTo>
                  <a:cubicBezTo>
                    <a:pt x="87" y="1"/>
                    <a:pt x="81" y="0"/>
                    <a:pt x="75" y="0"/>
                  </a:cubicBezTo>
                  <a:cubicBezTo>
                    <a:pt x="40" y="0"/>
                    <a:pt x="18" y="15"/>
                    <a:pt x="18" y="15"/>
                  </a:cubicBezTo>
                  <a:cubicBezTo>
                    <a:pt x="16" y="16"/>
                    <a:pt x="6" y="23"/>
                    <a:pt x="3" y="29"/>
                  </a:cubicBezTo>
                  <a:cubicBezTo>
                    <a:pt x="1" y="33"/>
                    <a:pt x="0" y="36"/>
                    <a:pt x="1" y="39"/>
                  </a:cubicBezTo>
                  <a:cubicBezTo>
                    <a:pt x="3" y="42"/>
                    <a:pt x="5" y="43"/>
                    <a:pt x="9" y="43"/>
                  </a:cubicBezTo>
                  <a:cubicBezTo>
                    <a:pt x="177" y="43"/>
                    <a:pt x="177" y="43"/>
                    <a:pt x="177" y="43"/>
                  </a:cubicBezTo>
                  <a:cubicBezTo>
                    <a:pt x="174" y="40"/>
                    <a:pt x="170" y="37"/>
                    <a:pt x="169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10" name="Freeform 90">
              <a:extLst>
                <a:ext uri="{FF2B5EF4-FFF2-40B4-BE49-F238E27FC236}">
                  <a16:creationId xmlns:a16="http://schemas.microsoft.com/office/drawing/2014/main" id="{03AE4986-48C0-402A-9374-5000E238EE61}"/>
                </a:ext>
              </a:extLst>
            </p:cNvPr>
            <p:cNvSpPr/>
            <p:nvPr/>
          </p:nvSpPr>
          <p:spPr bwMode="auto">
            <a:xfrm>
              <a:off x="6175375" y="3063876"/>
              <a:ext cx="654050" cy="571500"/>
            </a:xfrm>
            <a:custGeom>
              <a:avLst/>
              <a:gdLst>
                <a:gd name="T0" fmla="*/ 171 w 173"/>
                <a:gd name="T1" fmla="*/ 114 h 151"/>
                <a:gd name="T2" fmla="*/ 157 w 173"/>
                <a:gd name="T3" fmla="*/ 87 h 151"/>
                <a:gd name="T4" fmla="*/ 157 w 173"/>
                <a:gd name="T5" fmla="*/ 86 h 151"/>
                <a:gd name="T6" fmla="*/ 123 w 173"/>
                <a:gd name="T7" fmla="*/ 21 h 151"/>
                <a:gd name="T8" fmla="*/ 116 w 173"/>
                <a:gd name="T9" fmla="*/ 8 h 151"/>
                <a:gd name="T10" fmla="*/ 115 w 173"/>
                <a:gd name="T11" fmla="*/ 7 h 151"/>
                <a:gd name="T12" fmla="*/ 87 w 173"/>
                <a:gd name="T13" fmla="*/ 0 h 151"/>
                <a:gd name="T14" fmla="*/ 101 w 173"/>
                <a:gd name="T15" fmla="*/ 24 h 151"/>
                <a:gd name="T16" fmla="*/ 103 w 173"/>
                <a:gd name="T17" fmla="*/ 45 h 151"/>
                <a:gd name="T18" fmla="*/ 88 w 173"/>
                <a:gd name="T19" fmla="*/ 59 h 151"/>
                <a:gd name="T20" fmla="*/ 38 w 173"/>
                <a:gd name="T21" fmla="*/ 87 h 151"/>
                <a:gd name="T22" fmla="*/ 1 w 173"/>
                <a:gd name="T23" fmla="*/ 149 h 151"/>
                <a:gd name="T24" fmla="*/ 0 w 173"/>
                <a:gd name="T25" fmla="*/ 151 h 151"/>
                <a:gd name="T26" fmla="*/ 1 w 173"/>
                <a:gd name="T27" fmla="*/ 151 h 151"/>
                <a:gd name="T28" fmla="*/ 9 w 173"/>
                <a:gd name="T29" fmla="*/ 146 h 151"/>
                <a:gd name="T30" fmla="*/ 86 w 173"/>
                <a:gd name="T31" fmla="*/ 112 h 151"/>
                <a:gd name="T32" fmla="*/ 113 w 173"/>
                <a:gd name="T33" fmla="*/ 109 h 151"/>
                <a:gd name="T34" fmla="*/ 165 w 173"/>
                <a:gd name="T35" fmla="*/ 120 h 151"/>
                <a:gd name="T36" fmla="*/ 169 w 173"/>
                <a:gd name="T37" fmla="*/ 121 h 151"/>
                <a:gd name="T38" fmla="*/ 172 w 173"/>
                <a:gd name="T39" fmla="*/ 120 h 151"/>
                <a:gd name="T40" fmla="*/ 171 w 173"/>
                <a:gd name="T41" fmla="*/ 114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73" h="151">
                  <a:moveTo>
                    <a:pt x="171" y="114"/>
                  </a:moveTo>
                  <a:cubicBezTo>
                    <a:pt x="157" y="87"/>
                    <a:pt x="157" y="87"/>
                    <a:pt x="157" y="87"/>
                  </a:cubicBezTo>
                  <a:cubicBezTo>
                    <a:pt x="157" y="86"/>
                    <a:pt x="157" y="86"/>
                    <a:pt x="157" y="86"/>
                  </a:cubicBezTo>
                  <a:cubicBezTo>
                    <a:pt x="123" y="21"/>
                    <a:pt x="123" y="21"/>
                    <a:pt x="123" y="21"/>
                  </a:cubicBezTo>
                  <a:cubicBezTo>
                    <a:pt x="120" y="17"/>
                    <a:pt x="117" y="11"/>
                    <a:pt x="116" y="8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5" y="7"/>
                    <a:pt x="101" y="0"/>
                    <a:pt x="87" y="0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5" y="31"/>
                    <a:pt x="105" y="38"/>
                    <a:pt x="103" y="45"/>
                  </a:cubicBezTo>
                  <a:cubicBezTo>
                    <a:pt x="100" y="51"/>
                    <a:pt x="95" y="56"/>
                    <a:pt x="88" y="59"/>
                  </a:cubicBezTo>
                  <a:cubicBezTo>
                    <a:pt x="85" y="60"/>
                    <a:pt x="56" y="71"/>
                    <a:pt x="38" y="87"/>
                  </a:cubicBezTo>
                  <a:cubicBezTo>
                    <a:pt x="19" y="105"/>
                    <a:pt x="8" y="123"/>
                    <a:pt x="1" y="149"/>
                  </a:cubicBezTo>
                  <a:cubicBezTo>
                    <a:pt x="0" y="151"/>
                    <a:pt x="0" y="151"/>
                    <a:pt x="0" y="151"/>
                  </a:cubicBezTo>
                  <a:cubicBezTo>
                    <a:pt x="0" y="151"/>
                    <a:pt x="1" y="151"/>
                    <a:pt x="1" y="151"/>
                  </a:cubicBezTo>
                  <a:cubicBezTo>
                    <a:pt x="3" y="149"/>
                    <a:pt x="6" y="147"/>
                    <a:pt x="9" y="146"/>
                  </a:cubicBezTo>
                  <a:cubicBezTo>
                    <a:pt x="9" y="146"/>
                    <a:pt x="42" y="125"/>
                    <a:pt x="86" y="112"/>
                  </a:cubicBezTo>
                  <a:cubicBezTo>
                    <a:pt x="95" y="110"/>
                    <a:pt x="104" y="109"/>
                    <a:pt x="113" y="109"/>
                  </a:cubicBezTo>
                  <a:cubicBezTo>
                    <a:pt x="141" y="109"/>
                    <a:pt x="165" y="120"/>
                    <a:pt x="165" y="120"/>
                  </a:cubicBezTo>
                  <a:cubicBezTo>
                    <a:pt x="167" y="121"/>
                    <a:pt x="168" y="121"/>
                    <a:pt x="169" y="121"/>
                  </a:cubicBezTo>
                  <a:cubicBezTo>
                    <a:pt x="171" y="121"/>
                    <a:pt x="172" y="120"/>
                    <a:pt x="172" y="120"/>
                  </a:cubicBezTo>
                  <a:cubicBezTo>
                    <a:pt x="173" y="118"/>
                    <a:pt x="172" y="116"/>
                    <a:pt x="171" y="1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/>
            </a:p>
          </p:txBody>
        </p:sp>
      </p:grpSp>
      <p:sp>
        <p:nvSpPr>
          <p:cNvPr id="28678" name="文本框 11">
            <a:extLst>
              <a:ext uri="{FF2B5EF4-FFF2-40B4-BE49-F238E27FC236}">
                <a16:creationId xmlns:a16="http://schemas.microsoft.com/office/drawing/2014/main" id="{2D74EA7C-AE82-4A7C-BE5B-6A6D0FDA28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38313" y="552450"/>
            <a:ext cx="3655681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3600" dirty="0">
                <a:solidFill>
                  <a:schemeClr val="bg1"/>
                </a:solidFill>
              </a:rPr>
              <a:t>Transfer</a:t>
            </a:r>
            <a:r>
              <a:rPr lang="zh-CN" altLang="en-US" sz="3600" dirty="0">
                <a:solidFill>
                  <a:schemeClr val="bg1"/>
                </a:solidFill>
              </a:rPr>
              <a:t> </a:t>
            </a:r>
            <a:r>
              <a:rPr lang="en-US" altLang="zh-CN" sz="3600" dirty="0">
                <a:solidFill>
                  <a:schemeClr val="bg1"/>
                </a:solidFill>
              </a:rPr>
              <a:t>learning</a:t>
            </a:r>
            <a:endParaRPr lang="en-US" altLang="ja-JP" sz="3600" dirty="0">
              <a:solidFill>
                <a:schemeClr val="bg1"/>
              </a:solidFill>
            </a:endParaRPr>
          </a:p>
        </p:txBody>
      </p:sp>
      <p:pic>
        <p:nvPicPr>
          <p:cNvPr id="28679" name="图片 12">
            <a:extLst>
              <a:ext uri="{FF2B5EF4-FFF2-40B4-BE49-F238E27FC236}">
                <a16:creationId xmlns:a16="http://schemas.microsoft.com/office/drawing/2014/main" id="{EA21A789-CAFE-4DCE-9356-4BD8695A86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6188" y="5200650"/>
            <a:ext cx="5865812" cy="165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文本框 9">
            <a:extLst>
              <a:ext uri="{FF2B5EF4-FFF2-40B4-BE49-F238E27FC236}">
                <a16:creationId xmlns:a16="http://schemas.microsoft.com/office/drawing/2014/main" id="{ECAD6DED-7288-EF47-917D-0798ABE32A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38313" y="1767601"/>
            <a:ext cx="6973108" cy="58131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just" eaLnBrk="1" hangingPunct="1">
              <a:lnSpc>
                <a:spcPct val="120000"/>
              </a:lnSpc>
              <a:spcBef>
                <a:spcPct val="0"/>
              </a:spcBef>
              <a:buNone/>
            </a:pPr>
            <a:r>
              <a:rPr lang="ja-JP" altLang="en-US" sz="2400">
                <a:solidFill>
                  <a:srgbClr val="595959"/>
                </a:solidFill>
                <a:sym typeface="Arial" panose="020B0604020202020204" pitchFamily="34" charset="0"/>
              </a:rPr>
              <a:t>他们在设计时考虑了什么</a:t>
            </a:r>
            <a:r>
              <a:rPr lang="zh-CN" altLang="en-US" sz="2400" dirty="0">
                <a:solidFill>
                  <a:srgbClr val="595959"/>
                </a:solidFill>
                <a:sym typeface="Arial" panose="020B0604020202020204" pitchFamily="34" charset="0"/>
              </a:rPr>
              <a:t>：</a:t>
            </a:r>
            <a:endParaRPr lang="en-US" altLang="zh-CN" sz="2400" dirty="0">
              <a:solidFill>
                <a:srgbClr val="595959"/>
              </a:solidFill>
              <a:sym typeface="Arial" panose="020B0604020202020204" pitchFamily="34" charset="0"/>
            </a:endParaRP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None/>
            </a:pPr>
            <a:endParaRPr lang="en-US" altLang="zh-CN" sz="2400" dirty="0">
              <a:solidFill>
                <a:srgbClr val="595959"/>
              </a:solidFill>
              <a:sym typeface="Arial" panose="020B0604020202020204" pitchFamily="34" charset="0"/>
            </a:endParaRPr>
          </a:p>
          <a:p>
            <a:pPr marL="457200" indent="-457200" algn="just" eaLnBrk="1" hangingPunct="1">
              <a:lnSpc>
                <a:spcPct val="120000"/>
              </a:lnSpc>
              <a:spcBef>
                <a:spcPct val="0"/>
              </a:spcBef>
              <a:buFont typeface="+mj-lt"/>
              <a:buAutoNum type="arabicPeriod"/>
            </a:pPr>
            <a:r>
              <a:rPr lang="ja-JP" altLang="en-US" sz="2400">
                <a:solidFill>
                  <a:srgbClr val="595959"/>
                </a:solidFill>
                <a:sym typeface="Arial" panose="020B0604020202020204" pitchFamily="34" charset="0"/>
              </a:rPr>
              <a:t>适用于该用户以前进行过很多</a:t>
            </a:r>
            <a:r>
              <a:rPr lang="zh-CN" altLang="en-US" sz="2400" dirty="0">
                <a:solidFill>
                  <a:srgbClr val="595959"/>
                </a:solidFill>
                <a:sym typeface="Arial" panose="020B0604020202020204" pitchFamily="34" charset="0"/>
              </a:rPr>
              <a:t> </a:t>
            </a:r>
            <a:r>
              <a:rPr lang="en-US" altLang="zh-CN" sz="2400" dirty="0">
                <a:solidFill>
                  <a:srgbClr val="595959"/>
                </a:solidFill>
                <a:sym typeface="Arial" panose="020B0604020202020204" pitchFamily="34" charset="0"/>
              </a:rPr>
              <a:t>studies</a:t>
            </a:r>
            <a:r>
              <a:rPr lang="en-US" altLang="ja-JP" sz="2400" dirty="0">
                <a:solidFill>
                  <a:srgbClr val="595959"/>
                </a:solidFill>
                <a:sym typeface="Arial" panose="020B0604020202020204" pitchFamily="34" charset="0"/>
              </a:rPr>
              <a:t> </a:t>
            </a:r>
            <a:r>
              <a:rPr lang="ja-JP" altLang="en-US" sz="2400">
                <a:solidFill>
                  <a:srgbClr val="595959"/>
                </a:solidFill>
                <a:sym typeface="Arial" panose="020B0604020202020204" pitchFamily="34" charset="0"/>
              </a:rPr>
              <a:t>的情况</a:t>
            </a:r>
            <a:r>
              <a:rPr lang="zh-CN" altLang="en-US" sz="2400" dirty="0">
                <a:solidFill>
                  <a:srgbClr val="595959"/>
                </a:solidFill>
                <a:sym typeface="Arial" panose="020B0604020202020204" pitchFamily="34" charset="0"/>
              </a:rPr>
              <a:t>，</a:t>
            </a:r>
            <a:endParaRPr lang="en-US" altLang="zh-CN" sz="2400" dirty="0">
              <a:solidFill>
                <a:srgbClr val="595959"/>
              </a:solidFill>
              <a:sym typeface="Arial" panose="020B0604020202020204" pitchFamily="34" charset="0"/>
            </a:endParaRPr>
          </a:p>
          <a:p>
            <a:pPr marL="457200" indent="-457200" algn="just" eaLnBrk="1" hangingPunct="1">
              <a:lnSpc>
                <a:spcPct val="120000"/>
              </a:lnSpc>
              <a:spcBef>
                <a:spcPct val="0"/>
              </a:spcBef>
              <a:buFont typeface="+mj-lt"/>
              <a:buAutoNum type="arabicPeriod"/>
            </a:pPr>
            <a:r>
              <a:rPr lang="ja-JP" altLang="en-US" sz="2400">
                <a:solidFill>
                  <a:srgbClr val="595959"/>
                </a:solidFill>
                <a:sym typeface="Arial" panose="020B0604020202020204" pitchFamily="34" charset="0"/>
              </a:rPr>
              <a:t>当以前的</a:t>
            </a:r>
            <a:r>
              <a:rPr lang="zh-CN" altLang="en-US" sz="2400" dirty="0">
                <a:solidFill>
                  <a:srgbClr val="595959"/>
                </a:solidFill>
                <a:sym typeface="Arial" panose="020B0604020202020204" pitchFamily="34" charset="0"/>
              </a:rPr>
              <a:t> </a:t>
            </a:r>
            <a:r>
              <a:rPr lang="en-US" altLang="zh-CN" sz="2400" dirty="0">
                <a:solidFill>
                  <a:srgbClr val="595959"/>
                </a:solidFill>
                <a:sym typeface="Arial" panose="020B0604020202020204" pitchFamily="34" charset="0"/>
              </a:rPr>
              <a:t>studies </a:t>
            </a:r>
            <a:r>
              <a:rPr lang="ja-JP" altLang="en-US" sz="2400">
                <a:solidFill>
                  <a:srgbClr val="595959"/>
                </a:solidFill>
                <a:sym typeface="Arial" panose="020B0604020202020204" pitchFamily="34" charset="0"/>
              </a:rPr>
              <a:t>比较好</a:t>
            </a:r>
            <a:r>
              <a:rPr lang="zh-CN" altLang="en-US" sz="2400" dirty="0">
                <a:solidFill>
                  <a:srgbClr val="595959"/>
                </a:solidFill>
                <a:sym typeface="Arial" panose="020B0604020202020204" pitchFamily="34" charset="0"/>
              </a:rPr>
              <a:t>，</a:t>
            </a:r>
            <a:r>
              <a:rPr lang="ja-JP" altLang="en-US" sz="2400">
                <a:solidFill>
                  <a:srgbClr val="595959"/>
                </a:solidFill>
                <a:sym typeface="Arial" panose="020B0604020202020204" pitchFamily="34" charset="0"/>
              </a:rPr>
              <a:t>特别是最佳的参数变化不大的时候</a:t>
            </a:r>
            <a:r>
              <a:rPr lang="zh-CN" altLang="en-US" sz="2400" dirty="0">
                <a:solidFill>
                  <a:srgbClr val="595959"/>
                </a:solidFill>
                <a:sym typeface="Arial" panose="020B0604020202020204" pitchFamily="34" charset="0"/>
              </a:rPr>
              <a:t>，</a:t>
            </a:r>
            <a:r>
              <a:rPr lang="ja-JP" altLang="en-US" sz="2400">
                <a:solidFill>
                  <a:srgbClr val="595959"/>
                </a:solidFill>
                <a:sym typeface="Arial" panose="020B0604020202020204" pitchFamily="34" charset="0"/>
              </a:rPr>
              <a:t>能加速本次的</a:t>
            </a:r>
            <a:r>
              <a:rPr lang="zh-CN" altLang="en-US" sz="2400" dirty="0">
                <a:solidFill>
                  <a:srgbClr val="595959"/>
                </a:solidFill>
                <a:sym typeface="Arial" panose="020B0604020202020204" pitchFamily="34" charset="0"/>
              </a:rPr>
              <a:t> </a:t>
            </a:r>
            <a:r>
              <a:rPr lang="en-US" altLang="zh-CN" sz="2400" dirty="0">
                <a:solidFill>
                  <a:srgbClr val="595959"/>
                </a:solidFill>
                <a:sym typeface="Arial" panose="020B0604020202020204" pitchFamily="34" charset="0"/>
              </a:rPr>
              <a:t>study </a:t>
            </a:r>
            <a:r>
              <a:rPr lang="zh-CN" altLang="en-US" sz="2400" dirty="0">
                <a:solidFill>
                  <a:srgbClr val="595959"/>
                </a:solidFill>
                <a:sym typeface="Arial" panose="020B0604020202020204" pitchFamily="34" charset="0"/>
              </a:rPr>
              <a:t>，</a:t>
            </a:r>
            <a:endParaRPr lang="en-US" altLang="zh-CN" sz="2400" dirty="0">
              <a:solidFill>
                <a:srgbClr val="595959"/>
              </a:solidFill>
              <a:sym typeface="Arial" panose="020B0604020202020204" pitchFamily="34" charset="0"/>
            </a:endParaRPr>
          </a:p>
          <a:p>
            <a:pPr marL="457200" indent="-457200" algn="just" eaLnBrk="1" hangingPunct="1">
              <a:lnSpc>
                <a:spcPct val="120000"/>
              </a:lnSpc>
              <a:spcBef>
                <a:spcPct val="0"/>
              </a:spcBef>
              <a:buFont typeface="+mj-lt"/>
              <a:buAutoNum type="arabicPeriod"/>
            </a:pPr>
            <a:r>
              <a:rPr lang="ja-JP" altLang="en-US" sz="2400">
                <a:solidFill>
                  <a:srgbClr val="595959"/>
                </a:solidFill>
                <a:sym typeface="Arial" panose="020B0604020202020204" pitchFamily="34" charset="0"/>
              </a:rPr>
              <a:t>对于以前的</a:t>
            </a:r>
            <a:r>
              <a:rPr lang="zh-CN" altLang="en-US" sz="2400" dirty="0">
                <a:solidFill>
                  <a:srgbClr val="595959"/>
                </a:solidFill>
                <a:sym typeface="Arial" panose="020B0604020202020204" pitchFamily="34" charset="0"/>
              </a:rPr>
              <a:t> </a:t>
            </a:r>
            <a:r>
              <a:rPr lang="en-US" altLang="zh-CN" sz="2400" dirty="0">
                <a:solidFill>
                  <a:srgbClr val="595959"/>
                </a:solidFill>
                <a:sym typeface="Arial" panose="020B0604020202020204" pitchFamily="34" charset="0"/>
              </a:rPr>
              <a:t>studies </a:t>
            </a:r>
            <a:r>
              <a:rPr lang="ja-JP" altLang="en-US" sz="2400">
                <a:solidFill>
                  <a:srgbClr val="595959"/>
                </a:solidFill>
                <a:sym typeface="Arial" panose="020B0604020202020204" pitchFamily="34" charset="0"/>
              </a:rPr>
              <a:t>比较差的情况下</a:t>
            </a:r>
            <a:r>
              <a:rPr lang="zh-CN" altLang="en-US" sz="2400" dirty="0">
                <a:solidFill>
                  <a:srgbClr val="595959"/>
                </a:solidFill>
                <a:sym typeface="Arial" panose="020B0604020202020204" pitchFamily="34" charset="0"/>
              </a:rPr>
              <a:t>，</a:t>
            </a:r>
            <a:r>
              <a:rPr lang="ja-JP" altLang="en-US" sz="2400">
                <a:solidFill>
                  <a:srgbClr val="595959"/>
                </a:solidFill>
                <a:sym typeface="Arial" panose="020B0604020202020204" pitchFamily="34" charset="0"/>
              </a:rPr>
              <a:t>要有一定的鲁棒性</a:t>
            </a:r>
            <a:r>
              <a:rPr lang="zh-CN" altLang="en-US" sz="2400" dirty="0">
                <a:solidFill>
                  <a:srgbClr val="595959"/>
                </a:solidFill>
                <a:sym typeface="Arial" panose="020B0604020202020204" pitchFamily="34" charset="0"/>
              </a:rPr>
              <a:t>，</a:t>
            </a:r>
            <a:r>
              <a:rPr lang="ja-JP" altLang="en-US" sz="2400">
                <a:solidFill>
                  <a:srgbClr val="595959"/>
                </a:solidFill>
                <a:sym typeface="Arial" panose="020B0604020202020204" pitchFamily="34" charset="0"/>
              </a:rPr>
              <a:t>例如</a:t>
            </a:r>
            <a:r>
              <a:rPr lang="zh-CN" altLang="en-US" sz="2400" dirty="0">
                <a:solidFill>
                  <a:srgbClr val="595959"/>
                </a:solidFill>
                <a:sym typeface="Arial" panose="020B0604020202020204" pitchFamily="34" charset="0"/>
              </a:rPr>
              <a:t>，</a:t>
            </a:r>
            <a:r>
              <a:rPr lang="ja-JP" altLang="en-US" sz="2400">
                <a:solidFill>
                  <a:srgbClr val="595959"/>
                </a:solidFill>
                <a:sym typeface="Arial" panose="020B0604020202020204" pitchFamily="34" charset="0"/>
              </a:rPr>
              <a:t>只是会稍微拖慢本次</a:t>
            </a:r>
            <a:r>
              <a:rPr lang="en-US" altLang="ja-JP" sz="2400" dirty="0">
                <a:solidFill>
                  <a:srgbClr val="595959"/>
                </a:solidFill>
                <a:sym typeface="Arial" panose="020B0604020202020204" pitchFamily="34" charset="0"/>
              </a:rPr>
              <a:t> study</a:t>
            </a:r>
            <a:r>
              <a:rPr lang="zh-CN" altLang="en-US" sz="2400" dirty="0">
                <a:solidFill>
                  <a:srgbClr val="595959"/>
                </a:solidFill>
                <a:sym typeface="Arial" panose="020B0604020202020204" pitchFamily="34" charset="0"/>
              </a:rPr>
              <a:t>，</a:t>
            </a:r>
            <a:endParaRPr lang="en-US" altLang="ja-JP" sz="2400" dirty="0">
              <a:solidFill>
                <a:srgbClr val="595959"/>
              </a:solidFill>
              <a:sym typeface="Arial" panose="020B0604020202020204" pitchFamily="34" charset="0"/>
            </a:endParaRPr>
          </a:p>
          <a:p>
            <a:pPr marL="457200" indent="-457200" algn="just" eaLnBrk="1" hangingPunct="1">
              <a:lnSpc>
                <a:spcPct val="120000"/>
              </a:lnSpc>
              <a:spcBef>
                <a:spcPct val="0"/>
              </a:spcBef>
              <a:buFont typeface="+mj-lt"/>
              <a:buAutoNum type="arabicPeriod"/>
            </a:pPr>
            <a:r>
              <a:rPr lang="ja-JP" altLang="en-US" sz="2400">
                <a:solidFill>
                  <a:srgbClr val="595959"/>
                </a:solidFill>
                <a:sym typeface="Arial" panose="020B0604020202020204" pitchFamily="34" charset="0"/>
              </a:rPr>
              <a:t>即使以前的</a:t>
            </a:r>
            <a:r>
              <a:rPr lang="en-US" altLang="ja-JP" sz="2400" dirty="0">
                <a:solidFill>
                  <a:srgbClr val="595959"/>
                </a:solidFill>
                <a:sym typeface="Arial" panose="020B0604020202020204" pitchFamily="34" charset="0"/>
              </a:rPr>
              <a:t> studies</a:t>
            </a:r>
            <a:r>
              <a:rPr lang="zh-CN" altLang="en-US" sz="2400" dirty="0">
                <a:solidFill>
                  <a:srgbClr val="595959"/>
                </a:solidFill>
                <a:sym typeface="Arial" panose="020B0604020202020204" pitchFamily="34" charset="0"/>
              </a:rPr>
              <a:t> </a:t>
            </a:r>
            <a:r>
              <a:rPr lang="ja-JP" altLang="en-US" sz="2400">
                <a:solidFill>
                  <a:srgbClr val="595959"/>
                </a:solidFill>
                <a:sym typeface="Arial" panose="020B0604020202020204" pitchFamily="34" charset="0"/>
              </a:rPr>
              <a:t>和现在的没有正式的联系</a:t>
            </a:r>
            <a:r>
              <a:rPr lang="zh-CN" altLang="en-US" sz="2400" dirty="0">
                <a:solidFill>
                  <a:srgbClr val="595959"/>
                </a:solidFill>
                <a:sym typeface="Arial" panose="020B0604020202020204" pitchFamily="34" charset="0"/>
              </a:rPr>
              <a:t>，</a:t>
            </a:r>
            <a:r>
              <a:rPr lang="ja-JP" altLang="en-US" sz="2400">
                <a:solidFill>
                  <a:srgbClr val="595959"/>
                </a:solidFill>
                <a:sym typeface="Arial" panose="020B0604020202020204" pitchFamily="34" charset="0"/>
              </a:rPr>
              <a:t>也能共享一些信息</a:t>
            </a:r>
            <a:r>
              <a:rPr lang="zh-CN" altLang="en-US" sz="2400" dirty="0">
                <a:solidFill>
                  <a:srgbClr val="595959"/>
                </a:solidFill>
                <a:sym typeface="Arial" panose="020B0604020202020204" pitchFamily="34" charset="0"/>
              </a:rPr>
              <a:t>。</a:t>
            </a:r>
            <a:endParaRPr lang="en-US" altLang="zh-CN" sz="2400" dirty="0">
              <a:solidFill>
                <a:srgbClr val="595959"/>
              </a:solidFill>
              <a:sym typeface="Arial" panose="020B0604020202020204" pitchFamily="34" charset="0"/>
            </a:endParaRP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None/>
            </a:pPr>
            <a:endParaRPr lang="en-US" altLang="zh-CN" sz="2400" dirty="0">
              <a:solidFill>
                <a:srgbClr val="595959"/>
              </a:solidFill>
              <a:sym typeface="Arial" panose="020B0604020202020204" pitchFamily="34" charset="0"/>
            </a:endParaRP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None/>
            </a:pPr>
            <a:endParaRPr lang="en-US" altLang="zh-CN" sz="2400" dirty="0">
              <a:solidFill>
                <a:srgbClr val="595959"/>
              </a:solidFill>
              <a:sym typeface="Arial" panose="020B0604020202020204" pitchFamily="34" charset="0"/>
            </a:endParaRPr>
          </a:p>
          <a:p>
            <a:pPr marL="285750" indent="-285750" algn="just" eaLnBrk="1" hangingPunct="1">
              <a:lnSpc>
                <a:spcPct val="120000"/>
              </a:lnSpc>
              <a:spcBef>
                <a:spcPct val="0"/>
              </a:spcBef>
            </a:pPr>
            <a:endParaRPr lang="en-US" altLang="zh-CN" sz="2400" dirty="0">
              <a:solidFill>
                <a:srgbClr val="595959"/>
              </a:solidFill>
              <a:sym typeface="Arial" panose="020B0604020202020204" pitchFamily="34" charset="0"/>
            </a:endParaRP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sz="2400" dirty="0">
                <a:solidFill>
                  <a:srgbClr val="595959"/>
                </a:solidFill>
                <a:sym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131610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任意多边形 10">
            <a:extLst>
              <a:ext uri="{FF2B5EF4-FFF2-40B4-BE49-F238E27FC236}">
                <a16:creationId xmlns:a16="http://schemas.microsoft.com/office/drawing/2014/main" id="{F78217A7-87B9-42C8-9AA2-56639B95E51F}"/>
              </a:ext>
            </a:extLst>
          </p:cNvPr>
          <p:cNvSpPr/>
          <p:nvPr/>
        </p:nvSpPr>
        <p:spPr>
          <a:xfrm rot="5400000">
            <a:off x="2590800" y="-2133600"/>
            <a:ext cx="914400" cy="6096000"/>
          </a:xfrm>
          <a:custGeom>
            <a:avLst/>
            <a:gdLst>
              <a:gd name="connsiteX0" fmla="*/ 0 w 990604"/>
              <a:gd name="connsiteY0" fmla="*/ 5956738 h 5956738"/>
              <a:gd name="connsiteX1" fmla="*/ 0 w 990604"/>
              <a:gd name="connsiteY1" fmla="*/ 317938 h 5956738"/>
              <a:gd name="connsiteX2" fmla="*/ 6 w 990604"/>
              <a:gd name="connsiteY2" fmla="*/ 317938 h 5956738"/>
              <a:gd name="connsiteX3" fmla="*/ 495305 w 990604"/>
              <a:gd name="connsiteY3" fmla="*/ 0 h 5956738"/>
              <a:gd name="connsiteX4" fmla="*/ 990604 w 990604"/>
              <a:gd name="connsiteY4" fmla="*/ 317938 h 5956738"/>
              <a:gd name="connsiteX5" fmla="*/ 990601 w 990604"/>
              <a:gd name="connsiteY5" fmla="*/ 317938 h 5956738"/>
              <a:gd name="connsiteX6" fmla="*/ 990601 w 990604"/>
              <a:gd name="connsiteY6" fmla="*/ 5956738 h 5956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0604" h="5956738">
                <a:moveTo>
                  <a:pt x="0" y="5956738"/>
                </a:moveTo>
                <a:lnTo>
                  <a:pt x="0" y="317938"/>
                </a:lnTo>
                <a:lnTo>
                  <a:pt x="6" y="317938"/>
                </a:lnTo>
                <a:lnTo>
                  <a:pt x="495305" y="0"/>
                </a:lnTo>
                <a:lnTo>
                  <a:pt x="990604" y="317938"/>
                </a:lnTo>
                <a:lnTo>
                  <a:pt x="990601" y="317938"/>
                </a:lnTo>
                <a:lnTo>
                  <a:pt x="990601" y="5956738"/>
                </a:lnTo>
                <a:close/>
              </a:path>
            </a:pathLst>
          </a:custGeom>
          <a:solidFill>
            <a:srgbClr val="4B64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zh-CN" altLang="en-US" noProof="1"/>
          </a:p>
        </p:txBody>
      </p:sp>
      <p:sp>
        <p:nvSpPr>
          <p:cNvPr id="2" name="椭圆 1">
            <a:extLst>
              <a:ext uri="{FF2B5EF4-FFF2-40B4-BE49-F238E27FC236}">
                <a16:creationId xmlns:a16="http://schemas.microsoft.com/office/drawing/2014/main" id="{989F1B2B-D069-4E1D-ABB9-F2C6C8EF9ED8}"/>
              </a:ext>
            </a:extLst>
          </p:cNvPr>
          <p:cNvSpPr/>
          <p:nvPr/>
        </p:nvSpPr>
        <p:spPr>
          <a:xfrm>
            <a:off x="323850" y="247650"/>
            <a:ext cx="1333500" cy="1333500"/>
          </a:xfrm>
          <a:prstGeom prst="ellipse">
            <a:avLst/>
          </a:prstGeom>
          <a:solidFill>
            <a:schemeClr val="bg1"/>
          </a:solidFill>
          <a:ln w="38100">
            <a:solidFill>
              <a:srgbClr val="4B64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zh-CN" altLang="en-US" noProof="1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EB01D4AC-4383-4216-A68F-045301757739}"/>
              </a:ext>
            </a:extLst>
          </p:cNvPr>
          <p:cNvGrpSpPr/>
          <p:nvPr/>
        </p:nvGrpSpPr>
        <p:grpSpPr>
          <a:xfrm>
            <a:off x="475624" y="571426"/>
            <a:ext cx="1029952" cy="685949"/>
            <a:chOff x="5302250" y="2903538"/>
            <a:chExt cx="1587500" cy="1057276"/>
          </a:xfrm>
          <a:solidFill>
            <a:srgbClr val="4B649F"/>
          </a:solidFill>
        </p:grpSpPr>
        <p:sp>
          <p:nvSpPr>
            <p:cNvPr id="4" name="Freeform 84">
              <a:extLst>
                <a:ext uri="{FF2B5EF4-FFF2-40B4-BE49-F238E27FC236}">
                  <a16:creationId xmlns:a16="http://schemas.microsoft.com/office/drawing/2014/main" id="{31146644-E136-4958-B5BF-A9B632D430C5}"/>
                </a:ext>
              </a:extLst>
            </p:cNvPr>
            <p:cNvSpPr/>
            <p:nvPr/>
          </p:nvSpPr>
          <p:spPr bwMode="auto">
            <a:xfrm>
              <a:off x="5362575" y="3040063"/>
              <a:ext cx="706438" cy="614363"/>
            </a:xfrm>
            <a:custGeom>
              <a:avLst/>
              <a:gdLst>
                <a:gd name="T0" fmla="*/ 181 w 187"/>
                <a:gd name="T1" fmla="*/ 49 h 162"/>
                <a:gd name="T2" fmla="*/ 187 w 187"/>
                <a:gd name="T3" fmla="*/ 66 h 162"/>
                <a:gd name="T4" fmla="*/ 187 w 187"/>
                <a:gd name="T5" fmla="*/ 162 h 162"/>
                <a:gd name="T6" fmla="*/ 176 w 187"/>
                <a:gd name="T7" fmla="*/ 153 h 162"/>
                <a:gd name="T8" fmla="*/ 92 w 187"/>
                <a:gd name="T9" fmla="*/ 115 h 162"/>
                <a:gd name="T10" fmla="*/ 73 w 187"/>
                <a:gd name="T11" fmla="*/ 114 h 162"/>
                <a:gd name="T12" fmla="*/ 8 w 187"/>
                <a:gd name="T13" fmla="*/ 131 h 162"/>
                <a:gd name="T14" fmla="*/ 1 w 187"/>
                <a:gd name="T15" fmla="*/ 131 h 162"/>
                <a:gd name="T16" fmla="*/ 2 w 187"/>
                <a:gd name="T17" fmla="*/ 126 h 162"/>
                <a:gd name="T18" fmla="*/ 26 w 187"/>
                <a:gd name="T19" fmla="*/ 70 h 162"/>
                <a:gd name="T20" fmla="*/ 48 w 187"/>
                <a:gd name="T21" fmla="*/ 20 h 162"/>
                <a:gd name="T22" fmla="*/ 53 w 187"/>
                <a:gd name="T23" fmla="*/ 13 h 162"/>
                <a:gd name="T24" fmla="*/ 62 w 187"/>
                <a:gd name="T25" fmla="*/ 9 h 162"/>
                <a:gd name="T26" fmla="*/ 130 w 187"/>
                <a:gd name="T27" fmla="*/ 11 h 162"/>
                <a:gd name="T28" fmla="*/ 181 w 187"/>
                <a:gd name="T29" fmla="*/ 49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7" h="162">
                  <a:moveTo>
                    <a:pt x="181" y="49"/>
                  </a:moveTo>
                  <a:cubicBezTo>
                    <a:pt x="184" y="54"/>
                    <a:pt x="187" y="60"/>
                    <a:pt x="187" y="66"/>
                  </a:cubicBezTo>
                  <a:cubicBezTo>
                    <a:pt x="187" y="162"/>
                    <a:pt x="187" y="162"/>
                    <a:pt x="187" y="162"/>
                  </a:cubicBezTo>
                  <a:cubicBezTo>
                    <a:pt x="187" y="162"/>
                    <a:pt x="178" y="154"/>
                    <a:pt x="176" y="153"/>
                  </a:cubicBezTo>
                  <a:cubicBezTo>
                    <a:pt x="168" y="148"/>
                    <a:pt x="133" y="120"/>
                    <a:pt x="92" y="115"/>
                  </a:cubicBezTo>
                  <a:cubicBezTo>
                    <a:pt x="86" y="114"/>
                    <a:pt x="79" y="114"/>
                    <a:pt x="73" y="114"/>
                  </a:cubicBezTo>
                  <a:cubicBezTo>
                    <a:pt x="32" y="114"/>
                    <a:pt x="8" y="131"/>
                    <a:pt x="8" y="131"/>
                  </a:cubicBezTo>
                  <a:cubicBezTo>
                    <a:pt x="5" y="133"/>
                    <a:pt x="2" y="133"/>
                    <a:pt x="1" y="131"/>
                  </a:cubicBezTo>
                  <a:cubicBezTo>
                    <a:pt x="0" y="130"/>
                    <a:pt x="1" y="128"/>
                    <a:pt x="2" y="126"/>
                  </a:cubicBezTo>
                  <a:cubicBezTo>
                    <a:pt x="26" y="70"/>
                    <a:pt x="26" y="70"/>
                    <a:pt x="26" y="70"/>
                  </a:cubicBezTo>
                  <a:cubicBezTo>
                    <a:pt x="48" y="20"/>
                    <a:pt x="48" y="20"/>
                    <a:pt x="48" y="20"/>
                  </a:cubicBezTo>
                  <a:cubicBezTo>
                    <a:pt x="49" y="18"/>
                    <a:pt x="51" y="15"/>
                    <a:pt x="53" y="13"/>
                  </a:cubicBezTo>
                  <a:cubicBezTo>
                    <a:pt x="55" y="11"/>
                    <a:pt x="59" y="10"/>
                    <a:pt x="62" y="9"/>
                  </a:cubicBezTo>
                  <a:cubicBezTo>
                    <a:pt x="65" y="9"/>
                    <a:pt x="98" y="0"/>
                    <a:pt x="130" y="11"/>
                  </a:cubicBezTo>
                  <a:cubicBezTo>
                    <a:pt x="163" y="22"/>
                    <a:pt x="179" y="45"/>
                    <a:pt x="181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5" name="Freeform 85">
              <a:extLst>
                <a:ext uri="{FF2B5EF4-FFF2-40B4-BE49-F238E27FC236}">
                  <a16:creationId xmlns:a16="http://schemas.microsoft.com/office/drawing/2014/main" id="{15DA8FD2-48AA-4963-8E7E-85AB57E553CB}"/>
                </a:ext>
              </a:extLst>
            </p:cNvPr>
            <p:cNvSpPr/>
            <p:nvPr/>
          </p:nvSpPr>
          <p:spPr bwMode="auto">
            <a:xfrm>
              <a:off x="6115050" y="2903538"/>
              <a:ext cx="400050" cy="747713"/>
            </a:xfrm>
            <a:custGeom>
              <a:avLst/>
              <a:gdLst>
                <a:gd name="T0" fmla="*/ 44 w 106"/>
                <a:gd name="T1" fmla="*/ 119 h 197"/>
                <a:gd name="T2" fmla="*/ 3 w 106"/>
                <a:gd name="T3" fmla="*/ 187 h 197"/>
                <a:gd name="T4" fmla="*/ 0 w 106"/>
                <a:gd name="T5" fmla="*/ 197 h 197"/>
                <a:gd name="T6" fmla="*/ 0 w 106"/>
                <a:gd name="T7" fmla="*/ 83 h 197"/>
                <a:gd name="T8" fmla="*/ 1 w 106"/>
                <a:gd name="T9" fmla="*/ 64 h 197"/>
                <a:gd name="T10" fmla="*/ 16 w 106"/>
                <a:gd name="T11" fmla="*/ 29 h 197"/>
                <a:gd name="T12" fmla="*/ 49 w 106"/>
                <a:gd name="T13" fmla="*/ 1 h 197"/>
                <a:gd name="T14" fmla="*/ 54 w 106"/>
                <a:gd name="T15" fmla="*/ 0 h 197"/>
                <a:gd name="T16" fmla="*/ 64 w 106"/>
                <a:gd name="T17" fmla="*/ 6 h 197"/>
                <a:gd name="T18" fmla="*/ 85 w 106"/>
                <a:gd name="T19" fmla="*/ 42 h 197"/>
                <a:gd name="T20" fmla="*/ 86 w 106"/>
                <a:gd name="T21" fmla="*/ 42 h 197"/>
                <a:gd name="T22" fmla="*/ 104 w 106"/>
                <a:gd name="T23" fmla="*/ 74 h 197"/>
                <a:gd name="T24" fmla="*/ 105 w 106"/>
                <a:gd name="T25" fmla="*/ 82 h 197"/>
                <a:gd name="T26" fmla="*/ 99 w 106"/>
                <a:gd name="T27" fmla="*/ 87 h 197"/>
                <a:gd name="T28" fmla="*/ 44 w 106"/>
                <a:gd name="T29" fmla="*/ 119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6" h="197">
                  <a:moveTo>
                    <a:pt x="44" y="119"/>
                  </a:moveTo>
                  <a:cubicBezTo>
                    <a:pt x="25" y="137"/>
                    <a:pt x="12" y="156"/>
                    <a:pt x="3" y="187"/>
                  </a:cubicBezTo>
                  <a:cubicBezTo>
                    <a:pt x="0" y="197"/>
                    <a:pt x="0" y="197"/>
                    <a:pt x="0" y="197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77"/>
                    <a:pt x="0" y="69"/>
                    <a:pt x="1" y="64"/>
                  </a:cubicBezTo>
                  <a:cubicBezTo>
                    <a:pt x="1" y="63"/>
                    <a:pt x="3" y="47"/>
                    <a:pt x="16" y="29"/>
                  </a:cubicBezTo>
                  <a:cubicBezTo>
                    <a:pt x="30" y="11"/>
                    <a:pt x="48" y="1"/>
                    <a:pt x="49" y="1"/>
                  </a:cubicBezTo>
                  <a:cubicBezTo>
                    <a:pt x="51" y="0"/>
                    <a:pt x="52" y="0"/>
                    <a:pt x="54" y="0"/>
                  </a:cubicBezTo>
                  <a:cubicBezTo>
                    <a:pt x="58" y="0"/>
                    <a:pt x="62" y="2"/>
                    <a:pt x="64" y="6"/>
                  </a:cubicBezTo>
                  <a:cubicBezTo>
                    <a:pt x="85" y="42"/>
                    <a:pt x="85" y="42"/>
                    <a:pt x="85" y="42"/>
                  </a:cubicBezTo>
                  <a:cubicBezTo>
                    <a:pt x="86" y="42"/>
                    <a:pt x="86" y="42"/>
                    <a:pt x="86" y="42"/>
                  </a:cubicBezTo>
                  <a:cubicBezTo>
                    <a:pt x="104" y="74"/>
                    <a:pt x="104" y="74"/>
                    <a:pt x="104" y="74"/>
                  </a:cubicBezTo>
                  <a:cubicBezTo>
                    <a:pt x="106" y="76"/>
                    <a:pt x="106" y="79"/>
                    <a:pt x="105" y="82"/>
                  </a:cubicBezTo>
                  <a:cubicBezTo>
                    <a:pt x="104" y="84"/>
                    <a:pt x="102" y="86"/>
                    <a:pt x="99" y="87"/>
                  </a:cubicBezTo>
                  <a:cubicBezTo>
                    <a:pt x="99" y="87"/>
                    <a:pt x="66" y="99"/>
                    <a:pt x="44" y="1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6" name="Freeform 86">
              <a:extLst>
                <a:ext uri="{FF2B5EF4-FFF2-40B4-BE49-F238E27FC236}">
                  <a16:creationId xmlns:a16="http://schemas.microsoft.com/office/drawing/2014/main" id="{D734BADA-8DF3-43AB-AF1D-D1882A0044FC}"/>
                </a:ext>
              </a:extLst>
            </p:cNvPr>
            <p:cNvSpPr/>
            <p:nvPr/>
          </p:nvSpPr>
          <p:spPr bwMode="auto">
            <a:xfrm>
              <a:off x="6194425" y="3529013"/>
              <a:ext cx="642938" cy="160338"/>
            </a:xfrm>
            <a:custGeom>
              <a:avLst/>
              <a:gdLst>
                <a:gd name="T0" fmla="*/ 155 w 170"/>
                <a:gd name="T1" fmla="*/ 11 h 42"/>
                <a:gd name="T2" fmla="*/ 154 w 170"/>
                <a:gd name="T3" fmla="*/ 10 h 42"/>
                <a:gd name="T4" fmla="*/ 153 w 170"/>
                <a:gd name="T5" fmla="*/ 10 h 42"/>
                <a:gd name="T6" fmla="*/ 108 w 170"/>
                <a:gd name="T7" fmla="*/ 0 h 42"/>
                <a:gd name="T8" fmla="*/ 85 w 170"/>
                <a:gd name="T9" fmla="*/ 3 h 42"/>
                <a:gd name="T10" fmla="*/ 11 w 170"/>
                <a:gd name="T11" fmla="*/ 35 h 42"/>
                <a:gd name="T12" fmla="*/ 11 w 170"/>
                <a:gd name="T13" fmla="*/ 36 h 42"/>
                <a:gd name="T14" fmla="*/ 7 w 170"/>
                <a:gd name="T15" fmla="*/ 38 h 42"/>
                <a:gd name="T16" fmla="*/ 3 w 170"/>
                <a:gd name="T17" fmla="*/ 40 h 42"/>
                <a:gd name="T18" fmla="*/ 1 w 170"/>
                <a:gd name="T19" fmla="*/ 42 h 42"/>
                <a:gd name="T20" fmla="*/ 0 w 170"/>
                <a:gd name="T21" fmla="*/ 42 h 42"/>
                <a:gd name="T22" fmla="*/ 161 w 170"/>
                <a:gd name="T23" fmla="*/ 42 h 42"/>
                <a:gd name="T24" fmla="*/ 169 w 170"/>
                <a:gd name="T25" fmla="*/ 38 h 42"/>
                <a:gd name="T26" fmla="*/ 167 w 170"/>
                <a:gd name="T27" fmla="*/ 28 h 42"/>
                <a:gd name="T28" fmla="*/ 155 w 170"/>
                <a:gd name="T29" fmla="*/ 11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70" h="42">
                  <a:moveTo>
                    <a:pt x="155" y="11"/>
                  </a:moveTo>
                  <a:cubicBezTo>
                    <a:pt x="155" y="11"/>
                    <a:pt x="154" y="10"/>
                    <a:pt x="154" y="10"/>
                  </a:cubicBezTo>
                  <a:cubicBezTo>
                    <a:pt x="153" y="10"/>
                    <a:pt x="153" y="10"/>
                    <a:pt x="153" y="10"/>
                  </a:cubicBezTo>
                  <a:cubicBezTo>
                    <a:pt x="152" y="9"/>
                    <a:pt x="132" y="0"/>
                    <a:pt x="108" y="0"/>
                  </a:cubicBezTo>
                  <a:cubicBezTo>
                    <a:pt x="100" y="0"/>
                    <a:pt x="92" y="1"/>
                    <a:pt x="85" y="3"/>
                  </a:cubicBezTo>
                  <a:cubicBezTo>
                    <a:pt x="46" y="15"/>
                    <a:pt x="15" y="33"/>
                    <a:pt x="11" y="35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10" y="36"/>
                    <a:pt x="9" y="37"/>
                    <a:pt x="7" y="38"/>
                  </a:cubicBezTo>
                  <a:cubicBezTo>
                    <a:pt x="6" y="39"/>
                    <a:pt x="4" y="40"/>
                    <a:pt x="3" y="40"/>
                  </a:cubicBezTo>
                  <a:cubicBezTo>
                    <a:pt x="2" y="41"/>
                    <a:pt x="2" y="41"/>
                    <a:pt x="1" y="42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161" y="42"/>
                    <a:pt x="161" y="42"/>
                    <a:pt x="161" y="42"/>
                  </a:cubicBezTo>
                  <a:cubicBezTo>
                    <a:pt x="165" y="42"/>
                    <a:pt x="167" y="41"/>
                    <a:pt x="169" y="38"/>
                  </a:cubicBezTo>
                  <a:cubicBezTo>
                    <a:pt x="170" y="35"/>
                    <a:pt x="169" y="32"/>
                    <a:pt x="167" y="28"/>
                  </a:cubicBezTo>
                  <a:cubicBezTo>
                    <a:pt x="167" y="28"/>
                    <a:pt x="162" y="20"/>
                    <a:pt x="155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7" name="Freeform 87">
              <a:extLst>
                <a:ext uri="{FF2B5EF4-FFF2-40B4-BE49-F238E27FC236}">
                  <a16:creationId xmlns:a16="http://schemas.microsoft.com/office/drawing/2014/main" id="{8C32EF48-F3AF-4683-9EBA-C2E0FA0202B0}"/>
                </a:ext>
              </a:extLst>
            </p:cNvPr>
            <p:cNvSpPr/>
            <p:nvPr/>
          </p:nvSpPr>
          <p:spPr bwMode="auto">
            <a:xfrm>
              <a:off x="5335588" y="3771901"/>
              <a:ext cx="1520825" cy="155575"/>
            </a:xfrm>
            <a:custGeom>
              <a:avLst/>
              <a:gdLst>
                <a:gd name="T0" fmla="*/ 402 w 402"/>
                <a:gd name="T1" fmla="*/ 24 h 41"/>
                <a:gd name="T2" fmla="*/ 385 w 402"/>
                <a:gd name="T3" fmla="*/ 41 h 41"/>
                <a:gd name="T4" fmla="*/ 382 w 402"/>
                <a:gd name="T5" fmla="*/ 41 h 41"/>
                <a:gd name="T6" fmla="*/ 232 w 402"/>
                <a:gd name="T7" fmla="*/ 28 h 41"/>
                <a:gd name="T8" fmla="*/ 217 w 402"/>
                <a:gd name="T9" fmla="*/ 34 h 41"/>
                <a:gd name="T10" fmla="*/ 216 w 402"/>
                <a:gd name="T11" fmla="*/ 35 h 41"/>
                <a:gd name="T12" fmla="*/ 201 w 402"/>
                <a:gd name="T13" fmla="*/ 40 h 41"/>
                <a:gd name="T14" fmla="*/ 201 w 402"/>
                <a:gd name="T15" fmla="*/ 40 h 41"/>
                <a:gd name="T16" fmla="*/ 186 w 402"/>
                <a:gd name="T17" fmla="*/ 35 h 41"/>
                <a:gd name="T18" fmla="*/ 185 w 402"/>
                <a:gd name="T19" fmla="*/ 34 h 41"/>
                <a:gd name="T20" fmla="*/ 170 w 402"/>
                <a:gd name="T21" fmla="*/ 28 h 41"/>
                <a:gd name="T22" fmla="*/ 20 w 402"/>
                <a:gd name="T23" fmla="*/ 41 h 41"/>
                <a:gd name="T24" fmla="*/ 17 w 402"/>
                <a:gd name="T25" fmla="*/ 41 h 41"/>
                <a:gd name="T26" fmla="*/ 0 w 402"/>
                <a:gd name="T27" fmla="*/ 24 h 41"/>
                <a:gd name="T28" fmla="*/ 16 w 402"/>
                <a:gd name="T29" fmla="*/ 7 h 41"/>
                <a:gd name="T30" fmla="*/ 17 w 402"/>
                <a:gd name="T31" fmla="*/ 7 h 41"/>
                <a:gd name="T32" fmla="*/ 164 w 402"/>
                <a:gd name="T33" fmla="*/ 0 h 41"/>
                <a:gd name="T34" fmla="*/ 177 w 402"/>
                <a:gd name="T35" fmla="*/ 6 h 41"/>
                <a:gd name="T36" fmla="*/ 182 w 402"/>
                <a:gd name="T37" fmla="*/ 6 h 41"/>
                <a:gd name="T38" fmla="*/ 194 w 402"/>
                <a:gd name="T39" fmla="*/ 0 h 41"/>
                <a:gd name="T40" fmla="*/ 208 w 402"/>
                <a:gd name="T41" fmla="*/ 0 h 41"/>
                <a:gd name="T42" fmla="*/ 220 w 402"/>
                <a:gd name="T43" fmla="*/ 6 h 41"/>
                <a:gd name="T44" fmla="*/ 225 w 402"/>
                <a:gd name="T45" fmla="*/ 6 h 41"/>
                <a:gd name="T46" fmla="*/ 238 w 402"/>
                <a:gd name="T47" fmla="*/ 0 h 41"/>
                <a:gd name="T48" fmla="*/ 385 w 402"/>
                <a:gd name="T49" fmla="*/ 7 h 41"/>
                <a:gd name="T50" fmla="*/ 386 w 402"/>
                <a:gd name="T51" fmla="*/ 7 h 41"/>
                <a:gd name="T52" fmla="*/ 402 w 402"/>
                <a:gd name="T53" fmla="*/ 2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02" h="41">
                  <a:moveTo>
                    <a:pt x="402" y="24"/>
                  </a:moveTo>
                  <a:cubicBezTo>
                    <a:pt x="402" y="33"/>
                    <a:pt x="394" y="41"/>
                    <a:pt x="385" y="41"/>
                  </a:cubicBezTo>
                  <a:cubicBezTo>
                    <a:pt x="384" y="41"/>
                    <a:pt x="383" y="41"/>
                    <a:pt x="382" y="41"/>
                  </a:cubicBezTo>
                  <a:cubicBezTo>
                    <a:pt x="232" y="28"/>
                    <a:pt x="232" y="28"/>
                    <a:pt x="232" y="28"/>
                  </a:cubicBezTo>
                  <a:cubicBezTo>
                    <a:pt x="227" y="28"/>
                    <a:pt x="220" y="31"/>
                    <a:pt x="217" y="34"/>
                  </a:cubicBezTo>
                  <a:cubicBezTo>
                    <a:pt x="217" y="34"/>
                    <a:pt x="217" y="34"/>
                    <a:pt x="216" y="35"/>
                  </a:cubicBezTo>
                  <a:cubicBezTo>
                    <a:pt x="214" y="38"/>
                    <a:pt x="208" y="40"/>
                    <a:pt x="201" y="40"/>
                  </a:cubicBezTo>
                  <a:cubicBezTo>
                    <a:pt x="201" y="40"/>
                    <a:pt x="201" y="40"/>
                    <a:pt x="201" y="40"/>
                  </a:cubicBezTo>
                  <a:cubicBezTo>
                    <a:pt x="194" y="40"/>
                    <a:pt x="188" y="38"/>
                    <a:pt x="186" y="35"/>
                  </a:cubicBezTo>
                  <a:cubicBezTo>
                    <a:pt x="185" y="34"/>
                    <a:pt x="185" y="34"/>
                    <a:pt x="185" y="34"/>
                  </a:cubicBezTo>
                  <a:cubicBezTo>
                    <a:pt x="182" y="31"/>
                    <a:pt x="175" y="28"/>
                    <a:pt x="170" y="28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19" y="41"/>
                    <a:pt x="18" y="41"/>
                    <a:pt x="17" y="41"/>
                  </a:cubicBezTo>
                  <a:cubicBezTo>
                    <a:pt x="8" y="41"/>
                    <a:pt x="0" y="33"/>
                    <a:pt x="0" y="24"/>
                  </a:cubicBezTo>
                  <a:cubicBezTo>
                    <a:pt x="0" y="15"/>
                    <a:pt x="7" y="8"/>
                    <a:pt x="16" y="7"/>
                  </a:cubicBezTo>
                  <a:cubicBezTo>
                    <a:pt x="16" y="7"/>
                    <a:pt x="16" y="7"/>
                    <a:pt x="17" y="7"/>
                  </a:cubicBezTo>
                  <a:cubicBezTo>
                    <a:pt x="164" y="0"/>
                    <a:pt x="164" y="0"/>
                    <a:pt x="164" y="0"/>
                  </a:cubicBezTo>
                  <a:cubicBezTo>
                    <a:pt x="169" y="0"/>
                    <a:pt x="175" y="2"/>
                    <a:pt x="177" y="6"/>
                  </a:cubicBezTo>
                  <a:cubicBezTo>
                    <a:pt x="178" y="10"/>
                    <a:pt x="181" y="10"/>
                    <a:pt x="182" y="6"/>
                  </a:cubicBezTo>
                  <a:cubicBezTo>
                    <a:pt x="183" y="2"/>
                    <a:pt x="189" y="0"/>
                    <a:pt x="194" y="0"/>
                  </a:cubicBezTo>
                  <a:cubicBezTo>
                    <a:pt x="208" y="0"/>
                    <a:pt x="208" y="0"/>
                    <a:pt x="208" y="0"/>
                  </a:cubicBezTo>
                  <a:cubicBezTo>
                    <a:pt x="213" y="0"/>
                    <a:pt x="219" y="2"/>
                    <a:pt x="220" y="6"/>
                  </a:cubicBezTo>
                  <a:cubicBezTo>
                    <a:pt x="221" y="10"/>
                    <a:pt x="224" y="10"/>
                    <a:pt x="225" y="6"/>
                  </a:cubicBezTo>
                  <a:cubicBezTo>
                    <a:pt x="227" y="2"/>
                    <a:pt x="233" y="0"/>
                    <a:pt x="238" y="0"/>
                  </a:cubicBezTo>
                  <a:cubicBezTo>
                    <a:pt x="385" y="7"/>
                    <a:pt x="385" y="7"/>
                    <a:pt x="385" y="7"/>
                  </a:cubicBezTo>
                  <a:cubicBezTo>
                    <a:pt x="386" y="7"/>
                    <a:pt x="386" y="7"/>
                    <a:pt x="386" y="7"/>
                  </a:cubicBezTo>
                  <a:cubicBezTo>
                    <a:pt x="395" y="8"/>
                    <a:pt x="402" y="15"/>
                    <a:pt x="402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8" name="Freeform 88">
              <a:extLst>
                <a:ext uri="{FF2B5EF4-FFF2-40B4-BE49-F238E27FC236}">
                  <a16:creationId xmlns:a16="http://schemas.microsoft.com/office/drawing/2014/main" id="{4B3D1034-A172-47FD-BB41-0875EF5575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02250" y="3733801"/>
              <a:ext cx="1587500" cy="227013"/>
            </a:xfrm>
            <a:custGeom>
              <a:avLst/>
              <a:gdLst>
                <a:gd name="T0" fmla="*/ 394 w 420"/>
                <a:gd name="T1" fmla="*/ 60 h 60"/>
                <a:gd name="T2" fmla="*/ 394 w 420"/>
                <a:gd name="T3" fmla="*/ 60 h 60"/>
                <a:gd name="T4" fmla="*/ 391 w 420"/>
                <a:gd name="T5" fmla="*/ 60 h 60"/>
                <a:gd name="T6" fmla="*/ 390 w 420"/>
                <a:gd name="T7" fmla="*/ 60 h 60"/>
                <a:gd name="T8" fmla="*/ 240 w 420"/>
                <a:gd name="T9" fmla="*/ 47 h 60"/>
                <a:gd name="T10" fmla="*/ 240 w 420"/>
                <a:gd name="T11" fmla="*/ 47 h 60"/>
                <a:gd name="T12" fmla="*/ 235 w 420"/>
                <a:gd name="T13" fmla="*/ 49 h 60"/>
                <a:gd name="T14" fmla="*/ 235 w 420"/>
                <a:gd name="T15" fmla="*/ 52 h 60"/>
                <a:gd name="T16" fmla="*/ 230 w 420"/>
                <a:gd name="T17" fmla="*/ 53 h 60"/>
                <a:gd name="T18" fmla="*/ 210 w 420"/>
                <a:gd name="T19" fmla="*/ 59 h 60"/>
                <a:gd name="T20" fmla="*/ 210 w 420"/>
                <a:gd name="T21" fmla="*/ 59 h 60"/>
                <a:gd name="T22" fmla="*/ 190 w 420"/>
                <a:gd name="T23" fmla="*/ 53 h 60"/>
                <a:gd name="T24" fmla="*/ 186 w 420"/>
                <a:gd name="T25" fmla="*/ 52 h 60"/>
                <a:gd name="T26" fmla="*/ 185 w 420"/>
                <a:gd name="T27" fmla="*/ 49 h 60"/>
                <a:gd name="T28" fmla="*/ 180 w 420"/>
                <a:gd name="T29" fmla="*/ 47 h 60"/>
                <a:gd name="T30" fmla="*/ 29 w 420"/>
                <a:gd name="T31" fmla="*/ 60 h 60"/>
                <a:gd name="T32" fmla="*/ 26 w 420"/>
                <a:gd name="T33" fmla="*/ 60 h 60"/>
                <a:gd name="T34" fmla="*/ 0 w 420"/>
                <a:gd name="T35" fmla="*/ 34 h 60"/>
                <a:gd name="T36" fmla="*/ 25 w 420"/>
                <a:gd name="T37" fmla="*/ 8 h 60"/>
                <a:gd name="T38" fmla="*/ 25 w 420"/>
                <a:gd name="T39" fmla="*/ 8 h 60"/>
                <a:gd name="T40" fmla="*/ 173 w 420"/>
                <a:gd name="T41" fmla="*/ 1 h 60"/>
                <a:gd name="T42" fmla="*/ 188 w 420"/>
                <a:gd name="T43" fmla="*/ 5 h 60"/>
                <a:gd name="T44" fmla="*/ 203 w 420"/>
                <a:gd name="T45" fmla="*/ 0 h 60"/>
                <a:gd name="T46" fmla="*/ 217 w 420"/>
                <a:gd name="T47" fmla="*/ 0 h 60"/>
                <a:gd name="T48" fmla="*/ 232 w 420"/>
                <a:gd name="T49" fmla="*/ 5 h 60"/>
                <a:gd name="T50" fmla="*/ 247 w 420"/>
                <a:gd name="T51" fmla="*/ 1 h 60"/>
                <a:gd name="T52" fmla="*/ 395 w 420"/>
                <a:gd name="T53" fmla="*/ 8 h 60"/>
                <a:gd name="T54" fmla="*/ 420 w 420"/>
                <a:gd name="T55" fmla="*/ 34 h 60"/>
                <a:gd name="T56" fmla="*/ 394 w 420"/>
                <a:gd name="T57" fmla="*/ 60 h 60"/>
                <a:gd name="T58" fmla="*/ 26 w 420"/>
                <a:gd name="T59" fmla="*/ 26 h 60"/>
                <a:gd name="T60" fmla="*/ 18 w 420"/>
                <a:gd name="T61" fmla="*/ 34 h 60"/>
                <a:gd name="T62" fmla="*/ 26 w 420"/>
                <a:gd name="T63" fmla="*/ 42 h 60"/>
                <a:gd name="T64" fmla="*/ 26 w 420"/>
                <a:gd name="T65" fmla="*/ 42 h 60"/>
                <a:gd name="T66" fmla="*/ 28 w 420"/>
                <a:gd name="T67" fmla="*/ 42 h 60"/>
                <a:gd name="T68" fmla="*/ 178 w 420"/>
                <a:gd name="T69" fmla="*/ 29 h 60"/>
                <a:gd name="T70" fmla="*/ 180 w 420"/>
                <a:gd name="T71" fmla="*/ 29 h 60"/>
                <a:gd name="T72" fmla="*/ 199 w 420"/>
                <a:gd name="T73" fmla="*/ 36 h 60"/>
                <a:gd name="T74" fmla="*/ 200 w 420"/>
                <a:gd name="T75" fmla="*/ 36 h 60"/>
                <a:gd name="T76" fmla="*/ 202 w 420"/>
                <a:gd name="T77" fmla="*/ 39 h 60"/>
                <a:gd name="T78" fmla="*/ 210 w 420"/>
                <a:gd name="T79" fmla="*/ 41 h 60"/>
                <a:gd name="T80" fmla="*/ 210 w 420"/>
                <a:gd name="T81" fmla="*/ 41 h 60"/>
                <a:gd name="T82" fmla="*/ 218 w 420"/>
                <a:gd name="T83" fmla="*/ 39 h 60"/>
                <a:gd name="T84" fmla="*/ 220 w 420"/>
                <a:gd name="T85" fmla="*/ 36 h 60"/>
                <a:gd name="T86" fmla="*/ 221 w 420"/>
                <a:gd name="T87" fmla="*/ 36 h 60"/>
                <a:gd name="T88" fmla="*/ 242 w 420"/>
                <a:gd name="T89" fmla="*/ 29 h 60"/>
                <a:gd name="T90" fmla="*/ 392 w 420"/>
                <a:gd name="T91" fmla="*/ 42 h 60"/>
                <a:gd name="T92" fmla="*/ 394 w 420"/>
                <a:gd name="T93" fmla="*/ 42 h 60"/>
                <a:gd name="T94" fmla="*/ 402 w 420"/>
                <a:gd name="T95" fmla="*/ 34 h 60"/>
                <a:gd name="T96" fmla="*/ 395 w 420"/>
                <a:gd name="T97" fmla="*/ 26 h 60"/>
                <a:gd name="T98" fmla="*/ 394 w 420"/>
                <a:gd name="T99" fmla="*/ 26 h 60"/>
                <a:gd name="T100" fmla="*/ 246 w 420"/>
                <a:gd name="T101" fmla="*/ 19 h 60"/>
                <a:gd name="T102" fmla="*/ 246 w 420"/>
                <a:gd name="T103" fmla="*/ 19 h 60"/>
                <a:gd name="T104" fmla="*/ 242 w 420"/>
                <a:gd name="T105" fmla="*/ 20 h 60"/>
                <a:gd name="T106" fmla="*/ 231 w 420"/>
                <a:gd name="T107" fmla="*/ 28 h 60"/>
                <a:gd name="T108" fmla="*/ 221 w 420"/>
                <a:gd name="T109" fmla="*/ 20 h 60"/>
                <a:gd name="T110" fmla="*/ 217 w 420"/>
                <a:gd name="T111" fmla="*/ 19 h 60"/>
                <a:gd name="T112" fmla="*/ 203 w 420"/>
                <a:gd name="T113" fmla="*/ 19 h 60"/>
                <a:gd name="T114" fmla="*/ 199 w 420"/>
                <a:gd name="T115" fmla="*/ 20 h 60"/>
                <a:gd name="T116" fmla="*/ 189 w 420"/>
                <a:gd name="T117" fmla="*/ 28 h 60"/>
                <a:gd name="T118" fmla="*/ 178 w 420"/>
                <a:gd name="T119" fmla="*/ 20 h 60"/>
                <a:gd name="T120" fmla="*/ 174 w 420"/>
                <a:gd name="T121" fmla="*/ 19 h 60"/>
                <a:gd name="T122" fmla="*/ 26 w 420"/>
                <a:gd name="T123" fmla="*/ 26 h 60"/>
                <a:gd name="T124" fmla="*/ 26 w 420"/>
                <a:gd name="T125" fmla="*/ 26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20" h="60">
                  <a:moveTo>
                    <a:pt x="394" y="60"/>
                  </a:moveTo>
                  <a:cubicBezTo>
                    <a:pt x="394" y="60"/>
                    <a:pt x="394" y="60"/>
                    <a:pt x="394" y="60"/>
                  </a:cubicBezTo>
                  <a:cubicBezTo>
                    <a:pt x="393" y="60"/>
                    <a:pt x="392" y="60"/>
                    <a:pt x="391" y="60"/>
                  </a:cubicBezTo>
                  <a:cubicBezTo>
                    <a:pt x="390" y="60"/>
                    <a:pt x="390" y="60"/>
                    <a:pt x="390" y="60"/>
                  </a:cubicBezTo>
                  <a:cubicBezTo>
                    <a:pt x="240" y="47"/>
                    <a:pt x="240" y="47"/>
                    <a:pt x="240" y="47"/>
                  </a:cubicBezTo>
                  <a:cubicBezTo>
                    <a:pt x="240" y="47"/>
                    <a:pt x="240" y="47"/>
                    <a:pt x="240" y="47"/>
                  </a:cubicBezTo>
                  <a:cubicBezTo>
                    <a:pt x="238" y="47"/>
                    <a:pt x="236" y="48"/>
                    <a:pt x="235" y="49"/>
                  </a:cubicBezTo>
                  <a:cubicBezTo>
                    <a:pt x="235" y="52"/>
                    <a:pt x="235" y="52"/>
                    <a:pt x="235" y="52"/>
                  </a:cubicBezTo>
                  <a:cubicBezTo>
                    <a:pt x="230" y="53"/>
                    <a:pt x="230" y="53"/>
                    <a:pt x="230" y="53"/>
                  </a:cubicBezTo>
                  <a:cubicBezTo>
                    <a:pt x="225" y="57"/>
                    <a:pt x="218" y="59"/>
                    <a:pt x="210" y="59"/>
                  </a:cubicBezTo>
                  <a:cubicBezTo>
                    <a:pt x="210" y="59"/>
                    <a:pt x="210" y="59"/>
                    <a:pt x="210" y="59"/>
                  </a:cubicBezTo>
                  <a:cubicBezTo>
                    <a:pt x="202" y="59"/>
                    <a:pt x="195" y="57"/>
                    <a:pt x="190" y="53"/>
                  </a:cubicBezTo>
                  <a:cubicBezTo>
                    <a:pt x="186" y="52"/>
                    <a:pt x="186" y="52"/>
                    <a:pt x="186" y="52"/>
                  </a:cubicBezTo>
                  <a:cubicBezTo>
                    <a:pt x="185" y="49"/>
                    <a:pt x="185" y="49"/>
                    <a:pt x="185" y="49"/>
                  </a:cubicBezTo>
                  <a:cubicBezTo>
                    <a:pt x="184" y="48"/>
                    <a:pt x="182" y="47"/>
                    <a:pt x="180" y="47"/>
                  </a:cubicBezTo>
                  <a:cubicBezTo>
                    <a:pt x="29" y="60"/>
                    <a:pt x="29" y="60"/>
                    <a:pt x="29" y="60"/>
                  </a:cubicBezTo>
                  <a:cubicBezTo>
                    <a:pt x="28" y="60"/>
                    <a:pt x="27" y="60"/>
                    <a:pt x="26" y="60"/>
                  </a:cubicBezTo>
                  <a:cubicBezTo>
                    <a:pt x="12" y="60"/>
                    <a:pt x="0" y="48"/>
                    <a:pt x="0" y="34"/>
                  </a:cubicBezTo>
                  <a:cubicBezTo>
                    <a:pt x="0" y="20"/>
                    <a:pt x="11" y="9"/>
                    <a:pt x="25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173" y="1"/>
                    <a:pt x="173" y="1"/>
                    <a:pt x="173" y="1"/>
                  </a:cubicBezTo>
                  <a:cubicBezTo>
                    <a:pt x="178" y="1"/>
                    <a:pt x="184" y="2"/>
                    <a:pt x="188" y="5"/>
                  </a:cubicBezTo>
                  <a:cubicBezTo>
                    <a:pt x="192" y="2"/>
                    <a:pt x="197" y="0"/>
                    <a:pt x="203" y="0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23" y="0"/>
                    <a:pt x="228" y="2"/>
                    <a:pt x="232" y="5"/>
                  </a:cubicBezTo>
                  <a:cubicBezTo>
                    <a:pt x="236" y="2"/>
                    <a:pt x="242" y="1"/>
                    <a:pt x="247" y="1"/>
                  </a:cubicBezTo>
                  <a:cubicBezTo>
                    <a:pt x="395" y="8"/>
                    <a:pt x="395" y="8"/>
                    <a:pt x="395" y="8"/>
                  </a:cubicBezTo>
                  <a:cubicBezTo>
                    <a:pt x="409" y="9"/>
                    <a:pt x="420" y="20"/>
                    <a:pt x="420" y="34"/>
                  </a:cubicBezTo>
                  <a:cubicBezTo>
                    <a:pt x="420" y="48"/>
                    <a:pt x="408" y="60"/>
                    <a:pt x="394" y="60"/>
                  </a:cubicBezTo>
                  <a:close/>
                  <a:moveTo>
                    <a:pt x="26" y="26"/>
                  </a:moveTo>
                  <a:cubicBezTo>
                    <a:pt x="21" y="26"/>
                    <a:pt x="18" y="30"/>
                    <a:pt x="18" y="34"/>
                  </a:cubicBezTo>
                  <a:cubicBezTo>
                    <a:pt x="18" y="38"/>
                    <a:pt x="22" y="42"/>
                    <a:pt x="26" y="42"/>
                  </a:cubicBezTo>
                  <a:cubicBezTo>
                    <a:pt x="26" y="42"/>
                    <a:pt x="26" y="42"/>
                    <a:pt x="26" y="42"/>
                  </a:cubicBezTo>
                  <a:cubicBezTo>
                    <a:pt x="27" y="42"/>
                    <a:pt x="28" y="42"/>
                    <a:pt x="28" y="42"/>
                  </a:cubicBezTo>
                  <a:cubicBezTo>
                    <a:pt x="178" y="29"/>
                    <a:pt x="178" y="29"/>
                    <a:pt x="178" y="29"/>
                  </a:cubicBezTo>
                  <a:cubicBezTo>
                    <a:pt x="179" y="29"/>
                    <a:pt x="179" y="29"/>
                    <a:pt x="180" y="29"/>
                  </a:cubicBezTo>
                  <a:cubicBezTo>
                    <a:pt x="187" y="29"/>
                    <a:pt x="194" y="32"/>
                    <a:pt x="199" y="36"/>
                  </a:cubicBezTo>
                  <a:cubicBezTo>
                    <a:pt x="200" y="36"/>
                    <a:pt x="200" y="36"/>
                    <a:pt x="200" y="36"/>
                  </a:cubicBezTo>
                  <a:cubicBezTo>
                    <a:pt x="202" y="39"/>
                    <a:pt x="202" y="39"/>
                    <a:pt x="202" y="39"/>
                  </a:cubicBezTo>
                  <a:cubicBezTo>
                    <a:pt x="202" y="40"/>
                    <a:pt x="205" y="41"/>
                    <a:pt x="210" y="41"/>
                  </a:cubicBezTo>
                  <a:cubicBezTo>
                    <a:pt x="210" y="41"/>
                    <a:pt x="210" y="41"/>
                    <a:pt x="210" y="41"/>
                  </a:cubicBezTo>
                  <a:cubicBezTo>
                    <a:pt x="215" y="41"/>
                    <a:pt x="218" y="40"/>
                    <a:pt x="218" y="39"/>
                  </a:cubicBezTo>
                  <a:cubicBezTo>
                    <a:pt x="220" y="36"/>
                    <a:pt x="220" y="36"/>
                    <a:pt x="220" y="36"/>
                  </a:cubicBezTo>
                  <a:cubicBezTo>
                    <a:pt x="221" y="36"/>
                    <a:pt x="221" y="36"/>
                    <a:pt x="221" y="36"/>
                  </a:cubicBezTo>
                  <a:cubicBezTo>
                    <a:pt x="227" y="32"/>
                    <a:pt x="235" y="29"/>
                    <a:pt x="242" y="29"/>
                  </a:cubicBezTo>
                  <a:cubicBezTo>
                    <a:pt x="392" y="42"/>
                    <a:pt x="392" y="42"/>
                    <a:pt x="392" y="42"/>
                  </a:cubicBezTo>
                  <a:cubicBezTo>
                    <a:pt x="392" y="42"/>
                    <a:pt x="393" y="42"/>
                    <a:pt x="394" y="42"/>
                  </a:cubicBezTo>
                  <a:cubicBezTo>
                    <a:pt x="398" y="42"/>
                    <a:pt x="402" y="38"/>
                    <a:pt x="402" y="34"/>
                  </a:cubicBezTo>
                  <a:cubicBezTo>
                    <a:pt x="402" y="30"/>
                    <a:pt x="399" y="26"/>
                    <a:pt x="395" y="26"/>
                  </a:cubicBezTo>
                  <a:cubicBezTo>
                    <a:pt x="394" y="26"/>
                    <a:pt x="394" y="26"/>
                    <a:pt x="394" y="26"/>
                  </a:cubicBezTo>
                  <a:cubicBezTo>
                    <a:pt x="246" y="19"/>
                    <a:pt x="246" y="19"/>
                    <a:pt x="246" y="19"/>
                  </a:cubicBezTo>
                  <a:cubicBezTo>
                    <a:pt x="246" y="19"/>
                    <a:pt x="246" y="19"/>
                    <a:pt x="246" y="19"/>
                  </a:cubicBezTo>
                  <a:cubicBezTo>
                    <a:pt x="244" y="19"/>
                    <a:pt x="243" y="20"/>
                    <a:pt x="242" y="20"/>
                  </a:cubicBezTo>
                  <a:cubicBezTo>
                    <a:pt x="239" y="27"/>
                    <a:pt x="234" y="28"/>
                    <a:pt x="231" y="28"/>
                  </a:cubicBezTo>
                  <a:cubicBezTo>
                    <a:pt x="227" y="28"/>
                    <a:pt x="223" y="25"/>
                    <a:pt x="221" y="20"/>
                  </a:cubicBezTo>
                  <a:cubicBezTo>
                    <a:pt x="220" y="19"/>
                    <a:pt x="219" y="19"/>
                    <a:pt x="217" y="19"/>
                  </a:cubicBezTo>
                  <a:cubicBezTo>
                    <a:pt x="203" y="19"/>
                    <a:pt x="203" y="19"/>
                    <a:pt x="203" y="19"/>
                  </a:cubicBezTo>
                  <a:cubicBezTo>
                    <a:pt x="201" y="19"/>
                    <a:pt x="200" y="19"/>
                    <a:pt x="199" y="20"/>
                  </a:cubicBezTo>
                  <a:cubicBezTo>
                    <a:pt x="197" y="25"/>
                    <a:pt x="193" y="28"/>
                    <a:pt x="189" y="28"/>
                  </a:cubicBezTo>
                  <a:cubicBezTo>
                    <a:pt x="186" y="28"/>
                    <a:pt x="181" y="27"/>
                    <a:pt x="178" y="20"/>
                  </a:cubicBezTo>
                  <a:cubicBezTo>
                    <a:pt x="177" y="20"/>
                    <a:pt x="176" y="19"/>
                    <a:pt x="174" y="19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6" y="26"/>
                    <a:pt x="26" y="26"/>
                    <a:pt x="26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9" name="Freeform 89">
              <a:extLst>
                <a:ext uri="{FF2B5EF4-FFF2-40B4-BE49-F238E27FC236}">
                  <a16:creationId xmlns:a16="http://schemas.microsoft.com/office/drawing/2014/main" id="{B158FFF0-B7BE-4A61-BED7-743AF0F41E76}"/>
                </a:ext>
              </a:extLst>
            </p:cNvPr>
            <p:cNvSpPr/>
            <p:nvPr/>
          </p:nvSpPr>
          <p:spPr bwMode="auto">
            <a:xfrm>
              <a:off x="5354638" y="3525838"/>
              <a:ext cx="669925" cy="163513"/>
            </a:xfrm>
            <a:custGeom>
              <a:avLst/>
              <a:gdLst>
                <a:gd name="T0" fmla="*/ 169 w 177"/>
                <a:gd name="T1" fmla="*/ 37 h 43"/>
                <a:gd name="T2" fmla="*/ 168 w 177"/>
                <a:gd name="T3" fmla="*/ 36 h 43"/>
                <a:gd name="T4" fmla="*/ 92 w 177"/>
                <a:gd name="T5" fmla="*/ 1 h 43"/>
                <a:gd name="T6" fmla="*/ 75 w 177"/>
                <a:gd name="T7" fmla="*/ 0 h 43"/>
                <a:gd name="T8" fmla="*/ 18 w 177"/>
                <a:gd name="T9" fmla="*/ 15 h 43"/>
                <a:gd name="T10" fmla="*/ 3 w 177"/>
                <a:gd name="T11" fmla="*/ 29 h 43"/>
                <a:gd name="T12" fmla="*/ 1 w 177"/>
                <a:gd name="T13" fmla="*/ 39 h 43"/>
                <a:gd name="T14" fmla="*/ 9 w 177"/>
                <a:gd name="T15" fmla="*/ 43 h 43"/>
                <a:gd name="T16" fmla="*/ 177 w 177"/>
                <a:gd name="T17" fmla="*/ 43 h 43"/>
                <a:gd name="T18" fmla="*/ 169 w 177"/>
                <a:gd name="T19" fmla="*/ 37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7" h="43">
                  <a:moveTo>
                    <a:pt x="169" y="37"/>
                  </a:moveTo>
                  <a:cubicBezTo>
                    <a:pt x="168" y="36"/>
                    <a:pt x="168" y="36"/>
                    <a:pt x="168" y="36"/>
                  </a:cubicBezTo>
                  <a:cubicBezTo>
                    <a:pt x="141" y="16"/>
                    <a:pt x="115" y="5"/>
                    <a:pt x="92" y="1"/>
                  </a:cubicBezTo>
                  <a:cubicBezTo>
                    <a:pt x="87" y="1"/>
                    <a:pt x="81" y="0"/>
                    <a:pt x="75" y="0"/>
                  </a:cubicBezTo>
                  <a:cubicBezTo>
                    <a:pt x="40" y="0"/>
                    <a:pt x="18" y="15"/>
                    <a:pt x="18" y="15"/>
                  </a:cubicBezTo>
                  <a:cubicBezTo>
                    <a:pt x="16" y="16"/>
                    <a:pt x="6" y="23"/>
                    <a:pt x="3" y="29"/>
                  </a:cubicBezTo>
                  <a:cubicBezTo>
                    <a:pt x="1" y="33"/>
                    <a:pt x="0" y="36"/>
                    <a:pt x="1" y="39"/>
                  </a:cubicBezTo>
                  <a:cubicBezTo>
                    <a:pt x="3" y="42"/>
                    <a:pt x="5" y="43"/>
                    <a:pt x="9" y="43"/>
                  </a:cubicBezTo>
                  <a:cubicBezTo>
                    <a:pt x="177" y="43"/>
                    <a:pt x="177" y="43"/>
                    <a:pt x="177" y="43"/>
                  </a:cubicBezTo>
                  <a:cubicBezTo>
                    <a:pt x="174" y="40"/>
                    <a:pt x="170" y="37"/>
                    <a:pt x="169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10" name="Freeform 90">
              <a:extLst>
                <a:ext uri="{FF2B5EF4-FFF2-40B4-BE49-F238E27FC236}">
                  <a16:creationId xmlns:a16="http://schemas.microsoft.com/office/drawing/2014/main" id="{03AE4986-48C0-402A-9374-5000E238EE61}"/>
                </a:ext>
              </a:extLst>
            </p:cNvPr>
            <p:cNvSpPr/>
            <p:nvPr/>
          </p:nvSpPr>
          <p:spPr bwMode="auto">
            <a:xfrm>
              <a:off x="6175375" y="3063876"/>
              <a:ext cx="654050" cy="571500"/>
            </a:xfrm>
            <a:custGeom>
              <a:avLst/>
              <a:gdLst>
                <a:gd name="T0" fmla="*/ 171 w 173"/>
                <a:gd name="T1" fmla="*/ 114 h 151"/>
                <a:gd name="T2" fmla="*/ 157 w 173"/>
                <a:gd name="T3" fmla="*/ 87 h 151"/>
                <a:gd name="T4" fmla="*/ 157 w 173"/>
                <a:gd name="T5" fmla="*/ 86 h 151"/>
                <a:gd name="T6" fmla="*/ 123 w 173"/>
                <a:gd name="T7" fmla="*/ 21 h 151"/>
                <a:gd name="T8" fmla="*/ 116 w 173"/>
                <a:gd name="T9" fmla="*/ 8 h 151"/>
                <a:gd name="T10" fmla="*/ 115 w 173"/>
                <a:gd name="T11" fmla="*/ 7 h 151"/>
                <a:gd name="T12" fmla="*/ 87 w 173"/>
                <a:gd name="T13" fmla="*/ 0 h 151"/>
                <a:gd name="T14" fmla="*/ 101 w 173"/>
                <a:gd name="T15" fmla="*/ 24 h 151"/>
                <a:gd name="T16" fmla="*/ 103 w 173"/>
                <a:gd name="T17" fmla="*/ 45 h 151"/>
                <a:gd name="T18" fmla="*/ 88 w 173"/>
                <a:gd name="T19" fmla="*/ 59 h 151"/>
                <a:gd name="T20" fmla="*/ 38 w 173"/>
                <a:gd name="T21" fmla="*/ 87 h 151"/>
                <a:gd name="T22" fmla="*/ 1 w 173"/>
                <a:gd name="T23" fmla="*/ 149 h 151"/>
                <a:gd name="T24" fmla="*/ 0 w 173"/>
                <a:gd name="T25" fmla="*/ 151 h 151"/>
                <a:gd name="T26" fmla="*/ 1 w 173"/>
                <a:gd name="T27" fmla="*/ 151 h 151"/>
                <a:gd name="T28" fmla="*/ 9 w 173"/>
                <a:gd name="T29" fmla="*/ 146 h 151"/>
                <a:gd name="T30" fmla="*/ 86 w 173"/>
                <a:gd name="T31" fmla="*/ 112 h 151"/>
                <a:gd name="T32" fmla="*/ 113 w 173"/>
                <a:gd name="T33" fmla="*/ 109 h 151"/>
                <a:gd name="T34" fmla="*/ 165 w 173"/>
                <a:gd name="T35" fmla="*/ 120 h 151"/>
                <a:gd name="T36" fmla="*/ 169 w 173"/>
                <a:gd name="T37" fmla="*/ 121 h 151"/>
                <a:gd name="T38" fmla="*/ 172 w 173"/>
                <a:gd name="T39" fmla="*/ 120 h 151"/>
                <a:gd name="T40" fmla="*/ 171 w 173"/>
                <a:gd name="T41" fmla="*/ 114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73" h="151">
                  <a:moveTo>
                    <a:pt x="171" y="114"/>
                  </a:moveTo>
                  <a:cubicBezTo>
                    <a:pt x="157" y="87"/>
                    <a:pt x="157" y="87"/>
                    <a:pt x="157" y="87"/>
                  </a:cubicBezTo>
                  <a:cubicBezTo>
                    <a:pt x="157" y="86"/>
                    <a:pt x="157" y="86"/>
                    <a:pt x="157" y="86"/>
                  </a:cubicBezTo>
                  <a:cubicBezTo>
                    <a:pt x="123" y="21"/>
                    <a:pt x="123" y="21"/>
                    <a:pt x="123" y="21"/>
                  </a:cubicBezTo>
                  <a:cubicBezTo>
                    <a:pt x="120" y="17"/>
                    <a:pt x="117" y="11"/>
                    <a:pt x="116" y="8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5" y="7"/>
                    <a:pt x="101" y="0"/>
                    <a:pt x="87" y="0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5" y="31"/>
                    <a:pt x="105" y="38"/>
                    <a:pt x="103" y="45"/>
                  </a:cubicBezTo>
                  <a:cubicBezTo>
                    <a:pt x="100" y="51"/>
                    <a:pt x="95" y="56"/>
                    <a:pt x="88" y="59"/>
                  </a:cubicBezTo>
                  <a:cubicBezTo>
                    <a:pt x="85" y="60"/>
                    <a:pt x="56" y="71"/>
                    <a:pt x="38" y="87"/>
                  </a:cubicBezTo>
                  <a:cubicBezTo>
                    <a:pt x="19" y="105"/>
                    <a:pt x="8" y="123"/>
                    <a:pt x="1" y="149"/>
                  </a:cubicBezTo>
                  <a:cubicBezTo>
                    <a:pt x="0" y="151"/>
                    <a:pt x="0" y="151"/>
                    <a:pt x="0" y="151"/>
                  </a:cubicBezTo>
                  <a:cubicBezTo>
                    <a:pt x="0" y="151"/>
                    <a:pt x="1" y="151"/>
                    <a:pt x="1" y="151"/>
                  </a:cubicBezTo>
                  <a:cubicBezTo>
                    <a:pt x="3" y="149"/>
                    <a:pt x="6" y="147"/>
                    <a:pt x="9" y="146"/>
                  </a:cubicBezTo>
                  <a:cubicBezTo>
                    <a:pt x="9" y="146"/>
                    <a:pt x="42" y="125"/>
                    <a:pt x="86" y="112"/>
                  </a:cubicBezTo>
                  <a:cubicBezTo>
                    <a:pt x="95" y="110"/>
                    <a:pt x="104" y="109"/>
                    <a:pt x="113" y="109"/>
                  </a:cubicBezTo>
                  <a:cubicBezTo>
                    <a:pt x="141" y="109"/>
                    <a:pt x="165" y="120"/>
                    <a:pt x="165" y="120"/>
                  </a:cubicBezTo>
                  <a:cubicBezTo>
                    <a:pt x="167" y="121"/>
                    <a:pt x="168" y="121"/>
                    <a:pt x="169" y="121"/>
                  </a:cubicBezTo>
                  <a:cubicBezTo>
                    <a:pt x="171" y="121"/>
                    <a:pt x="172" y="120"/>
                    <a:pt x="172" y="120"/>
                  </a:cubicBezTo>
                  <a:cubicBezTo>
                    <a:pt x="173" y="118"/>
                    <a:pt x="172" y="116"/>
                    <a:pt x="171" y="1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/>
            </a:p>
          </p:txBody>
        </p:sp>
      </p:grpSp>
      <p:sp>
        <p:nvSpPr>
          <p:cNvPr id="28678" name="文本框 11">
            <a:extLst>
              <a:ext uri="{FF2B5EF4-FFF2-40B4-BE49-F238E27FC236}">
                <a16:creationId xmlns:a16="http://schemas.microsoft.com/office/drawing/2014/main" id="{2D74EA7C-AE82-4A7C-BE5B-6A6D0FDA28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38313" y="552450"/>
            <a:ext cx="3655681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3600" dirty="0">
                <a:solidFill>
                  <a:schemeClr val="bg1"/>
                </a:solidFill>
              </a:rPr>
              <a:t>Transfer</a:t>
            </a:r>
            <a:r>
              <a:rPr lang="zh-CN" altLang="en-US" sz="3600" dirty="0">
                <a:solidFill>
                  <a:schemeClr val="bg1"/>
                </a:solidFill>
              </a:rPr>
              <a:t> </a:t>
            </a:r>
            <a:r>
              <a:rPr lang="en-US" altLang="zh-CN" sz="3600" dirty="0">
                <a:solidFill>
                  <a:schemeClr val="bg1"/>
                </a:solidFill>
              </a:rPr>
              <a:t>learning</a:t>
            </a:r>
            <a:endParaRPr lang="en-US" altLang="ja-JP" sz="3600" dirty="0">
              <a:solidFill>
                <a:schemeClr val="bg1"/>
              </a:solidFill>
            </a:endParaRPr>
          </a:p>
        </p:txBody>
      </p:sp>
      <p:pic>
        <p:nvPicPr>
          <p:cNvPr id="28679" name="图片 12">
            <a:extLst>
              <a:ext uri="{FF2B5EF4-FFF2-40B4-BE49-F238E27FC236}">
                <a16:creationId xmlns:a16="http://schemas.microsoft.com/office/drawing/2014/main" id="{EA21A789-CAFE-4DCE-9356-4BD8695A86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6188" y="5200650"/>
            <a:ext cx="5865812" cy="165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文本框 9">
            <a:extLst>
              <a:ext uri="{FF2B5EF4-FFF2-40B4-BE49-F238E27FC236}">
                <a16:creationId xmlns:a16="http://schemas.microsoft.com/office/drawing/2014/main" id="{D50DA3B6-060E-2E4C-A310-6A0FA57DCF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38313" y="2138662"/>
            <a:ext cx="6973108" cy="44835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just" eaLnBrk="1" hangingPunct="1">
              <a:lnSpc>
                <a:spcPct val="120000"/>
              </a:lnSpc>
              <a:spcBef>
                <a:spcPct val="0"/>
              </a:spcBef>
              <a:buNone/>
            </a:pPr>
            <a:r>
              <a:rPr lang="ja-JP" altLang="en-US" sz="2400">
                <a:solidFill>
                  <a:srgbClr val="595959"/>
                </a:solidFill>
                <a:sym typeface="Arial" panose="020B0604020202020204" pitchFamily="34" charset="0"/>
              </a:rPr>
              <a:t>他们是怎么做的</a:t>
            </a:r>
            <a:r>
              <a:rPr lang="zh-CN" altLang="en-US" sz="2400" dirty="0">
                <a:solidFill>
                  <a:srgbClr val="595959"/>
                </a:solidFill>
                <a:sym typeface="Arial" panose="020B0604020202020204" pitchFamily="34" charset="0"/>
              </a:rPr>
              <a:t>：</a:t>
            </a:r>
            <a:endParaRPr lang="en-US" altLang="zh-CN" sz="2400" dirty="0">
              <a:solidFill>
                <a:srgbClr val="595959"/>
              </a:solidFill>
              <a:sym typeface="Arial" panose="020B0604020202020204" pitchFamily="34" charset="0"/>
            </a:endParaRP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None/>
            </a:pPr>
            <a:endParaRPr lang="en-US" altLang="zh-CN" sz="2400" dirty="0">
              <a:solidFill>
                <a:srgbClr val="595959"/>
              </a:solidFill>
              <a:sym typeface="Arial" panose="020B0604020202020204" pitchFamily="34" charset="0"/>
            </a:endParaRP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sz="2400" dirty="0">
                <a:solidFill>
                  <a:srgbClr val="595959"/>
                </a:solidFill>
                <a:sym typeface="Arial" panose="020B0604020202020204" pitchFamily="34" charset="0"/>
              </a:rPr>
              <a:t>A stack of Gaussian Process regressors 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None/>
            </a:pPr>
            <a:endParaRPr lang="en-US" altLang="zh-CN" sz="2400" dirty="0">
              <a:solidFill>
                <a:srgbClr val="595959"/>
              </a:solidFill>
              <a:sym typeface="Arial" panose="020B0604020202020204" pitchFamily="34" charset="0"/>
            </a:endParaRP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sz="2400" dirty="0">
                <a:solidFill>
                  <a:srgbClr val="595959"/>
                </a:solidFill>
                <a:sym typeface="Arial" panose="020B0604020202020204" pitchFamily="34" charset="0"/>
              </a:rPr>
              <a:t>where each regressor is associated with a study, and where each level is trained on the residuals relative to the regressor below it. 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None/>
            </a:pPr>
            <a:endParaRPr lang="en-US" altLang="zh-CN" sz="2400" dirty="0">
              <a:solidFill>
                <a:srgbClr val="595959"/>
              </a:solidFill>
              <a:sym typeface="Arial" panose="020B0604020202020204" pitchFamily="34" charset="0"/>
            </a:endParaRPr>
          </a:p>
          <a:p>
            <a:pPr marL="285750" indent="-285750" algn="just" eaLnBrk="1" hangingPunct="1">
              <a:lnSpc>
                <a:spcPct val="120000"/>
              </a:lnSpc>
              <a:spcBef>
                <a:spcPct val="0"/>
              </a:spcBef>
            </a:pPr>
            <a:endParaRPr lang="en-US" altLang="zh-CN" sz="2400" dirty="0">
              <a:solidFill>
                <a:srgbClr val="595959"/>
              </a:solidFill>
              <a:sym typeface="Arial" panose="020B0604020202020204" pitchFamily="34" charset="0"/>
            </a:endParaRP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sz="2400" dirty="0">
                <a:solidFill>
                  <a:srgbClr val="595959"/>
                </a:solidFill>
                <a:sym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829093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任意多边形 10">
            <a:extLst>
              <a:ext uri="{FF2B5EF4-FFF2-40B4-BE49-F238E27FC236}">
                <a16:creationId xmlns:a16="http://schemas.microsoft.com/office/drawing/2014/main" id="{F78217A7-87B9-42C8-9AA2-56639B95E51F}"/>
              </a:ext>
            </a:extLst>
          </p:cNvPr>
          <p:cNvSpPr/>
          <p:nvPr/>
        </p:nvSpPr>
        <p:spPr>
          <a:xfrm rot="5400000">
            <a:off x="2590800" y="-2133600"/>
            <a:ext cx="914400" cy="6096000"/>
          </a:xfrm>
          <a:custGeom>
            <a:avLst/>
            <a:gdLst>
              <a:gd name="connsiteX0" fmla="*/ 0 w 990604"/>
              <a:gd name="connsiteY0" fmla="*/ 5956738 h 5956738"/>
              <a:gd name="connsiteX1" fmla="*/ 0 w 990604"/>
              <a:gd name="connsiteY1" fmla="*/ 317938 h 5956738"/>
              <a:gd name="connsiteX2" fmla="*/ 6 w 990604"/>
              <a:gd name="connsiteY2" fmla="*/ 317938 h 5956738"/>
              <a:gd name="connsiteX3" fmla="*/ 495305 w 990604"/>
              <a:gd name="connsiteY3" fmla="*/ 0 h 5956738"/>
              <a:gd name="connsiteX4" fmla="*/ 990604 w 990604"/>
              <a:gd name="connsiteY4" fmla="*/ 317938 h 5956738"/>
              <a:gd name="connsiteX5" fmla="*/ 990601 w 990604"/>
              <a:gd name="connsiteY5" fmla="*/ 317938 h 5956738"/>
              <a:gd name="connsiteX6" fmla="*/ 990601 w 990604"/>
              <a:gd name="connsiteY6" fmla="*/ 5956738 h 5956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0604" h="5956738">
                <a:moveTo>
                  <a:pt x="0" y="5956738"/>
                </a:moveTo>
                <a:lnTo>
                  <a:pt x="0" y="317938"/>
                </a:lnTo>
                <a:lnTo>
                  <a:pt x="6" y="317938"/>
                </a:lnTo>
                <a:lnTo>
                  <a:pt x="495305" y="0"/>
                </a:lnTo>
                <a:lnTo>
                  <a:pt x="990604" y="317938"/>
                </a:lnTo>
                <a:lnTo>
                  <a:pt x="990601" y="317938"/>
                </a:lnTo>
                <a:lnTo>
                  <a:pt x="990601" y="5956738"/>
                </a:lnTo>
                <a:close/>
              </a:path>
            </a:pathLst>
          </a:custGeom>
          <a:solidFill>
            <a:srgbClr val="4B64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zh-CN" altLang="en-US" noProof="1"/>
          </a:p>
        </p:txBody>
      </p:sp>
      <p:sp>
        <p:nvSpPr>
          <p:cNvPr id="2" name="椭圆 1">
            <a:extLst>
              <a:ext uri="{FF2B5EF4-FFF2-40B4-BE49-F238E27FC236}">
                <a16:creationId xmlns:a16="http://schemas.microsoft.com/office/drawing/2014/main" id="{989F1B2B-D069-4E1D-ABB9-F2C6C8EF9ED8}"/>
              </a:ext>
            </a:extLst>
          </p:cNvPr>
          <p:cNvSpPr/>
          <p:nvPr/>
        </p:nvSpPr>
        <p:spPr>
          <a:xfrm>
            <a:off x="323850" y="247650"/>
            <a:ext cx="1333500" cy="1333500"/>
          </a:xfrm>
          <a:prstGeom prst="ellipse">
            <a:avLst/>
          </a:prstGeom>
          <a:solidFill>
            <a:schemeClr val="bg1"/>
          </a:solidFill>
          <a:ln w="38100">
            <a:solidFill>
              <a:srgbClr val="4B64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zh-CN" altLang="en-US" noProof="1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EB01D4AC-4383-4216-A68F-045301757739}"/>
              </a:ext>
            </a:extLst>
          </p:cNvPr>
          <p:cNvGrpSpPr/>
          <p:nvPr/>
        </p:nvGrpSpPr>
        <p:grpSpPr>
          <a:xfrm>
            <a:off x="475624" y="571426"/>
            <a:ext cx="1029952" cy="685949"/>
            <a:chOff x="5302250" y="2903538"/>
            <a:chExt cx="1587500" cy="1057276"/>
          </a:xfrm>
          <a:solidFill>
            <a:srgbClr val="4B649F"/>
          </a:solidFill>
        </p:grpSpPr>
        <p:sp>
          <p:nvSpPr>
            <p:cNvPr id="4" name="Freeform 84">
              <a:extLst>
                <a:ext uri="{FF2B5EF4-FFF2-40B4-BE49-F238E27FC236}">
                  <a16:creationId xmlns:a16="http://schemas.microsoft.com/office/drawing/2014/main" id="{31146644-E136-4958-B5BF-A9B632D430C5}"/>
                </a:ext>
              </a:extLst>
            </p:cNvPr>
            <p:cNvSpPr/>
            <p:nvPr/>
          </p:nvSpPr>
          <p:spPr bwMode="auto">
            <a:xfrm>
              <a:off x="5362575" y="3040063"/>
              <a:ext cx="706438" cy="614363"/>
            </a:xfrm>
            <a:custGeom>
              <a:avLst/>
              <a:gdLst>
                <a:gd name="T0" fmla="*/ 181 w 187"/>
                <a:gd name="T1" fmla="*/ 49 h 162"/>
                <a:gd name="T2" fmla="*/ 187 w 187"/>
                <a:gd name="T3" fmla="*/ 66 h 162"/>
                <a:gd name="T4" fmla="*/ 187 w 187"/>
                <a:gd name="T5" fmla="*/ 162 h 162"/>
                <a:gd name="T6" fmla="*/ 176 w 187"/>
                <a:gd name="T7" fmla="*/ 153 h 162"/>
                <a:gd name="T8" fmla="*/ 92 w 187"/>
                <a:gd name="T9" fmla="*/ 115 h 162"/>
                <a:gd name="T10" fmla="*/ 73 w 187"/>
                <a:gd name="T11" fmla="*/ 114 h 162"/>
                <a:gd name="T12" fmla="*/ 8 w 187"/>
                <a:gd name="T13" fmla="*/ 131 h 162"/>
                <a:gd name="T14" fmla="*/ 1 w 187"/>
                <a:gd name="T15" fmla="*/ 131 h 162"/>
                <a:gd name="T16" fmla="*/ 2 w 187"/>
                <a:gd name="T17" fmla="*/ 126 h 162"/>
                <a:gd name="T18" fmla="*/ 26 w 187"/>
                <a:gd name="T19" fmla="*/ 70 h 162"/>
                <a:gd name="T20" fmla="*/ 48 w 187"/>
                <a:gd name="T21" fmla="*/ 20 h 162"/>
                <a:gd name="T22" fmla="*/ 53 w 187"/>
                <a:gd name="T23" fmla="*/ 13 h 162"/>
                <a:gd name="T24" fmla="*/ 62 w 187"/>
                <a:gd name="T25" fmla="*/ 9 h 162"/>
                <a:gd name="T26" fmla="*/ 130 w 187"/>
                <a:gd name="T27" fmla="*/ 11 h 162"/>
                <a:gd name="T28" fmla="*/ 181 w 187"/>
                <a:gd name="T29" fmla="*/ 49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7" h="162">
                  <a:moveTo>
                    <a:pt x="181" y="49"/>
                  </a:moveTo>
                  <a:cubicBezTo>
                    <a:pt x="184" y="54"/>
                    <a:pt x="187" y="60"/>
                    <a:pt x="187" y="66"/>
                  </a:cubicBezTo>
                  <a:cubicBezTo>
                    <a:pt x="187" y="162"/>
                    <a:pt x="187" y="162"/>
                    <a:pt x="187" y="162"/>
                  </a:cubicBezTo>
                  <a:cubicBezTo>
                    <a:pt x="187" y="162"/>
                    <a:pt x="178" y="154"/>
                    <a:pt x="176" y="153"/>
                  </a:cubicBezTo>
                  <a:cubicBezTo>
                    <a:pt x="168" y="148"/>
                    <a:pt x="133" y="120"/>
                    <a:pt x="92" y="115"/>
                  </a:cubicBezTo>
                  <a:cubicBezTo>
                    <a:pt x="86" y="114"/>
                    <a:pt x="79" y="114"/>
                    <a:pt x="73" y="114"/>
                  </a:cubicBezTo>
                  <a:cubicBezTo>
                    <a:pt x="32" y="114"/>
                    <a:pt x="8" y="131"/>
                    <a:pt x="8" y="131"/>
                  </a:cubicBezTo>
                  <a:cubicBezTo>
                    <a:pt x="5" y="133"/>
                    <a:pt x="2" y="133"/>
                    <a:pt x="1" y="131"/>
                  </a:cubicBezTo>
                  <a:cubicBezTo>
                    <a:pt x="0" y="130"/>
                    <a:pt x="1" y="128"/>
                    <a:pt x="2" y="126"/>
                  </a:cubicBezTo>
                  <a:cubicBezTo>
                    <a:pt x="26" y="70"/>
                    <a:pt x="26" y="70"/>
                    <a:pt x="26" y="70"/>
                  </a:cubicBezTo>
                  <a:cubicBezTo>
                    <a:pt x="48" y="20"/>
                    <a:pt x="48" y="20"/>
                    <a:pt x="48" y="20"/>
                  </a:cubicBezTo>
                  <a:cubicBezTo>
                    <a:pt x="49" y="18"/>
                    <a:pt x="51" y="15"/>
                    <a:pt x="53" y="13"/>
                  </a:cubicBezTo>
                  <a:cubicBezTo>
                    <a:pt x="55" y="11"/>
                    <a:pt x="59" y="10"/>
                    <a:pt x="62" y="9"/>
                  </a:cubicBezTo>
                  <a:cubicBezTo>
                    <a:pt x="65" y="9"/>
                    <a:pt x="98" y="0"/>
                    <a:pt x="130" y="11"/>
                  </a:cubicBezTo>
                  <a:cubicBezTo>
                    <a:pt x="163" y="22"/>
                    <a:pt x="179" y="45"/>
                    <a:pt x="181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5" name="Freeform 85">
              <a:extLst>
                <a:ext uri="{FF2B5EF4-FFF2-40B4-BE49-F238E27FC236}">
                  <a16:creationId xmlns:a16="http://schemas.microsoft.com/office/drawing/2014/main" id="{15DA8FD2-48AA-4963-8E7E-85AB57E553CB}"/>
                </a:ext>
              </a:extLst>
            </p:cNvPr>
            <p:cNvSpPr/>
            <p:nvPr/>
          </p:nvSpPr>
          <p:spPr bwMode="auto">
            <a:xfrm>
              <a:off x="6115050" y="2903538"/>
              <a:ext cx="400050" cy="747713"/>
            </a:xfrm>
            <a:custGeom>
              <a:avLst/>
              <a:gdLst>
                <a:gd name="T0" fmla="*/ 44 w 106"/>
                <a:gd name="T1" fmla="*/ 119 h 197"/>
                <a:gd name="T2" fmla="*/ 3 w 106"/>
                <a:gd name="T3" fmla="*/ 187 h 197"/>
                <a:gd name="T4" fmla="*/ 0 w 106"/>
                <a:gd name="T5" fmla="*/ 197 h 197"/>
                <a:gd name="T6" fmla="*/ 0 w 106"/>
                <a:gd name="T7" fmla="*/ 83 h 197"/>
                <a:gd name="T8" fmla="*/ 1 w 106"/>
                <a:gd name="T9" fmla="*/ 64 h 197"/>
                <a:gd name="T10" fmla="*/ 16 w 106"/>
                <a:gd name="T11" fmla="*/ 29 h 197"/>
                <a:gd name="T12" fmla="*/ 49 w 106"/>
                <a:gd name="T13" fmla="*/ 1 h 197"/>
                <a:gd name="T14" fmla="*/ 54 w 106"/>
                <a:gd name="T15" fmla="*/ 0 h 197"/>
                <a:gd name="T16" fmla="*/ 64 w 106"/>
                <a:gd name="T17" fmla="*/ 6 h 197"/>
                <a:gd name="T18" fmla="*/ 85 w 106"/>
                <a:gd name="T19" fmla="*/ 42 h 197"/>
                <a:gd name="T20" fmla="*/ 86 w 106"/>
                <a:gd name="T21" fmla="*/ 42 h 197"/>
                <a:gd name="T22" fmla="*/ 104 w 106"/>
                <a:gd name="T23" fmla="*/ 74 h 197"/>
                <a:gd name="T24" fmla="*/ 105 w 106"/>
                <a:gd name="T25" fmla="*/ 82 h 197"/>
                <a:gd name="T26" fmla="*/ 99 w 106"/>
                <a:gd name="T27" fmla="*/ 87 h 197"/>
                <a:gd name="T28" fmla="*/ 44 w 106"/>
                <a:gd name="T29" fmla="*/ 119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6" h="197">
                  <a:moveTo>
                    <a:pt x="44" y="119"/>
                  </a:moveTo>
                  <a:cubicBezTo>
                    <a:pt x="25" y="137"/>
                    <a:pt x="12" y="156"/>
                    <a:pt x="3" y="187"/>
                  </a:cubicBezTo>
                  <a:cubicBezTo>
                    <a:pt x="0" y="197"/>
                    <a:pt x="0" y="197"/>
                    <a:pt x="0" y="197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77"/>
                    <a:pt x="0" y="69"/>
                    <a:pt x="1" y="64"/>
                  </a:cubicBezTo>
                  <a:cubicBezTo>
                    <a:pt x="1" y="63"/>
                    <a:pt x="3" y="47"/>
                    <a:pt x="16" y="29"/>
                  </a:cubicBezTo>
                  <a:cubicBezTo>
                    <a:pt x="30" y="11"/>
                    <a:pt x="48" y="1"/>
                    <a:pt x="49" y="1"/>
                  </a:cubicBezTo>
                  <a:cubicBezTo>
                    <a:pt x="51" y="0"/>
                    <a:pt x="52" y="0"/>
                    <a:pt x="54" y="0"/>
                  </a:cubicBezTo>
                  <a:cubicBezTo>
                    <a:pt x="58" y="0"/>
                    <a:pt x="62" y="2"/>
                    <a:pt x="64" y="6"/>
                  </a:cubicBezTo>
                  <a:cubicBezTo>
                    <a:pt x="85" y="42"/>
                    <a:pt x="85" y="42"/>
                    <a:pt x="85" y="42"/>
                  </a:cubicBezTo>
                  <a:cubicBezTo>
                    <a:pt x="86" y="42"/>
                    <a:pt x="86" y="42"/>
                    <a:pt x="86" y="42"/>
                  </a:cubicBezTo>
                  <a:cubicBezTo>
                    <a:pt x="104" y="74"/>
                    <a:pt x="104" y="74"/>
                    <a:pt x="104" y="74"/>
                  </a:cubicBezTo>
                  <a:cubicBezTo>
                    <a:pt x="106" y="76"/>
                    <a:pt x="106" y="79"/>
                    <a:pt x="105" y="82"/>
                  </a:cubicBezTo>
                  <a:cubicBezTo>
                    <a:pt x="104" y="84"/>
                    <a:pt x="102" y="86"/>
                    <a:pt x="99" y="87"/>
                  </a:cubicBezTo>
                  <a:cubicBezTo>
                    <a:pt x="99" y="87"/>
                    <a:pt x="66" y="99"/>
                    <a:pt x="44" y="1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6" name="Freeform 86">
              <a:extLst>
                <a:ext uri="{FF2B5EF4-FFF2-40B4-BE49-F238E27FC236}">
                  <a16:creationId xmlns:a16="http://schemas.microsoft.com/office/drawing/2014/main" id="{D734BADA-8DF3-43AB-AF1D-D1882A0044FC}"/>
                </a:ext>
              </a:extLst>
            </p:cNvPr>
            <p:cNvSpPr/>
            <p:nvPr/>
          </p:nvSpPr>
          <p:spPr bwMode="auto">
            <a:xfrm>
              <a:off x="6194425" y="3529013"/>
              <a:ext cx="642938" cy="160338"/>
            </a:xfrm>
            <a:custGeom>
              <a:avLst/>
              <a:gdLst>
                <a:gd name="T0" fmla="*/ 155 w 170"/>
                <a:gd name="T1" fmla="*/ 11 h 42"/>
                <a:gd name="T2" fmla="*/ 154 w 170"/>
                <a:gd name="T3" fmla="*/ 10 h 42"/>
                <a:gd name="T4" fmla="*/ 153 w 170"/>
                <a:gd name="T5" fmla="*/ 10 h 42"/>
                <a:gd name="T6" fmla="*/ 108 w 170"/>
                <a:gd name="T7" fmla="*/ 0 h 42"/>
                <a:gd name="T8" fmla="*/ 85 w 170"/>
                <a:gd name="T9" fmla="*/ 3 h 42"/>
                <a:gd name="T10" fmla="*/ 11 w 170"/>
                <a:gd name="T11" fmla="*/ 35 h 42"/>
                <a:gd name="T12" fmla="*/ 11 w 170"/>
                <a:gd name="T13" fmla="*/ 36 h 42"/>
                <a:gd name="T14" fmla="*/ 7 w 170"/>
                <a:gd name="T15" fmla="*/ 38 h 42"/>
                <a:gd name="T16" fmla="*/ 3 w 170"/>
                <a:gd name="T17" fmla="*/ 40 h 42"/>
                <a:gd name="T18" fmla="*/ 1 w 170"/>
                <a:gd name="T19" fmla="*/ 42 h 42"/>
                <a:gd name="T20" fmla="*/ 0 w 170"/>
                <a:gd name="T21" fmla="*/ 42 h 42"/>
                <a:gd name="T22" fmla="*/ 161 w 170"/>
                <a:gd name="T23" fmla="*/ 42 h 42"/>
                <a:gd name="T24" fmla="*/ 169 w 170"/>
                <a:gd name="T25" fmla="*/ 38 h 42"/>
                <a:gd name="T26" fmla="*/ 167 w 170"/>
                <a:gd name="T27" fmla="*/ 28 h 42"/>
                <a:gd name="T28" fmla="*/ 155 w 170"/>
                <a:gd name="T29" fmla="*/ 11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70" h="42">
                  <a:moveTo>
                    <a:pt x="155" y="11"/>
                  </a:moveTo>
                  <a:cubicBezTo>
                    <a:pt x="155" y="11"/>
                    <a:pt x="154" y="10"/>
                    <a:pt x="154" y="10"/>
                  </a:cubicBezTo>
                  <a:cubicBezTo>
                    <a:pt x="153" y="10"/>
                    <a:pt x="153" y="10"/>
                    <a:pt x="153" y="10"/>
                  </a:cubicBezTo>
                  <a:cubicBezTo>
                    <a:pt x="152" y="9"/>
                    <a:pt x="132" y="0"/>
                    <a:pt x="108" y="0"/>
                  </a:cubicBezTo>
                  <a:cubicBezTo>
                    <a:pt x="100" y="0"/>
                    <a:pt x="92" y="1"/>
                    <a:pt x="85" y="3"/>
                  </a:cubicBezTo>
                  <a:cubicBezTo>
                    <a:pt x="46" y="15"/>
                    <a:pt x="15" y="33"/>
                    <a:pt x="11" y="35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10" y="36"/>
                    <a:pt x="9" y="37"/>
                    <a:pt x="7" y="38"/>
                  </a:cubicBezTo>
                  <a:cubicBezTo>
                    <a:pt x="6" y="39"/>
                    <a:pt x="4" y="40"/>
                    <a:pt x="3" y="40"/>
                  </a:cubicBezTo>
                  <a:cubicBezTo>
                    <a:pt x="2" y="41"/>
                    <a:pt x="2" y="41"/>
                    <a:pt x="1" y="42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161" y="42"/>
                    <a:pt x="161" y="42"/>
                    <a:pt x="161" y="42"/>
                  </a:cubicBezTo>
                  <a:cubicBezTo>
                    <a:pt x="165" y="42"/>
                    <a:pt x="167" y="41"/>
                    <a:pt x="169" y="38"/>
                  </a:cubicBezTo>
                  <a:cubicBezTo>
                    <a:pt x="170" y="35"/>
                    <a:pt x="169" y="32"/>
                    <a:pt x="167" y="28"/>
                  </a:cubicBezTo>
                  <a:cubicBezTo>
                    <a:pt x="167" y="28"/>
                    <a:pt x="162" y="20"/>
                    <a:pt x="155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7" name="Freeform 87">
              <a:extLst>
                <a:ext uri="{FF2B5EF4-FFF2-40B4-BE49-F238E27FC236}">
                  <a16:creationId xmlns:a16="http://schemas.microsoft.com/office/drawing/2014/main" id="{8C32EF48-F3AF-4683-9EBA-C2E0FA0202B0}"/>
                </a:ext>
              </a:extLst>
            </p:cNvPr>
            <p:cNvSpPr/>
            <p:nvPr/>
          </p:nvSpPr>
          <p:spPr bwMode="auto">
            <a:xfrm>
              <a:off x="5335588" y="3771901"/>
              <a:ext cx="1520825" cy="155575"/>
            </a:xfrm>
            <a:custGeom>
              <a:avLst/>
              <a:gdLst>
                <a:gd name="T0" fmla="*/ 402 w 402"/>
                <a:gd name="T1" fmla="*/ 24 h 41"/>
                <a:gd name="T2" fmla="*/ 385 w 402"/>
                <a:gd name="T3" fmla="*/ 41 h 41"/>
                <a:gd name="T4" fmla="*/ 382 w 402"/>
                <a:gd name="T5" fmla="*/ 41 h 41"/>
                <a:gd name="T6" fmla="*/ 232 w 402"/>
                <a:gd name="T7" fmla="*/ 28 h 41"/>
                <a:gd name="T8" fmla="*/ 217 w 402"/>
                <a:gd name="T9" fmla="*/ 34 h 41"/>
                <a:gd name="T10" fmla="*/ 216 w 402"/>
                <a:gd name="T11" fmla="*/ 35 h 41"/>
                <a:gd name="T12" fmla="*/ 201 w 402"/>
                <a:gd name="T13" fmla="*/ 40 h 41"/>
                <a:gd name="T14" fmla="*/ 201 w 402"/>
                <a:gd name="T15" fmla="*/ 40 h 41"/>
                <a:gd name="T16" fmla="*/ 186 w 402"/>
                <a:gd name="T17" fmla="*/ 35 h 41"/>
                <a:gd name="T18" fmla="*/ 185 w 402"/>
                <a:gd name="T19" fmla="*/ 34 h 41"/>
                <a:gd name="T20" fmla="*/ 170 w 402"/>
                <a:gd name="T21" fmla="*/ 28 h 41"/>
                <a:gd name="T22" fmla="*/ 20 w 402"/>
                <a:gd name="T23" fmla="*/ 41 h 41"/>
                <a:gd name="T24" fmla="*/ 17 w 402"/>
                <a:gd name="T25" fmla="*/ 41 h 41"/>
                <a:gd name="T26" fmla="*/ 0 w 402"/>
                <a:gd name="T27" fmla="*/ 24 h 41"/>
                <a:gd name="T28" fmla="*/ 16 w 402"/>
                <a:gd name="T29" fmla="*/ 7 h 41"/>
                <a:gd name="T30" fmla="*/ 17 w 402"/>
                <a:gd name="T31" fmla="*/ 7 h 41"/>
                <a:gd name="T32" fmla="*/ 164 w 402"/>
                <a:gd name="T33" fmla="*/ 0 h 41"/>
                <a:gd name="T34" fmla="*/ 177 w 402"/>
                <a:gd name="T35" fmla="*/ 6 h 41"/>
                <a:gd name="T36" fmla="*/ 182 w 402"/>
                <a:gd name="T37" fmla="*/ 6 h 41"/>
                <a:gd name="T38" fmla="*/ 194 w 402"/>
                <a:gd name="T39" fmla="*/ 0 h 41"/>
                <a:gd name="T40" fmla="*/ 208 w 402"/>
                <a:gd name="T41" fmla="*/ 0 h 41"/>
                <a:gd name="T42" fmla="*/ 220 w 402"/>
                <a:gd name="T43" fmla="*/ 6 h 41"/>
                <a:gd name="T44" fmla="*/ 225 w 402"/>
                <a:gd name="T45" fmla="*/ 6 h 41"/>
                <a:gd name="T46" fmla="*/ 238 w 402"/>
                <a:gd name="T47" fmla="*/ 0 h 41"/>
                <a:gd name="T48" fmla="*/ 385 w 402"/>
                <a:gd name="T49" fmla="*/ 7 h 41"/>
                <a:gd name="T50" fmla="*/ 386 w 402"/>
                <a:gd name="T51" fmla="*/ 7 h 41"/>
                <a:gd name="T52" fmla="*/ 402 w 402"/>
                <a:gd name="T53" fmla="*/ 2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02" h="41">
                  <a:moveTo>
                    <a:pt x="402" y="24"/>
                  </a:moveTo>
                  <a:cubicBezTo>
                    <a:pt x="402" y="33"/>
                    <a:pt x="394" y="41"/>
                    <a:pt x="385" y="41"/>
                  </a:cubicBezTo>
                  <a:cubicBezTo>
                    <a:pt x="384" y="41"/>
                    <a:pt x="383" y="41"/>
                    <a:pt x="382" y="41"/>
                  </a:cubicBezTo>
                  <a:cubicBezTo>
                    <a:pt x="232" y="28"/>
                    <a:pt x="232" y="28"/>
                    <a:pt x="232" y="28"/>
                  </a:cubicBezTo>
                  <a:cubicBezTo>
                    <a:pt x="227" y="28"/>
                    <a:pt x="220" y="31"/>
                    <a:pt x="217" y="34"/>
                  </a:cubicBezTo>
                  <a:cubicBezTo>
                    <a:pt x="217" y="34"/>
                    <a:pt x="217" y="34"/>
                    <a:pt x="216" y="35"/>
                  </a:cubicBezTo>
                  <a:cubicBezTo>
                    <a:pt x="214" y="38"/>
                    <a:pt x="208" y="40"/>
                    <a:pt x="201" y="40"/>
                  </a:cubicBezTo>
                  <a:cubicBezTo>
                    <a:pt x="201" y="40"/>
                    <a:pt x="201" y="40"/>
                    <a:pt x="201" y="40"/>
                  </a:cubicBezTo>
                  <a:cubicBezTo>
                    <a:pt x="194" y="40"/>
                    <a:pt x="188" y="38"/>
                    <a:pt x="186" y="35"/>
                  </a:cubicBezTo>
                  <a:cubicBezTo>
                    <a:pt x="185" y="34"/>
                    <a:pt x="185" y="34"/>
                    <a:pt x="185" y="34"/>
                  </a:cubicBezTo>
                  <a:cubicBezTo>
                    <a:pt x="182" y="31"/>
                    <a:pt x="175" y="28"/>
                    <a:pt x="170" y="28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19" y="41"/>
                    <a:pt x="18" y="41"/>
                    <a:pt x="17" y="41"/>
                  </a:cubicBezTo>
                  <a:cubicBezTo>
                    <a:pt x="8" y="41"/>
                    <a:pt x="0" y="33"/>
                    <a:pt x="0" y="24"/>
                  </a:cubicBezTo>
                  <a:cubicBezTo>
                    <a:pt x="0" y="15"/>
                    <a:pt x="7" y="8"/>
                    <a:pt x="16" y="7"/>
                  </a:cubicBezTo>
                  <a:cubicBezTo>
                    <a:pt x="16" y="7"/>
                    <a:pt x="16" y="7"/>
                    <a:pt x="17" y="7"/>
                  </a:cubicBezTo>
                  <a:cubicBezTo>
                    <a:pt x="164" y="0"/>
                    <a:pt x="164" y="0"/>
                    <a:pt x="164" y="0"/>
                  </a:cubicBezTo>
                  <a:cubicBezTo>
                    <a:pt x="169" y="0"/>
                    <a:pt x="175" y="2"/>
                    <a:pt x="177" y="6"/>
                  </a:cubicBezTo>
                  <a:cubicBezTo>
                    <a:pt x="178" y="10"/>
                    <a:pt x="181" y="10"/>
                    <a:pt x="182" y="6"/>
                  </a:cubicBezTo>
                  <a:cubicBezTo>
                    <a:pt x="183" y="2"/>
                    <a:pt x="189" y="0"/>
                    <a:pt x="194" y="0"/>
                  </a:cubicBezTo>
                  <a:cubicBezTo>
                    <a:pt x="208" y="0"/>
                    <a:pt x="208" y="0"/>
                    <a:pt x="208" y="0"/>
                  </a:cubicBezTo>
                  <a:cubicBezTo>
                    <a:pt x="213" y="0"/>
                    <a:pt x="219" y="2"/>
                    <a:pt x="220" y="6"/>
                  </a:cubicBezTo>
                  <a:cubicBezTo>
                    <a:pt x="221" y="10"/>
                    <a:pt x="224" y="10"/>
                    <a:pt x="225" y="6"/>
                  </a:cubicBezTo>
                  <a:cubicBezTo>
                    <a:pt x="227" y="2"/>
                    <a:pt x="233" y="0"/>
                    <a:pt x="238" y="0"/>
                  </a:cubicBezTo>
                  <a:cubicBezTo>
                    <a:pt x="385" y="7"/>
                    <a:pt x="385" y="7"/>
                    <a:pt x="385" y="7"/>
                  </a:cubicBezTo>
                  <a:cubicBezTo>
                    <a:pt x="386" y="7"/>
                    <a:pt x="386" y="7"/>
                    <a:pt x="386" y="7"/>
                  </a:cubicBezTo>
                  <a:cubicBezTo>
                    <a:pt x="395" y="8"/>
                    <a:pt x="402" y="15"/>
                    <a:pt x="402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8" name="Freeform 88">
              <a:extLst>
                <a:ext uri="{FF2B5EF4-FFF2-40B4-BE49-F238E27FC236}">
                  <a16:creationId xmlns:a16="http://schemas.microsoft.com/office/drawing/2014/main" id="{4B3D1034-A172-47FD-BB41-0875EF5575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02250" y="3733801"/>
              <a:ext cx="1587500" cy="227013"/>
            </a:xfrm>
            <a:custGeom>
              <a:avLst/>
              <a:gdLst>
                <a:gd name="T0" fmla="*/ 394 w 420"/>
                <a:gd name="T1" fmla="*/ 60 h 60"/>
                <a:gd name="T2" fmla="*/ 394 w 420"/>
                <a:gd name="T3" fmla="*/ 60 h 60"/>
                <a:gd name="T4" fmla="*/ 391 w 420"/>
                <a:gd name="T5" fmla="*/ 60 h 60"/>
                <a:gd name="T6" fmla="*/ 390 w 420"/>
                <a:gd name="T7" fmla="*/ 60 h 60"/>
                <a:gd name="T8" fmla="*/ 240 w 420"/>
                <a:gd name="T9" fmla="*/ 47 h 60"/>
                <a:gd name="T10" fmla="*/ 240 w 420"/>
                <a:gd name="T11" fmla="*/ 47 h 60"/>
                <a:gd name="T12" fmla="*/ 235 w 420"/>
                <a:gd name="T13" fmla="*/ 49 h 60"/>
                <a:gd name="T14" fmla="*/ 235 w 420"/>
                <a:gd name="T15" fmla="*/ 52 h 60"/>
                <a:gd name="T16" fmla="*/ 230 w 420"/>
                <a:gd name="T17" fmla="*/ 53 h 60"/>
                <a:gd name="T18" fmla="*/ 210 w 420"/>
                <a:gd name="T19" fmla="*/ 59 h 60"/>
                <a:gd name="T20" fmla="*/ 210 w 420"/>
                <a:gd name="T21" fmla="*/ 59 h 60"/>
                <a:gd name="T22" fmla="*/ 190 w 420"/>
                <a:gd name="T23" fmla="*/ 53 h 60"/>
                <a:gd name="T24" fmla="*/ 186 w 420"/>
                <a:gd name="T25" fmla="*/ 52 h 60"/>
                <a:gd name="T26" fmla="*/ 185 w 420"/>
                <a:gd name="T27" fmla="*/ 49 h 60"/>
                <a:gd name="T28" fmla="*/ 180 w 420"/>
                <a:gd name="T29" fmla="*/ 47 h 60"/>
                <a:gd name="T30" fmla="*/ 29 w 420"/>
                <a:gd name="T31" fmla="*/ 60 h 60"/>
                <a:gd name="T32" fmla="*/ 26 w 420"/>
                <a:gd name="T33" fmla="*/ 60 h 60"/>
                <a:gd name="T34" fmla="*/ 0 w 420"/>
                <a:gd name="T35" fmla="*/ 34 h 60"/>
                <a:gd name="T36" fmla="*/ 25 w 420"/>
                <a:gd name="T37" fmla="*/ 8 h 60"/>
                <a:gd name="T38" fmla="*/ 25 w 420"/>
                <a:gd name="T39" fmla="*/ 8 h 60"/>
                <a:gd name="T40" fmla="*/ 173 w 420"/>
                <a:gd name="T41" fmla="*/ 1 h 60"/>
                <a:gd name="T42" fmla="*/ 188 w 420"/>
                <a:gd name="T43" fmla="*/ 5 h 60"/>
                <a:gd name="T44" fmla="*/ 203 w 420"/>
                <a:gd name="T45" fmla="*/ 0 h 60"/>
                <a:gd name="T46" fmla="*/ 217 w 420"/>
                <a:gd name="T47" fmla="*/ 0 h 60"/>
                <a:gd name="T48" fmla="*/ 232 w 420"/>
                <a:gd name="T49" fmla="*/ 5 h 60"/>
                <a:gd name="T50" fmla="*/ 247 w 420"/>
                <a:gd name="T51" fmla="*/ 1 h 60"/>
                <a:gd name="T52" fmla="*/ 395 w 420"/>
                <a:gd name="T53" fmla="*/ 8 h 60"/>
                <a:gd name="T54" fmla="*/ 420 w 420"/>
                <a:gd name="T55" fmla="*/ 34 h 60"/>
                <a:gd name="T56" fmla="*/ 394 w 420"/>
                <a:gd name="T57" fmla="*/ 60 h 60"/>
                <a:gd name="T58" fmla="*/ 26 w 420"/>
                <a:gd name="T59" fmla="*/ 26 h 60"/>
                <a:gd name="T60" fmla="*/ 18 w 420"/>
                <a:gd name="T61" fmla="*/ 34 h 60"/>
                <a:gd name="T62" fmla="*/ 26 w 420"/>
                <a:gd name="T63" fmla="*/ 42 h 60"/>
                <a:gd name="T64" fmla="*/ 26 w 420"/>
                <a:gd name="T65" fmla="*/ 42 h 60"/>
                <a:gd name="T66" fmla="*/ 28 w 420"/>
                <a:gd name="T67" fmla="*/ 42 h 60"/>
                <a:gd name="T68" fmla="*/ 178 w 420"/>
                <a:gd name="T69" fmla="*/ 29 h 60"/>
                <a:gd name="T70" fmla="*/ 180 w 420"/>
                <a:gd name="T71" fmla="*/ 29 h 60"/>
                <a:gd name="T72" fmla="*/ 199 w 420"/>
                <a:gd name="T73" fmla="*/ 36 h 60"/>
                <a:gd name="T74" fmla="*/ 200 w 420"/>
                <a:gd name="T75" fmla="*/ 36 h 60"/>
                <a:gd name="T76" fmla="*/ 202 w 420"/>
                <a:gd name="T77" fmla="*/ 39 h 60"/>
                <a:gd name="T78" fmla="*/ 210 w 420"/>
                <a:gd name="T79" fmla="*/ 41 h 60"/>
                <a:gd name="T80" fmla="*/ 210 w 420"/>
                <a:gd name="T81" fmla="*/ 41 h 60"/>
                <a:gd name="T82" fmla="*/ 218 w 420"/>
                <a:gd name="T83" fmla="*/ 39 h 60"/>
                <a:gd name="T84" fmla="*/ 220 w 420"/>
                <a:gd name="T85" fmla="*/ 36 h 60"/>
                <a:gd name="T86" fmla="*/ 221 w 420"/>
                <a:gd name="T87" fmla="*/ 36 h 60"/>
                <a:gd name="T88" fmla="*/ 242 w 420"/>
                <a:gd name="T89" fmla="*/ 29 h 60"/>
                <a:gd name="T90" fmla="*/ 392 w 420"/>
                <a:gd name="T91" fmla="*/ 42 h 60"/>
                <a:gd name="T92" fmla="*/ 394 w 420"/>
                <a:gd name="T93" fmla="*/ 42 h 60"/>
                <a:gd name="T94" fmla="*/ 402 w 420"/>
                <a:gd name="T95" fmla="*/ 34 h 60"/>
                <a:gd name="T96" fmla="*/ 395 w 420"/>
                <a:gd name="T97" fmla="*/ 26 h 60"/>
                <a:gd name="T98" fmla="*/ 394 w 420"/>
                <a:gd name="T99" fmla="*/ 26 h 60"/>
                <a:gd name="T100" fmla="*/ 246 w 420"/>
                <a:gd name="T101" fmla="*/ 19 h 60"/>
                <a:gd name="T102" fmla="*/ 246 w 420"/>
                <a:gd name="T103" fmla="*/ 19 h 60"/>
                <a:gd name="T104" fmla="*/ 242 w 420"/>
                <a:gd name="T105" fmla="*/ 20 h 60"/>
                <a:gd name="T106" fmla="*/ 231 w 420"/>
                <a:gd name="T107" fmla="*/ 28 h 60"/>
                <a:gd name="T108" fmla="*/ 221 w 420"/>
                <a:gd name="T109" fmla="*/ 20 h 60"/>
                <a:gd name="T110" fmla="*/ 217 w 420"/>
                <a:gd name="T111" fmla="*/ 19 h 60"/>
                <a:gd name="T112" fmla="*/ 203 w 420"/>
                <a:gd name="T113" fmla="*/ 19 h 60"/>
                <a:gd name="T114" fmla="*/ 199 w 420"/>
                <a:gd name="T115" fmla="*/ 20 h 60"/>
                <a:gd name="T116" fmla="*/ 189 w 420"/>
                <a:gd name="T117" fmla="*/ 28 h 60"/>
                <a:gd name="T118" fmla="*/ 178 w 420"/>
                <a:gd name="T119" fmla="*/ 20 h 60"/>
                <a:gd name="T120" fmla="*/ 174 w 420"/>
                <a:gd name="T121" fmla="*/ 19 h 60"/>
                <a:gd name="T122" fmla="*/ 26 w 420"/>
                <a:gd name="T123" fmla="*/ 26 h 60"/>
                <a:gd name="T124" fmla="*/ 26 w 420"/>
                <a:gd name="T125" fmla="*/ 26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20" h="60">
                  <a:moveTo>
                    <a:pt x="394" y="60"/>
                  </a:moveTo>
                  <a:cubicBezTo>
                    <a:pt x="394" y="60"/>
                    <a:pt x="394" y="60"/>
                    <a:pt x="394" y="60"/>
                  </a:cubicBezTo>
                  <a:cubicBezTo>
                    <a:pt x="393" y="60"/>
                    <a:pt x="392" y="60"/>
                    <a:pt x="391" y="60"/>
                  </a:cubicBezTo>
                  <a:cubicBezTo>
                    <a:pt x="390" y="60"/>
                    <a:pt x="390" y="60"/>
                    <a:pt x="390" y="60"/>
                  </a:cubicBezTo>
                  <a:cubicBezTo>
                    <a:pt x="240" y="47"/>
                    <a:pt x="240" y="47"/>
                    <a:pt x="240" y="47"/>
                  </a:cubicBezTo>
                  <a:cubicBezTo>
                    <a:pt x="240" y="47"/>
                    <a:pt x="240" y="47"/>
                    <a:pt x="240" y="47"/>
                  </a:cubicBezTo>
                  <a:cubicBezTo>
                    <a:pt x="238" y="47"/>
                    <a:pt x="236" y="48"/>
                    <a:pt x="235" y="49"/>
                  </a:cubicBezTo>
                  <a:cubicBezTo>
                    <a:pt x="235" y="52"/>
                    <a:pt x="235" y="52"/>
                    <a:pt x="235" y="52"/>
                  </a:cubicBezTo>
                  <a:cubicBezTo>
                    <a:pt x="230" y="53"/>
                    <a:pt x="230" y="53"/>
                    <a:pt x="230" y="53"/>
                  </a:cubicBezTo>
                  <a:cubicBezTo>
                    <a:pt x="225" y="57"/>
                    <a:pt x="218" y="59"/>
                    <a:pt x="210" y="59"/>
                  </a:cubicBezTo>
                  <a:cubicBezTo>
                    <a:pt x="210" y="59"/>
                    <a:pt x="210" y="59"/>
                    <a:pt x="210" y="59"/>
                  </a:cubicBezTo>
                  <a:cubicBezTo>
                    <a:pt x="202" y="59"/>
                    <a:pt x="195" y="57"/>
                    <a:pt x="190" y="53"/>
                  </a:cubicBezTo>
                  <a:cubicBezTo>
                    <a:pt x="186" y="52"/>
                    <a:pt x="186" y="52"/>
                    <a:pt x="186" y="52"/>
                  </a:cubicBezTo>
                  <a:cubicBezTo>
                    <a:pt x="185" y="49"/>
                    <a:pt x="185" y="49"/>
                    <a:pt x="185" y="49"/>
                  </a:cubicBezTo>
                  <a:cubicBezTo>
                    <a:pt x="184" y="48"/>
                    <a:pt x="182" y="47"/>
                    <a:pt x="180" y="47"/>
                  </a:cubicBezTo>
                  <a:cubicBezTo>
                    <a:pt x="29" y="60"/>
                    <a:pt x="29" y="60"/>
                    <a:pt x="29" y="60"/>
                  </a:cubicBezTo>
                  <a:cubicBezTo>
                    <a:pt x="28" y="60"/>
                    <a:pt x="27" y="60"/>
                    <a:pt x="26" y="60"/>
                  </a:cubicBezTo>
                  <a:cubicBezTo>
                    <a:pt x="12" y="60"/>
                    <a:pt x="0" y="48"/>
                    <a:pt x="0" y="34"/>
                  </a:cubicBezTo>
                  <a:cubicBezTo>
                    <a:pt x="0" y="20"/>
                    <a:pt x="11" y="9"/>
                    <a:pt x="25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173" y="1"/>
                    <a:pt x="173" y="1"/>
                    <a:pt x="173" y="1"/>
                  </a:cubicBezTo>
                  <a:cubicBezTo>
                    <a:pt x="178" y="1"/>
                    <a:pt x="184" y="2"/>
                    <a:pt x="188" y="5"/>
                  </a:cubicBezTo>
                  <a:cubicBezTo>
                    <a:pt x="192" y="2"/>
                    <a:pt x="197" y="0"/>
                    <a:pt x="203" y="0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23" y="0"/>
                    <a:pt x="228" y="2"/>
                    <a:pt x="232" y="5"/>
                  </a:cubicBezTo>
                  <a:cubicBezTo>
                    <a:pt x="236" y="2"/>
                    <a:pt x="242" y="1"/>
                    <a:pt x="247" y="1"/>
                  </a:cubicBezTo>
                  <a:cubicBezTo>
                    <a:pt x="395" y="8"/>
                    <a:pt x="395" y="8"/>
                    <a:pt x="395" y="8"/>
                  </a:cubicBezTo>
                  <a:cubicBezTo>
                    <a:pt x="409" y="9"/>
                    <a:pt x="420" y="20"/>
                    <a:pt x="420" y="34"/>
                  </a:cubicBezTo>
                  <a:cubicBezTo>
                    <a:pt x="420" y="48"/>
                    <a:pt x="408" y="60"/>
                    <a:pt x="394" y="60"/>
                  </a:cubicBezTo>
                  <a:close/>
                  <a:moveTo>
                    <a:pt x="26" y="26"/>
                  </a:moveTo>
                  <a:cubicBezTo>
                    <a:pt x="21" y="26"/>
                    <a:pt x="18" y="30"/>
                    <a:pt x="18" y="34"/>
                  </a:cubicBezTo>
                  <a:cubicBezTo>
                    <a:pt x="18" y="38"/>
                    <a:pt x="22" y="42"/>
                    <a:pt x="26" y="42"/>
                  </a:cubicBezTo>
                  <a:cubicBezTo>
                    <a:pt x="26" y="42"/>
                    <a:pt x="26" y="42"/>
                    <a:pt x="26" y="42"/>
                  </a:cubicBezTo>
                  <a:cubicBezTo>
                    <a:pt x="27" y="42"/>
                    <a:pt x="28" y="42"/>
                    <a:pt x="28" y="42"/>
                  </a:cubicBezTo>
                  <a:cubicBezTo>
                    <a:pt x="178" y="29"/>
                    <a:pt x="178" y="29"/>
                    <a:pt x="178" y="29"/>
                  </a:cubicBezTo>
                  <a:cubicBezTo>
                    <a:pt x="179" y="29"/>
                    <a:pt x="179" y="29"/>
                    <a:pt x="180" y="29"/>
                  </a:cubicBezTo>
                  <a:cubicBezTo>
                    <a:pt x="187" y="29"/>
                    <a:pt x="194" y="32"/>
                    <a:pt x="199" y="36"/>
                  </a:cubicBezTo>
                  <a:cubicBezTo>
                    <a:pt x="200" y="36"/>
                    <a:pt x="200" y="36"/>
                    <a:pt x="200" y="36"/>
                  </a:cubicBezTo>
                  <a:cubicBezTo>
                    <a:pt x="202" y="39"/>
                    <a:pt x="202" y="39"/>
                    <a:pt x="202" y="39"/>
                  </a:cubicBezTo>
                  <a:cubicBezTo>
                    <a:pt x="202" y="40"/>
                    <a:pt x="205" y="41"/>
                    <a:pt x="210" y="41"/>
                  </a:cubicBezTo>
                  <a:cubicBezTo>
                    <a:pt x="210" y="41"/>
                    <a:pt x="210" y="41"/>
                    <a:pt x="210" y="41"/>
                  </a:cubicBezTo>
                  <a:cubicBezTo>
                    <a:pt x="215" y="41"/>
                    <a:pt x="218" y="40"/>
                    <a:pt x="218" y="39"/>
                  </a:cubicBezTo>
                  <a:cubicBezTo>
                    <a:pt x="220" y="36"/>
                    <a:pt x="220" y="36"/>
                    <a:pt x="220" y="36"/>
                  </a:cubicBezTo>
                  <a:cubicBezTo>
                    <a:pt x="221" y="36"/>
                    <a:pt x="221" y="36"/>
                    <a:pt x="221" y="36"/>
                  </a:cubicBezTo>
                  <a:cubicBezTo>
                    <a:pt x="227" y="32"/>
                    <a:pt x="235" y="29"/>
                    <a:pt x="242" y="29"/>
                  </a:cubicBezTo>
                  <a:cubicBezTo>
                    <a:pt x="392" y="42"/>
                    <a:pt x="392" y="42"/>
                    <a:pt x="392" y="42"/>
                  </a:cubicBezTo>
                  <a:cubicBezTo>
                    <a:pt x="392" y="42"/>
                    <a:pt x="393" y="42"/>
                    <a:pt x="394" y="42"/>
                  </a:cubicBezTo>
                  <a:cubicBezTo>
                    <a:pt x="398" y="42"/>
                    <a:pt x="402" y="38"/>
                    <a:pt x="402" y="34"/>
                  </a:cubicBezTo>
                  <a:cubicBezTo>
                    <a:pt x="402" y="30"/>
                    <a:pt x="399" y="26"/>
                    <a:pt x="395" y="26"/>
                  </a:cubicBezTo>
                  <a:cubicBezTo>
                    <a:pt x="394" y="26"/>
                    <a:pt x="394" y="26"/>
                    <a:pt x="394" y="26"/>
                  </a:cubicBezTo>
                  <a:cubicBezTo>
                    <a:pt x="246" y="19"/>
                    <a:pt x="246" y="19"/>
                    <a:pt x="246" y="19"/>
                  </a:cubicBezTo>
                  <a:cubicBezTo>
                    <a:pt x="246" y="19"/>
                    <a:pt x="246" y="19"/>
                    <a:pt x="246" y="19"/>
                  </a:cubicBezTo>
                  <a:cubicBezTo>
                    <a:pt x="244" y="19"/>
                    <a:pt x="243" y="20"/>
                    <a:pt x="242" y="20"/>
                  </a:cubicBezTo>
                  <a:cubicBezTo>
                    <a:pt x="239" y="27"/>
                    <a:pt x="234" y="28"/>
                    <a:pt x="231" y="28"/>
                  </a:cubicBezTo>
                  <a:cubicBezTo>
                    <a:pt x="227" y="28"/>
                    <a:pt x="223" y="25"/>
                    <a:pt x="221" y="20"/>
                  </a:cubicBezTo>
                  <a:cubicBezTo>
                    <a:pt x="220" y="19"/>
                    <a:pt x="219" y="19"/>
                    <a:pt x="217" y="19"/>
                  </a:cubicBezTo>
                  <a:cubicBezTo>
                    <a:pt x="203" y="19"/>
                    <a:pt x="203" y="19"/>
                    <a:pt x="203" y="19"/>
                  </a:cubicBezTo>
                  <a:cubicBezTo>
                    <a:pt x="201" y="19"/>
                    <a:pt x="200" y="19"/>
                    <a:pt x="199" y="20"/>
                  </a:cubicBezTo>
                  <a:cubicBezTo>
                    <a:pt x="197" y="25"/>
                    <a:pt x="193" y="28"/>
                    <a:pt x="189" y="28"/>
                  </a:cubicBezTo>
                  <a:cubicBezTo>
                    <a:pt x="186" y="28"/>
                    <a:pt x="181" y="27"/>
                    <a:pt x="178" y="20"/>
                  </a:cubicBezTo>
                  <a:cubicBezTo>
                    <a:pt x="177" y="20"/>
                    <a:pt x="176" y="19"/>
                    <a:pt x="174" y="19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6" y="26"/>
                    <a:pt x="26" y="26"/>
                    <a:pt x="26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9" name="Freeform 89">
              <a:extLst>
                <a:ext uri="{FF2B5EF4-FFF2-40B4-BE49-F238E27FC236}">
                  <a16:creationId xmlns:a16="http://schemas.microsoft.com/office/drawing/2014/main" id="{B158FFF0-B7BE-4A61-BED7-743AF0F41E76}"/>
                </a:ext>
              </a:extLst>
            </p:cNvPr>
            <p:cNvSpPr/>
            <p:nvPr/>
          </p:nvSpPr>
          <p:spPr bwMode="auto">
            <a:xfrm>
              <a:off x="5354638" y="3525838"/>
              <a:ext cx="669925" cy="163513"/>
            </a:xfrm>
            <a:custGeom>
              <a:avLst/>
              <a:gdLst>
                <a:gd name="T0" fmla="*/ 169 w 177"/>
                <a:gd name="T1" fmla="*/ 37 h 43"/>
                <a:gd name="T2" fmla="*/ 168 w 177"/>
                <a:gd name="T3" fmla="*/ 36 h 43"/>
                <a:gd name="T4" fmla="*/ 92 w 177"/>
                <a:gd name="T5" fmla="*/ 1 h 43"/>
                <a:gd name="T6" fmla="*/ 75 w 177"/>
                <a:gd name="T7" fmla="*/ 0 h 43"/>
                <a:gd name="T8" fmla="*/ 18 w 177"/>
                <a:gd name="T9" fmla="*/ 15 h 43"/>
                <a:gd name="T10" fmla="*/ 3 w 177"/>
                <a:gd name="T11" fmla="*/ 29 h 43"/>
                <a:gd name="T12" fmla="*/ 1 w 177"/>
                <a:gd name="T13" fmla="*/ 39 h 43"/>
                <a:gd name="T14" fmla="*/ 9 w 177"/>
                <a:gd name="T15" fmla="*/ 43 h 43"/>
                <a:gd name="T16" fmla="*/ 177 w 177"/>
                <a:gd name="T17" fmla="*/ 43 h 43"/>
                <a:gd name="T18" fmla="*/ 169 w 177"/>
                <a:gd name="T19" fmla="*/ 37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7" h="43">
                  <a:moveTo>
                    <a:pt x="169" y="37"/>
                  </a:moveTo>
                  <a:cubicBezTo>
                    <a:pt x="168" y="36"/>
                    <a:pt x="168" y="36"/>
                    <a:pt x="168" y="36"/>
                  </a:cubicBezTo>
                  <a:cubicBezTo>
                    <a:pt x="141" y="16"/>
                    <a:pt x="115" y="5"/>
                    <a:pt x="92" y="1"/>
                  </a:cubicBezTo>
                  <a:cubicBezTo>
                    <a:pt x="87" y="1"/>
                    <a:pt x="81" y="0"/>
                    <a:pt x="75" y="0"/>
                  </a:cubicBezTo>
                  <a:cubicBezTo>
                    <a:pt x="40" y="0"/>
                    <a:pt x="18" y="15"/>
                    <a:pt x="18" y="15"/>
                  </a:cubicBezTo>
                  <a:cubicBezTo>
                    <a:pt x="16" y="16"/>
                    <a:pt x="6" y="23"/>
                    <a:pt x="3" y="29"/>
                  </a:cubicBezTo>
                  <a:cubicBezTo>
                    <a:pt x="1" y="33"/>
                    <a:pt x="0" y="36"/>
                    <a:pt x="1" y="39"/>
                  </a:cubicBezTo>
                  <a:cubicBezTo>
                    <a:pt x="3" y="42"/>
                    <a:pt x="5" y="43"/>
                    <a:pt x="9" y="43"/>
                  </a:cubicBezTo>
                  <a:cubicBezTo>
                    <a:pt x="177" y="43"/>
                    <a:pt x="177" y="43"/>
                    <a:pt x="177" y="43"/>
                  </a:cubicBezTo>
                  <a:cubicBezTo>
                    <a:pt x="174" y="40"/>
                    <a:pt x="170" y="37"/>
                    <a:pt x="169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10" name="Freeform 90">
              <a:extLst>
                <a:ext uri="{FF2B5EF4-FFF2-40B4-BE49-F238E27FC236}">
                  <a16:creationId xmlns:a16="http://schemas.microsoft.com/office/drawing/2014/main" id="{03AE4986-48C0-402A-9374-5000E238EE61}"/>
                </a:ext>
              </a:extLst>
            </p:cNvPr>
            <p:cNvSpPr/>
            <p:nvPr/>
          </p:nvSpPr>
          <p:spPr bwMode="auto">
            <a:xfrm>
              <a:off x="6175375" y="3063876"/>
              <a:ext cx="654050" cy="571500"/>
            </a:xfrm>
            <a:custGeom>
              <a:avLst/>
              <a:gdLst>
                <a:gd name="T0" fmla="*/ 171 w 173"/>
                <a:gd name="T1" fmla="*/ 114 h 151"/>
                <a:gd name="T2" fmla="*/ 157 w 173"/>
                <a:gd name="T3" fmla="*/ 87 h 151"/>
                <a:gd name="T4" fmla="*/ 157 w 173"/>
                <a:gd name="T5" fmla="*/ 86 h 151"/>
                <a:gd name="T6" fmla="*/ 123 w 173"/>
                <a:gd name="T7" fmla="*/ 21 h 151"/>
                <a:gd name="T8" fmla="*/ 116 w 173"/>
                <a:gd name="T9" fmla="*/ 8 h 151"/>
                <a:gd name="T10" fmla="*/ 115 w 173"/>
                <a:gd name="T11" fmla="*/ 7 h 151"/>
                <a:gd name="T12" fmla="*/ 87 w 173"/>
                <a:gd name="T13" fmla="*/ 0 h 151"/>
                <a:gd name="T14" fmla="*/ 101 w 173"/>
                <a:gd name="T15" fmla="*/ 24 h 151"/>
                <a:gd name="T16" fmla="*/ 103 w 173"/>
                <a:gd name="T17" fmla="*/ 45 h 151"/>
                <a:gd name="T18" fmla="*/ 88 w 173"/>
                <a:gd name="T19" fmla="*/ 59 h 151"/>
                <a:gd name="T20" fmla="*/ 38 w 173"/>
                <a:gd name="T21" fmla="*/ 87 h 151"/>
                <a:gd name="T22" fmla="*/ 1 w 173"/>
                <a:gd name="T23" fmla="*/ 149 h 151"/>
                <a:gd name="T24" fmla="*/ 0 w 173"/>
                <a:gd name="T25" fmla="*/ 151 h 151"/>
                <a:gd name="T26" fmla="*/ 1 w 173"/>
                <a:gd name="T27" fmla="*/ 151 h 151"/>
                <a:gd name="T28" fmla="*/ 9 w 173"/>
                <a:gd name="T29" fmla="*/ 146 h 151"/>
                <a:gd name="T30" fmla="*/ 86 w 173"/>
                <a:gd name="T31" fmla="*/ 112 h 151"/>
                <a:gd name="T32" fmla="*/ 113 w 173"/>
                <a:gd name="T33" fmla="*/ 109 h 151"/>
                <a:gd name="T34" fmla="*/ 165 w 173"/>
                <a:gd name="T35" fmla="*/ 120 h 151"/>
                <a:gd name="T36" fmla="*/ 169 w 173"/>
                <a:gd name="T37" fmla="*/ 121 h 151"/>
                <a:gd name="T38" fmla="*/ 172 w 173"/>
                <a:gd name="T39" fmla="*/ 120 h 151"/>
                <a:gd name="T40" fmla="*/ 171 w 173"/>
                <a:gd name="T41" fmla="*/ 114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73" h="151">
                  <a:moveTo>
                    <a:pt x="171" y="114"/>
                  </a:moveTo>
                  <a:cubicBezTo>
                    <a:pt x="157" y="87"/>
                    <a:pt x="157" y="87"/>
                    <a:pt x="157" y="87"/>
                  </a:cubicBezTo>
                  <a:cubicBezTo>
                    <a:pt x="157" y="86"/>
                    <a:pt x="157" y="86"/>
                    <a:pt x="157" y="86"/>
                  </a:cubicBezTo>
                  <a:cubicBezTo>
                    <a:pt x="123" y="21"/>
                    <a:pt x="123" y="21"/>
                    <a:pt x="123" y="21"/>
                  </a:cubicBezTo>
                  <a:cubicBezTo>
                    <a:pt x="120" y="17"/>
                    <a:pt x="117" y="11"/>
                    <a:pt x="116" y="8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5" y="7"/>
                    <a:pt x="101" y="0"/>
                    <a:pt x="87" y="0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5" y="31"/>
                    <a:pt x="105" y="38"/>
                    <a:pt x="103" y="45"/>
                  </a:cubicBezTo>
                  <a:cubicBezTo>
                    <a:pt x="100" y="51"/>
                    <a:pt x="95" y="56"/>
                    <a:pt x="88" y="59"/>
                  </a:cubicBezTo>
                  <a:cubicBezTo>
                    <a:pt x="85" y="60"/>
                    <a:pt x="56" y="71"/>
                    <a:pt x="38" y="87"/>
                  </a:cubicBezTo>
                  <a:cubicBezTo>
                    <a:pt x="19" y="105"/>
                    <a:pt x="8" y="123"/>
                    <a:pt x="1" y="149"/>
                  </a:cubicBezTo>
                  <a:cubicBezTo>
                    <a:pt x="0" y="151"/>
                    <a:pt x="0" y="151"/>
                    <a:pt x="0" y="151"/>
                  </a:cubicBezTo>
                  <a:cubicBezTo>
                    <a:pt x="0" y="151"/>
                    <a:pt x="1" y="151"/>
                    <a:pt x="1" y="151"/>
                  </a:cubicBezTo>
                  <a:cubicBezTo>
                    <a:pt x="3" y="149"/>
                    <a:pt x="6" y="147"/>
                    <a:pt x="9" y="146"/>
                  </a:cubicBezTo>
                  <a:cubicBezTo>
                    <a:pt x="9" y="146"/>
                    <a:pt x="42" y="125"/>
                    <a:pt x="86" y="112"/>
                  </a:cubicBezTo>
                  <a:cubicBezTo>
                    <a:pt x="95" y="110"/>
                    <a:pt x="104" y="109"/>
                    <a:pt x="113" y="109"/>
                  </a:cubicBezTo>
                  <a:cubicBezTo>
                    <a:pt x="141" y="109"/>
                    <a:pt x="165" y="120"/>
                    <a:pt x="165" y="120"/>
                  </a:cubicBezTo>
                  <a:cubicBezTo>
                    <a:pt x="167" y="121"/>
                    <a:pt x="168" y="121"/>
                    <a:pt x="169" y="121"/>
                  </a:cubicBezTo>
                  <a:cubicBezTo>
                    <a:pt x="171" y="121"/>
                    <a:pt x="172" y="120"/>
                    <a:pt x="172" y="120"/>
                  </a:cubicBezTo>
                  <a:cubicBezTo>
                    <a:pt x="173" y="118"/>
                    <a:pt x="172" y="116"/>
                    <a:pt x="171" y="1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/>
            </a:p>
          </p:txBody>
        </p:sp>
      </p:grpSp>
      <p:sp>
        <p:nvSpPr>
          <p:cNvPr id="28678" name="文本框 11">
            <a:extLst>
              <a:ext uri="{FF2B5EF4-FFF2-40B4-BE49-F238E27FC236}">
                <a16:creationId xmlns:a16="http://schemas.microsoft.com/office/drawing/2014/main" id="{2D74EA7C-AE82-4A7C-BE5B-6A6D0FDA28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38313" y="552450"/>
            <a:ext cx="3655681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3600" dirty="0">
                <a:solidFill>
                  <a:schemeClr val="bg1"/>
                </a:solidFill>
              </a:rPr>
              <a:t>Transfer</a:t>
            </a:r>
            <a:r>
              <a:rPr lang="zh-CN" altLang="en-US" sz="3600" dirty="0">
                <a:solidFill>
                  <a:schemeClr val="bg1"/>
                </a:solidFill>
              </a:rPr>
              <a:t> </a:t>
            </a:r>
            <a:r>
              <a:rPr lang="en-US" altLang="zh-CN" sz="3600" dirty="0">
                <a:solidFill>
                  <a:schemeClr val="bg1"/>
                </a:solidFill>
              </a:rPr>
              <a:t>learning</a:t>
            </a:r>
            <a:endParaRPr lang="en-US" altLang="ja-JP" sz="3600" dirty="0">
              <a:solidFill>
                <a:schemeClr val="bg1"/>
              </a:solidFill>
            </a:endParaRPr>
          </a:p>
        </p:txBody>
      </p:sp>
      <p:pic>
        <p:nvPicPr>
          <p:cNvPr id="28679" name="图片 12">
            <a:extLst>
              <a:ext uri="{FF2B5EF4-FFF2-40B4-BE49-F238E27FC236}">
                <a16:creationId xmlns:a16="http://schemas.microsoft.com/office/drawing/2014/main" id="{EA21A789-CAFE-4DCE-9356-4BD8695A86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6188" y="5200650"/>
            <a:ext cx="5865812" cy="165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文本框 9">
            <a:extLst>
              <a:ext uri="{FF2B5EF4-FFF2-40B4-BE49-F238E27FC236}">
                <a16:creationId xmlns:a16="http://schemas.microsoft.com/office/drawing/2014/main" id="{D50DA3B6-060E-2E4C-A310-6A0FA57DCF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38313" y="2138662"/>
            <a:ext cx="6973108" cy="13811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just" eaLnBrk="1" hangingPunct="1">
              <a:lnSpc>
                <a:spcPct val="120000"/>
              </a:lnSpc>
              <a:spcBef>
                <a:spcPct val="0"/>
              </a:spcBef>
              <a:buNone/>
            </a:pPr>
            <a:endParaRPr lang="en-US" altLang="zh-CN" sz="2400" dirty="0">
              <a:solidFill>
                <a:srgbClr val="595959"/>
              </a:solidFill>
              <a:sym typeface="Arial" panose="020B0604020202020204" pitchFamily="34" charset="0"/>
            </a:endParaRPr>
          </a:p>
          <a:p>
            <a:pPr marL="285750" indent="-285750" algn="just" eaLnBrk="1" hangingPunct="1">
              <a:lnSpc>
                <a:spcPct val="120000"/>
              </a:lnSpc>
              <a:spcBef>
                <a:spcPct val="0"/>
              </a:spcBef>
            </a:pPr>
            <a:endParaRPr lang="en-US" altLang="zh-CN" sz="2400" dirty="0">
              <a:solidFill>
                <a:srgbClr val="595959"/>
              </a:solidFill>
              <a:sym typeface="Arial" panose="020B0604020202020204" pitchFamily="34" charset="0"/>
            </a:endParaRP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sz="2400" dirty="0">
                <a:solidFill>
                  <a:srgbClr val="595959"/>
                </a:solidFill>
                <a:sym typeface="Arial" panose="020B0604020202020204" pitchFamily="34" charset="0"/>
              </a:rPr>
              <a:t> </a:t>
            </a:r>
          </a:p>
        </p:txBody>
      </p:sp>
      <p:sp>
        <p:nvSpPr>
          <p:cNvPr id="15" name="文本框 9">
            <a:extLst>
              <a:ext uri="{FF2B5EF4-FFF2-40B4-BE49-F238E27FC236}">
                <a16:creationId xmlns:a16="http://schemas.microsoft.com/office/drawing/2014/main" id="{E04E6090-C104-D14C-9458-D030ADB976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75113" y="3960442"/>
            <a:ext cx="6923212" cy="9379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just" eaLnBrk="1" hangingPunct="1"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sz="2400" dirty="0">
                <a:solidFill>
                  <a:srgbClr val="595959"/>
                </a:solidFill>
                <a:sym typeface="Arial" panose="020B0604020202020204" pitchFamily="34" charset="0"/>
              </a:rPr>
              <a:t>Regressor1</a:t>
            </a:r>
            <a:r>
              <a:rPr lang="ja-JP" altLang="en-US" sz="2400">
                <a:solidFill>
                  <a:srgbClr val="595959"/>
                </a:solidFill>
                <a:sym typeface="Arial" panose="020B0604020202020204" pitchFamily="34" charset="0"/>
              </a:rPr>
              <a:t>的回归目标是</a:t>
            </a:r>
            <a:r>
              <a:rPr lang="zh-CN" altLang="en-US" sz="2400" dirty="0">
                <a:solidFill>
                  <a:srgbClr val="595959"/>
                </a:solidFill>
                <a:sym typeface="Arial" panose="020B0604020202020204" pitchFamily="34" charset="0"/>
              </a:rPr>
              <a:t> </a:t>
            </a:r>
            <a:r>
              <a:rPr lang="en-US" altLang="zh-CN" sz="2400" dirty="0">
                <a:solidFill>
                  <a:srgbClr val="595959"/>
                </a:solidFill>
                <a:sym typeface="Arial" panose="020B0604020202020204" pitchFamily="34" charset="0"/>
              </a:rPr>
              <a:t>study1</a:t>
            </a:r>
            <a:r>
              <a:rPr lang="ja-JP" altLang="en-US" sz="2400">
                <a:solidFill>
                  <a:srgbClr val="595959"/>
                </a:solidFill>
                <a:sym typeface="Arial" panose="020B0604020202020204" pitchFamily="34" charset="0"/>
              </a:rPr>
              <a:t>的</a:t>
            </a:r>
            <a:r>
              <a:rPr lang="en-US" altLang="ja-JP" sz="2400" dirty="0">
                <a:solidFill>
                  <a:srgbClr val="595959"/>
                </a:solidFill>
                <a:sym typeface="Arial" panose="020B0604020202020204" pitchFamily="34" charset="0"/>
              </a:rPr>
              <a:t> objective</a:t>
            </a:r>
            <a:r>
              <a:rPr lang="zh-CN" altLang="en-US" sz="2400" dirty="0">
                <a:solidFill>
                  <a:srgbClr val="595959"/>
                </a:solidFill>
                <a:sym typeface="Arial" panose="020B0604020202020204" pitchFamily="34" charset="0"/>
              </a:rPr>
              <a:t> </a:t>
            </a:r>
            <a:r>
              <a:rPr lang="en-US" altLang="zh-CN" sz="2400" dirty="0">
                <a:solidFill>
                  <a:srgbClr val="595959"/>
                </a:solidFill>
                <a:sym typeface="Arial" panose="020B0604020202020204" pitchFamily="34" charset="0"/>
              </a:rPr>
              <a:t>value</a:t>
            </a:r>
            <a:r>
              <a:rPr lang="zh-CN" altLang="en-US" sz="2400" dirty="0">
                <a:solidFill>
                  <a:srgbClr val="595959"/>
                </a:solidFill>
                <a:sym typeface="Arial" panose="020B0604020202020204" pitchFamily="34" charset="0"/>
              </a:rPr>
              <a:t> </a:t>
            </a:r>
            <a:endParaRPr lang="en-US" altLang="zh-CN" sz="2400" dirty="0">
              <a:solidFill>
                <a:srgbClr val="595959"/>
              </a:solidFill>
              <a:sym typeface="Arial" panose="020B0604020202020204" pitchFamily="34" charset="0"/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918F51E9-121D-304C-AF63-36035ABFDE29}"/>
              </a:ext>
            </a:extLst>
          </p:cNvPr>
          <p:cNvSpPr/>
          <p:nvPr/>
        </p:nvSpPr>
        <p:spPr>
          <a:xfrm>
            <a:off x="834914" y="4185439"/>
            <a:ext cx="2336800" cy="6492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Study</a:t>
            </a:r>
            <a:r>
              <a:rPr kumimoji="1" lang="zh-CN" altLang="en-US" dirty="0"/>
              <a:t> </a:t>
            </a:r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F549F975-0EB1-EF4F-A351-71F1A4CA0253}"/>
              </a:ext>
            </a:extLst>
          </p:cNvPr>
          <p:cNvSpPr/>
          <p:nvPr/>
        </p:nvSpPr>
        <p:spPr>
          <a:xfrm>
            <a:off x="834914" y="3339893"/>
            <a:ext cx="2336800" cy="6492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Study</a:t>
            </a:r>
            <a:r>
              <a:rPr kumimoji="1" lang="zh-CN" altLang="en-US" dirty="0"/>
              <a:t> </a:t>
            </a:r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0A1AF9F1-828E-9D46-8E9F-68E715031E63}"/>
              </a:ext>
            </a:extLst>
          </p:cNvPr>
          <p:cNvSpPr/>
          <p:nvPr/>
        </p:nvSpPr>
        <p:spPr>
          <a:xfrm>
            <a:off x="834914" y="2495799"/>
            <a:ext cx="2336800" cy="6492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Study</a:t>
            </a:r>
            <a:r>
              <a:rPr kumimoji="1" lang="zh-CN" altLang="en-US" dirty="0"/>
              <a:t> </a:t>
            </a:r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sp>
        <p:nvSpPr>
          <p:cNvPr id="19" name="文本框 9">
            <a:extLst>
              <a:ext uri="{FF2B5EF4-FFF2-40B4-BE49-F238E27FC236}">
                <a16:creationId xmlns:a16="http://schemas.microsoft.com/office/drawing/2014/main" id="{5166C2F6-067A-4243-824E-A5D8626C55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75113" y="2579295"/>
            <a:ext cx="6364413" cy="9405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just" eaLnBrk="1" hangingPunct="1"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sz="2400" dirty="0">
                <a:solidFill>
                  <a:srgbClr val="595959"/>
                </a:solidFill>
                <a:sym typeface="Arial" panose="020B0604020202020204" pitchFamily="34" charset="0"/>
              </a:rPr>
              <a:t>Regressor2</a:t>
            </a:r>
            <a:r>
              <a:rPr lang="zh-CN" altLang="en-US" sz="2400" dirty="0">
                <a:solidFill>
                  <a:srgbClr val="595959"/>
                </a:solidFill>
                <a:sym typeface="Arial" panose="020B0604020202020204" pitchFamily="34" charset="0"/>
              </a:rPr>
              <a:t> </a:t>
            </a:r>
            <a:r>
              <a:rPr lang="ja-JP" altLang="en-US" sz="2400">
                <a:solidFill>
                  <a:srgbClr val="595959"/>
                </a:solidFill>
                <a:sym typeface="Arial" panose="020B0604020202020204" pitchFamily="34" charset="0"/>
              </a:rPr>
              <a:t>的回归目标是</a:t>
            </a:r>
            <a:r>
              <a:rPr lang="zh-CN" altLang="en-US" sz="2400" dirty="0">
                <a:solidFill>
                  <a:srgbClr val="595959"/>
                </a:solidFill>
                <a:sym typeface="Arial" panose="020B0604020202020204" pitchFamily="34" charset="0"/>
              </a:rPr>
              <a:t> </a:t>
            </a:r>
            <a:r>
              <a:rPr lang="en-US" altLang="zh-CN" sz="2400" dirty="0">
                <a:solidFill>
                  <a:srgbClr val="595959"/>
                </a:solidFill>
                <a:sym typeface="Arial" panose="020B0604020202020204" pitchFamily="34" charset="0"/>
              </a:rPr>
              <a:t>study2</a:t>
            </a:r>
            <a:r>
              <a:rPr lang="ja-JP" altLang="en-US" sz="2400">
                <a:solidFill>
                  <a:srgbClr val="595959"/>
                </a:solidFill>
                <a:sym typeface="Arial" panose="020B0604020202020204" pitchFamily="34" charset="0"/>
              </a:rPr>
              <a:t>的</a:t>
            </a:r>
            <a:r>
              <a:rPr lang="en-US" altLang="ja-JP" sz="2400" dirty="0">
                <a:solidFill>
                  <a:srgbClr val="595959"/>
                </a:solidFill>
                <a:sym typeface="Arial" panose="020B0604020202020204" pitchFamily="34" charset="0"/>
              </a:rPr>
              <a:t> objective</a:t>
            </a:r>
            <a:r>
              <a:rPr lang="zh-CN" altLang="en-US" sz="2400" dirty="0">
                <a:solidFill>
                  <a:srgbClr val="595959"/>
                </a:solidFill>
                <a:sym typeface="Arial" panose="020B0604020202020204" pitchFamily="34" charset="0"/>
              </a:rPr>
              <a:t> </a:t>
            </a:r>
            <a:r>
              <a:rPr lang="en-US" altLang="zh-CN" sz="2400" dirty="0">
                <a:solidFill>
                  <a:srgbClr val="595959"/>
                </a:solidFill>
                <a:sym typeface="Arial" panose="020B0604020202020204" pitchFamily="34" charset="0"/>
              </a:rPr>
              <a:t>value</a:t>
            </a:r>
            <a:r>
              <a:rPr lang="zh-CN" altLang="en-US" sz="2400" dirty="0">
                <a:solidFill>
                  <a:srgbClr val="595959"/>
                </a:solidFill>
                <a:sym typeface="Arial" panose="020B0604020202020204" pitchFamily="34" charset="0"/>
              </a:rPr>
              <a:t>  </a:t>
            </a:r>
            <a:r>
              <a:rPr lang="ja-JP" altLang="en-US" sz="2400">
                <a:solidFill>
                  <a:srgbClr val="595959"/>
                </a:solidFill>
                <a:sym typeface="Arial" panose="020B0604020202020204" pitchFamily="34" charset="0"/>
              </a:rPr>
              <a:t>和</a:t>
            </a:r>
            <a:r>
              <a:rPr lang="en-US" altLang="zh-CN" sz="2400" dirty="0">
                <a:solidFill>
                  <a:srgbClr val="595959"/>
                </a:solidFill>
                <a:sym typeface="Arial" panose="020B0604020202020204" pitchFamily="34" charset="0"/>
              </a:rPr>
              <a:t>Regressor1</a:t>
            </a:r>
            <a:r>
              <a:rPr lang="ja-JP" altLang="en-US" sz="2400">
                <a:solidFill>
                  <a:srgbClr val="595959"/>
                </a:solidFill>
                <a:sym typeface="Arial" panose="020B0604020202020204" pitchFamily="34" charset="0"/>
              </a:rPr>
              <a:t>的预测的残差</a:t>
            </a:r>
            <a:r>
              <a:rPr lang="zh-CN" altLang="en-US" sz="2400" dirty="0">
                <a:solidFill>
                  <a:srgbClr val="595959"/>
                </a:solidFill>
                <a:sym typeface="Arial" panose="020B0604020202020204" pitchFamily="34" charset="0"/>
              </a:rPr>
              <a:t> </a:t>
            </a:r>
            <a:endParaRPr lang="en-US" altLang="zh-CN" sz="2400" dirty="0">
              <a:solidFill>
                <a:srgbClr val="595959"/>
              </a:solidFill>
              <a:sym typeface="Arial" panose="020B0604020202020204" pitchFamily="34" charset="0"/>
            </a:endParaRPr>
          </a:p>
        </p:txBody>
      </p:sp>
      <p:sp>
        <p:nvSpPr>
          <p:cNvPr id="13" name="Down Arrow 12">
            <a:extLst>
              <a:ext uri="{FF2B5EF4-FFF2-40B4-BE49-F238E27FC236}">
                <a16:creationId xmlns:a16="http://schemas.microsoft.com/office/drawing/2014/main" id="{1E21EFF7-827E-A249-A15D-1FA544E28426}"/>
              </a:ext>
            </a:extLst>
          </p:cNvPr>
          <p:cNvSpPr/>
          <p:nvPr/>
        </p:nvSpPr>
        <p:spPr>
          <a:xfrm rot="14022941">
            <a:off x="3566153" y="3049552"/>
            <a:ext cx="243847" cy="61497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Down Arrow 20">
            <a:extLst>
              <a:ext uri="{FF2B5EF4-FFF2-40B4-BE49-F238E27FC236}">
                <a16:creationId xmlns:a16="http://schemas.microsoft.com/office/drawing/2014/main" id="{B6F71517-2E62-8149-AA70-076907AE759E}"/>
              </a:ext>
            </a:extLst>
          </p:cNvPr>
          <p:cNvSpPr/>
          <p:nvPr/>
        </p:nvSpPr>
        <p:spPr>
          <a:xfrm rot="14022941">
            <a:off x="3566152" y="4121925"/>
            <a:ext cx="243847" cy="61497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890486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7C7D8824-526C-4369-BD94-F88DF4938B6E}"/>
              </a:ext>
            </a:extLst>
          </p:cNvPr>
          <p:cNvSpPr/>
          <p:nvPr/>
        </p:nvSpPr>
        <p:spPr>
          <a:xfrm>
            <a:off x="0" y="2540000"/>
            <a:ext cx="5619750" cy="1965325"/>
          </a:xfrm>
          <a:prstGeom prst="rect">
            <a:avLst/>
          </a:prstGeom>
          <a:solidFill>
            <a:srgbClr val="4B64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zh-CN" altLang="en-US" noProof="1"/>
          </a:p>
        </p:txBody>
      </p:sp>
      <p:sp>
        <p:nvSpPr>
          <p:cNvPr id="31747" name="文本框 2">
            <a:extLst>
              <a:ext uri="{FF2B5EF4-FFF2-40B4-BE49-F238E27FC236}">
                <a16:creationId xmlns:a16="http://schemas.microsoft.com/office/drawing/2014/main" id="{3FA8B08D-2570-4A5F-9B4D-F4088648FD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54700" y="2292350"/>
            <a:ext cx="5708650" cy="8206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ja-JP" altLang="en-US" sz="3600" b="1">
                <a:solidFill>
                  <a:srgbClr val="4B649F"/>
                </a:solidFill>
              </a:rPr>
              <a:t>相关背景知识</a:t>
            </a:r>
            <a:endParaRPr lang="zh-CN" altLang="en-US" sz="3600" b="1" dirty="0">
              <a:solidFill>
                <a:srgbClr val="4B649F"/>
              </a:solidFill>
            </a:endParaRPr>
          </a:p>
        </p:txBody>
      </p:sp>
      <p:sp>
        <p:nvSpPr>
          <p:cNvPr id="31748" name="文本框 4">
            <a:extLst>
              <a:ext uri="{FF2B5EF4-FFF2-40B4-BE49-F238E27FC236}">
                <a16:creationId xmlns:a16="http://schemas.microsoft.com/office/drawing/2014/main" id="{F01DD6F0-69AB-42C5-8E2D-162B3D5815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54700" y="3216275"/>
            <a:ext cx="5708650" cy="8739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marL="285750" indent="-285750" eaLnBrk="1" hangingPunct="1">
              <a:lnSpc>
                <a:spcPct val="150000"/>
              </a:lnSpc>
              <a:spcBef>
                <a:spcPct val="0"/>
              </a:spcBef>
            </a:pPr>
            <a:r>
              <a:rPr lang="ja-JP" altLang="en-US" sz="1800">
                <a:solidFill>
                  <a:srgbClr val="808080"/>
                </a:solidFill>
              </a:rPr>
              <a:t>什么是黑盒</a:t>
            </a:r>
            <a:endParaRPr lang="en-US" altLang="ja-JP" sz="1800" dirty="0">
              <a:solidFill>
                <a:srgbClr val="808080"/>
              </a:solidFill>
            </a:endParaRPr>
          </a:p>
          <a:p>
            <a:pPr marL="285750" indent="-285750" eaLnBrk="1" hangingPunct="1">
              <a:lnSpc>
                <a:spcPct val="150000"/>
              </a:lnSpc>
              <a:spcBef>
                <a:spcPct val="0"/>
              </a:spcBef>
            </a:pPr>
            <a:r>
              <a:rPr lang="ja-JP" altLang="en-US" sz="1800">
                <a:solidFill>
                  <a:srgbClr val="808080"/>
                </a:solidFill>
              </a:rPr>
              <a:t>什么是黑盒最优化</a:t>
            </a:r>
            <a:endParaRPr lang="zh-CN" altLang="en-US" sz="1800" dirty="0">
              <a:solidFill>
                <a:srgbClr val="808080"/>
              </a:solidFill>
            </a:endParaRPr>
          </a:p>
        </p:txBody>
      </p:sp>
      <p:grpSp>
        <p:nvGrpSpPr>
          <p:cNvPr id="31749" name="组合 5">
            <a:extLst>
              <a:ext uri="{FF2B5EF4-FFF2-40B4-BE49-F238E27FC236}">
                <a16:creationId xmlns:a16="http://schemas.microsoft.com/office/drawing/2014/main" id="{3947E492-5AA0-4048-9727-8AEF855E87BD}"/>
              </a:ext>
            </a:extLst>
          </p:cNvPr>
          <p:cNvGrpSpPr>
            <a:grpSpLocks/>
          </p:cNvGrpSpPr>
          <p:nvPr/>
        </p:nvGrpSpPr>
        <p:grpSpPr bwMode="auto">
          <a:xfrm>
            <a:off x="1519238" y="2232025"/>
            <a:ext cx="2581275" cy="2582863"/>
            <a:chOff x="1131485" y="2234042"/>
            <a:chExt cx="1607262" cy="1607262"/>
          </a:xfrm>
        </p:grpSpPr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F71710E6-F7C9-4471-922E-9483B258BDAE}"/>
                </a:ext>
              </a:extLst>
            </p:cNvPr>
            <p:cNvSpPr/>
            <p:nvPr/>
          </p:nvSpPr>
          <p:spPr>
            <a:xfrm>
              <a:off x="1131485" y="2234042"/>
              <a:ext cx="1607262" cy="1607262"/>
            </a:xfrm>
            <a:prstGeom prst="ellipse">
              <a:avLst/>
            </a:prstGeom>
            <a:solidFill>
              <a:srgbClr val="4B649F"/>
            </a:solidFill>
            <a:ln w="19050">
              <a:solidFill>
                <a:srgbClr val="4B649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484011A1-BA5A-4C44-8EF6-9FFD42E5E36D}"/>
                </a:ext>
              </a:extLst>
            </p:cNvPr>
            <p:cNvSpPr/>
            <p:nvPr/>
          </p:nvSpPr>
          <p:spPr>
            <a:xfrm>
              <a:off x="1241206" y="2343696"/>
              <a:ext cx="1387820" cy="1387955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4B649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31754" name="KSO_Shape">
              <a:extLst>
                <a:ext uri="{FF2B5EF4-FFF2-40B4-BE49-F238E27FC236}">
                  <a16:creationId xmlns:a16="http://schemas.microsoft.com/office/drawing/2014/main" id="{308F2DF7-DD34-403E-BEED-0BA5FB5491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0150" y="2597150"/>
              <a:ext cx="909932" cy="881046"/>
            </a:xfrm>
            <a:custGeom>
              <a:avLst/>
              <a:gdLst>
                <a:gd name="T0" fmla="*/ 8644 w 8965002"/>
                <a:gd name="T1" fmla="*/ 3777 h 8673857"/>
                <a:gd name="T2" fmla="*/ 8892 w 8965002"/>
                <a:gd name="T3" fmla="*/ 3777 h 8673857"/>
                <a:gd name="T4" fmla="*/ 9300 w 8965002"/>
                <a:gd name="T5" fmla="*/ 4552 h 8673857"/>
                <a:gd name="T6" fmla="*/ 7282 w 8965002"/>
                <a:gd name="T7" fmla="*/ 7598 h 8673857"/>
                <a:gd name="T8" fmla="*/ 6806 w 8965002"/>
                <a:gd name="T9" fmla="*/ 7834 h 8673857"/>
                <a:gd name="T10" fmla="*/ 5621 w 8965002"/>
                <a:gd name="T11" fmla="*/ 7834 h 8673857"/>
                <a:gd name="T12" fmla="*/ 5621 w 8965002"/>
                <a:gd name="T13" fmla="*/ 8794 h 8673857"/>
                <a:gd name="T14" fmla="*/ 5463 w 8965002"/>
                <a:gd name="T15" fmla="*/ 9054 h 8673857"/>
                <a:gd name="T16" fmla="*/ 5318 w 8965002"/>
                <a:gd name="T17" fmla="*/ 9089 h 8673857"/>
                <a:gd name="T18" fmla="*/ 5134 w 8965002"/>
                <a:gd name="T19" fmla="*/ 9034 h 8673857"/>
                <a:gd name="T20" fmla="*/ 4211 w 8965002"/>
                <a:gd name="T21" fmla="*/ 8408 h 8673857"/>
                <a:gd name="T22" fmla="*/ 3308 w 8965002"/>
                <a:gd name="T23" fmla="*/ 9034 h 8673857"/>
                <a:gd name="T24" fmla="*/ 2978 w 8965002"/>
                <a:gd name="T25" fmla="*/ 9054 h 8673857"/>
                <a:gd name="T26" fmla="*/ 2809 w 8965002"/>
                <a:gd name="T27" fmla="*/ 8794 h 8673857"/>
                <a:gd name="T28" fmla="*/ 2809 w 8965002"/>
                <a:gd name="T29" fmla="*/ 6394 h 8673857"/>
                <a:gd name="T30" fmla="*/ 3316 w 8965002"/>
                <a:gd name="T31" fmla="*/ 5378 h 8673857"/>
                <a:gd name="T32" fmla="*/ 3477 w 8965002"/>
                <a:gd name="T33" fmla="*/ 5335 h 8673857"/>
                <a:gd name="T34" fmla="*/ 5950 w 8965002"/>
                <a:gd name="T35" fmla="*/ 5335 h 8673857"/>
                <a:gd name="T36" fmla="*/ 5613 w 8965002"/>
                <a:gd name="T37" fmla="*/ 6582 h 8673857"/>
                <a:gd name="T38" fmla="*/ 6512 w 8965002"/>
                <a:gd name="T39" fmla="*/ 6582 h 8673857"/>
                <a:gd name="T40" fmla="*/ 8644 w 8965002"/>
                <a:gd name="T41" fmla="*/ 3777 h 8673857"/>
                <a:gd name="T42" fmla="*/ 6389 w 8965002"/>
                <a:gd name="T43" fmla="*/ 0 h 8673857"/>
                <a:gd name="T44" fmla="*/ 8573 w 8965002"/>
                <a:gd name="T45" fmla="*/ 144 h 8673857"/>
                <a:gd name="T46" fmla="*/ 8969 w 8965002"/>
                <a:gd name="T47" fmla="*/ 927 h 8673857"/>
                <a:gd name="T48" fmla="*/ 6492 w 8965002"/>
                <a:gd name="T49" fmla="*/ 4165 h 8673857"/>
                <a:gd name="T50" fmla="*/ 6044 w 8965002"/>
                <a:gd name="T51" fmla="*/ 4378 h 8673857"/>
                <a:gd name="T52" fmla="*/ 2310 w 8965002"/>
                <a:gd name="T53" fmla="*/ 4378 h 8673857"/>
                <a:gd name="T54" fmla="*/ 1203 w 8965002"/>
                <a:gd name="T55" fmla="*/ 5739 h 8673857"/>
                <a:gd name="T56" fmla="*/ 1882 w 8965002"/>
                <a:gd name="T57" fmla="*/ 6522 h 8673857"/>
                <a:gd name="T58" fmla="*/ 2180 w 8965002"/>
                <a:gd name="T59" fmla="*/ 6581 h 8673857"/>
                <a:gd name="T60" fmla="*/ 2180 w 8965002"/>
                <a:gd name="T61" fmla="*/ 7833 h 8673857"/>
                <a:gd name="T62" fmla="*/ 56 w 8965002"/>
                <a:gd name="T63" fmla="*/ 5995 h 8673857"/>
                <a:gd name="T64" fmla="*/ 68 w 8965002"/>
                <a:gd name="T65" fmla="*/ 4956 h 8673857"/>
                <a:gd name="T66" fmla="*/ 2840 w 8965002"/>
                <a:gd name="T67" fmla="*/ 703 h 8673857"/>
                <a:gd name="T68" fmla="*/ 3676 w 8965002"/>
                <a:gd name="T69" fmla="*/ 239 h 8673857"/>
                <a:gd name="T70" fmla="*/ 6389 w 8965002"/>
                <a:gd name="T71" fmla="*/ 0 h 8673857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8965002" h="8673857">
                  <a:moveTo>
                    <a:pt x="8267042" y="3603669"/>
                  </a:moveTo>
                  <a:cubicBezTo>
                    <a:pt x="8267042" y="3603669"/>
                    <a:pt x="8267042" y="3603669"/>
                    <a:pt x="8503636" y="3603669"/>
                  </a:cubicBezTo>
                  <a:cubicBezTo>
                    <a:pt x="8770275" y="3603669"/>
                    <a:pt x="9115779" y="3885289"/>
                    <a:pt x="8894206" y="4343392"/>
                  </a:cubicBezTo>
                  <a:cubicBezTo>
                    <a:pt x="8894206" y="4343392"/>
                    <a:pt x="8894206" y="4343392"/>
                    <a:pt x="6963891" y="7249712"/>
                  </a:cubicBezTo>
                  <a:cubicBezTo>
                    <a:pt x="6817428" y="7463743"/>
                    <a:pt x="6610877" y="7475008"/>
                    <a:pt x="6509479" y="7475008"/>
                  </a:cubicBezTo>
                  <a:cubicBezTo>
                    <a:pt x="6509479" y="7475008"/>
                    <a:pt x="6509479" y="7475008"/>
                    <a:pt x="5375325" y="7475008"/>
                  </a:cubicBezTo>
                  <a:cubicBezTo>
                    <a:pt x="5375325" y="7475008"/>
                    <a:pt x="5375325" y="7475008"/>
                    <a:pt x="5375325" y="8391212"/>
                  </a:cubicBezTo>
                  <a:cubicBezTo>
                    <a:pt x="5375325" y="8503860"/>
                    <a:pt x="5326504" y="8586469"/>
                    <a:pt x="5225106" y="8639038"/>
                  </a:cubicBezTo>
                  <a:cubicBezTo>
                    <a:pt x="5180040" y="8661567"/>
                    <a:pt x="5131219" y="8672833"/>
                    <a:pt x="5086153" y="8672833"/>
                  </a:cubicBezTo>
                  <a:cubicBezTo>
                    <a:pt x="5026066" y="8672833"/>
                    <a:pt x="4962223" y="8654057"/>
                    <a:pt x="4909646" y="8620263"/>
                  </a:cubicBezTo>
                  <a:cubicBezTo>
                    <a:pt x="4909646" y="8620263"/>
                    <a:pt x="4909646" y="8620263"/>
                    <a:pt x="4027109" y="8023229"/>
                  </a:cubicBezTo>
                  <a:cubicBezTo>
                    <a:pt x="4027109" y="8023229"/>
                    <a:pt x="4027109" y="8023229"/>
                    <a:pt x="3163349" y="8620263"/>
                  </a:cubicBezTo>
                  <a:cubicBezTo>
                    <a:pt x="3069463" y="8684097"/>
                    <a:pt x="2949287" y="8691607"/>
                    <a:pt x="2847889" y="8639038"/>
                  </a:cubicBezTo>
                  <a:cubicBezTo>
                    <a:pt x="2750247" y="8586469"/>
                    <a:pt x="2686404" y="8503860"/>
                    <a:pt x="2686404" y="8391212"/>
                  </a:cubicBezTo>
                  <a:cubicBezTo>
                    <a:pt x="2686404" y="8391212"/>
                    <a:pt x="2686404" y="8391212"/>
                    <a:pt x="2686404" y="6100701"/>
                  </a:cubicBezTo>
                  <a:cubicBezTo>
                    <a:pt x="2686404" y="5559991"/>
                    <a:pt x="2990598" y="5237066"/>
                    <a:pt x="3170860" y="5131928"/>
                  </a:cubicBezTo>
                  <a:cubicBezTo>
                    <a:pt x="3215926" y="5105644"/>
                    <a:pt x="3268503" y="5090624"/>
                    <a:pt x="3324835" y="5090624"/>
                  </a:cubicBezTo>
                  <a:cubicBezTo>
                    <a:pt x="3324835" y="5090624"/>
                    <a:pt x="3324835" y="5090624"/>
                    <a:pt x="5690785" y="5090624"/>
                  </a:cubicBezTo>
                  <a:cubicBezTo>
                    <a:pt x="5371570" y="5406038"/>
                    <a:pt x="5367814" y="5980543"/>
                    <a:pt x="5367814" y="6280938"/>
                  </a:cubicBezTo>
                  <a:cubicBezTo>
                    <a:pt x="5367814" y="6280938"/>
                    <a:pt x="5367814" y="6280938"/>
                    <a:pt x="6227818" y="6280938"/>
                  </a:cubicBezTo>
                  <a:cubicBezTo>
                    <a:pt x="6227818" y="6280938"/>
                    <a:pt x="6227818" y="6280938"/>
                    <a:pt x="8267042" y="3603669"/>
                  </a:cubicBezTo>
                  <a:close/>
                  <a:moveTo>
                    <a:pt x="6109875" y="128"/>
                  </a:moveTo>
                  <a:cubicBezTo>
                    <a:pt x="6829153" y="-2490"/>
                    <a:pt x="7579192" y="34821"/>
                    <a:pt x="8198796" y="137601"/>
                  </a:cubicBezTo>
                  <a:cubicBezTo>
                    <a:pt x="8705745" y="220201"/>
                    <a:pt x="8739542" y="678257"/>
                    <a:pt x="8578069" y="884757"/>
                  </a:cubicBezTo>
                  <a:cubicBezTo>
                    <a:pt x="8578069" y="884757"/>
                    <a:pt x="6234838" y="3955980"/>
                    <a:pt x="6208552" y="3974753"/>
                  </a:cubicBezTo>
                  <a:cubicBezTo>
                    <a:pt x="6107162" y="4098653"/>
                    <a:pt x="5953199" y="4177498"/>
                    <a:pt x="5780461" y="4177498"/>
                  </a:cubicBezTo>
                  <a:cubicBezTo>
                    <a:pt x="5780461" y="4177498"/>
                    <a:pt x="5780461" y="4177498"/>
                    <a:pt x="2209285" y="4177498"/>
                  </a:cubicBezTo>
                  <a:cubicBezTo>
                    <a:pt x="1818747" y="4177498"/>
                    <a:pt x="970076" y="4545444"/>
                    <a:pt x="1150325" y="5476573"/>
                  </a:cubicBezTo>
                  <a:cubicBezTo>
                    <a:pt x="1217918" y="5825746"/>
                    <a:pt x="1465760" y="6103583"/>
                    <a:pt x="1799971" y="6223729"/>
                  </a:cubicBezTo>
                  <a:cubicBezTo>
                    <a:pt x="1875075" y="6253765"/>
                    <a:pt x="2002751" y="6268783"/>
                    <a:pt x="2085365" y="6280047"/>
                  </a:cubicBezTo>
                  <a:cubicBezTo>
                    <a:pt x="2085365" y="6280047"/>
                    <a:pt x="2085365" y="6280047"/>
                    <a:pt x="2085365" y="7473994"/>
                  </a:cubicBezTo>
                  <a:cubicBezTo>
                    <a:pt x="1582171" y="7440203"/>
                    <a:pt x="335451" y="7004675"/>
                    <a:pt x="53813" y="5720619"/>
                  </a:cubicBezTo>
                  <a:cubicBezTo>
                    <a:pt x="-25046" y="5397728"/>
                    <a:pt x="-13780" y="5056063"/>
                    <a:pt x="65078" y="4729417"/>
                  </a:cubicBezTo>
                  <a:cubicBezTo>
                    <a:pt x="282879" y="3283915"/>
                    <a:pt x="2351982" y="944830"/>
                    <a:pt x="2716235" y="670748"/>
                  </a:cubicBezTo>
                  <a:cubicBezTo>
                    <a:pt x="2960321" y="471756"/>
                    <a:pt x="3234449" y="310311"/>
                    <a:pt x="3516088" y="227711"/>
                  </a:cubicBezTo>
                  <a:cubicBezTo>
                    <a:pt x="3797726" y="119767"/>
                    <a:pt x="4911078" y="4491"/>
                    <a:pt x="6109875" y="128"/>
                  </a:cubicBezTo>
                  <a:close/>
                </a:path>
              </a:pathLst>
            </a:custGeom>
            <a:solidFill>
              <a:srgbClr val="4B64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 anchorCtr="1"/>
            <a:lstStyle/>
            <a:p>
              <a:endParaRPr lang="zh-CN" altLang="en-US"/>
            </a:p>
          </p:txBody>
        </p:sp>
      </p:grpSp>
      <p:pic>
        <p:nvPicPr>
          <p:cNvPr id="31750" name="图片 9">
            <a:extLst>
              <a:ext uri="{FF2B5EF4-FFF2-40B4-BE49-F238E27FC236}">
                <a16:creationId xmlns:a16="http://schemas.microsoft.com/office/drawing/2014/main" id="{6D7878E4-4D9A-49D7-93AC-72BB752105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6188" y="5200650"/>
            <a:ext cx="5865812" cy="165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51" name="图片 10">
            <a:extLst>
              <a:ext uri="{FF2B5EF4-FFF2-40B4-BE49-F238E27FC236}">
                <a16:creationId xmlns:a16="http://schemas.microsoft.com/office/drawing/2014/main" id="{A16C41D2-4ABD-40C3-A8E2-120BBEA519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878763" cy="221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任意多边形 10">
            <a:extLst>
              <a:ext uri="{FF2B5EF4-FFF2-40B4-BE49-F238E27FC236}">
                <a16:creationId xmlns:a16="http://schemas.microsoft.com/office/drawing/2014/main" id="{F78217A7-87B9-42C8-9AA2-56639B95E51F}"/>
              </a:ext>
            </a:extLst>
          </p:cNvPr>
          <p:cNvSpPr/>
          <p:nvPr/>
        </p:nvSpPr>
        <p:spPr>
          <a:xfrm rot="5400000">
            <a:off x="2464904" y="-2007705"/>
            <a:ext cx="914400" cy="5844209"/>
          </a:xfrm>
          <a:custGeom>
            <a:avLst/>
            <a:gdLst>
              <a:gd name="connsiteX0" fmla="*/ 0 w 990604"/>
              <a:gd name="connsiteY0" fmla="*/ 5956738 h 5956738"/>
              <a:gd name="connsiteX1" fmla="*/ 0 w 990604"/>
              <a:gd name="connsiteY1" fmla="*/ 317938 h 5956738"/>
              <a:gd name="connsiteX2" fmla="*/ 6 w 990604"/>
              <a:gd name="connsiteY2" fmla="*/ 317938 h 5956738"/>
              <a:gd name="connsiteX3" fmla="*/ 495305 w 990604"/>
              <a:gd name="connsiteY3" fmla="*/ 0 h 5956738"/>
              <a:gd name="connsiteX4" fmla="*/ 990604 w 990604"/>
              <a:gd name="connsiteY4" fmla="*/ 317938 h 5956738"/>
              <a:gd name="connsiteX5" fmla="*/ 990601 w 990604"/>
              <a:gd name="connsiteY5" fmla="*/ 317938 h 5956738"/>
              <a:gd name="connsiteX6" fmla="*/ 990601 w 990604"/>
              <a:gd name="connsiteY6" fmla="*/ 5956738 h 5956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0604" h="5956738">
                <a:moveTo>
                  <a:pt x="0" y="5956738"/>
                </a:moveTo>
                <a:lnTo>
                  <a:pt x="0" y="317938"/>
                </a:lnTo>
                <a:lnTo>
                  <a:pt x="6" y="317938"/>
                </a:lnTo>
                <a:lnTo>
                  <a:pt x="495305" y="0"/>
                </a:lnTo>
                <a:lnTo>
                  <a:pt x="990604" y="317938"/>
                </a:lnTo>
                <a:lnTo>
                  <a:pt x="990601" y="317938"/>
                </a:lnTo>
                <a:lnTo>
                  <a:pt x="990601" y="5956738"/>
                </a:lnTo>
                <a:close/>
              </a:path>
            </a:pathLst>
          </a:custGeom>
          <a:solidFill>
            <a:srgbClr val="4B64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zh-CN" altLang="en-US" noProof="1"/>
          </a:p>
        </p:txBody>
      </p:sp>
      <p:sp>
        <p:nvSpPr>
          <p:cNvPr id="2" name="椭圆 1">
            <a:extLst>
              <a:ext uri="{FF2B5EF4-FFF2-40B4-BE49-F238E27FC236}">
                <a16:creationId xmlns:a16="http://schemas.microsoft.com/office/drawing/2014/main" id="{989F1B2B-D069-4E1D-ABB9-F2C6C8EF9ED8}"/>
              </a:ext>
            </a:extLst>
          </p:cNvPr>
          <p:cNvSpPr/>
          <p:nvPr/>
        </p:nvSpPr>
        <p:spPr>
          <a:xfrm>
            <a:off x="323850" y="247650"/>
            <a:ext cx="1333500" cy="1333500"/>
          </a:xfrm>
          <a:prstGeom prst="ellipse">
            <a:avLst/>
          </a:prstGeom>
          <a:solidFill>
            <a:schemeClr val="bg1"/>
          </a:solidFill>
          <a:ln w="38100">
            <a:solidFill>
              <a:srgbClr val="4B64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zh-CN" altLang="en-US" noProof="1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EB01D4AC-4383-4216-A68F-045301757739}"/>
              </a:ext>
            </a:extLst>
          </p:cNvPr>
          <p:cNvGrpSpPr/>
          <p:nvPr/>
        </p:nvGrpSpPr>
        <p:grpSpPr>
          <a:xfrm>
            <a:off x="475624" y="571426"/>
            <a:ext cx="1029952" cy="685949"/>
            <a:chOff x="5302250" y="2903538"/>
            <a:chExt cx="1587500" cy="1057276"/>
          </a:xfrm>
          <a:solidFill>
            <a:srgbClr val="4B649F"/>
          </a:solidFill>
        </p:grpSpPr>
        <p:sp>
          <p:nvSpPr>
            <p:cNvPr id="4" name="Freeform 84">
              <a:extLst>
                <a:ext uri="{FF2B5EF4-FFF2-40B4-BE49-F238E27FC236}">
                  <a16:creationId xmlns:a16="http://schemas.microsoft.com/office/drawing/2014/main" id="{31146644-E136-4958-B5BF-A9B632D430C5}"/>
                </a:ext>
              </a:extLst>
            </p:cNvPr>
            <p:cNvSpPr/>
            <p:nvPr/>
          </p:nvSpPr>
          <p:spPr bwMode="auto">
            <a:xfrm>
              <a:off x="5362575" y="3040063"/>
              <a:ext cx="706438" cy="614363"/>
            </a:xfrm>
            <a:custGeom>
              <a:avLst/>
              <a:gdLst>
                <a:gd name="T0" fmla="*/ 181 w 187"/>
                <a:gd name="T1" fmla="*/ 49 h 162"/>
                <a:gd name="T2" fmla="*/ 187 w 187"/>
                <a:gd name="T3" fmla="*/ 66 h 162"/>
                <a:gd name="T4" fmla="*/ 187 w 187"/>
                <a:gd name="T5" fmla="*/ 162 h 162"/>
                <a:gd name="T6" fmla="*/ 176 w 187"/>
                <a:gd name="T7" fmla="*/ 153 h 162"/>
                <a:gd name="T8" fmla="*/ 92 w 187"/>
                <a:gd name="T9" fmla="*/ 115 h 162"/>
                <a:gd name="T10" fmla="*/ 73 w 187"/>
                <a:gd name="T11" fmla="*/ 114 h 162"/>
                <a:gd name="T12" fmla="*/ 8 w 187"/>
                <a:gd name="T13" fmla="*/ 131 h 162"/>
                <a:gd name="T14" fmla="*/ 1 w 187"/>
                <a:gd name="T15" fmla="*/ 131 h 162"/>
                <a:gd name="T16" fmla="*/ 2 w 187"/>
                <a:gd name="T17" fmla="*/ 126 h 162"/>
                <a:gd name="T18" fmla="*/ 26 w 187"/>
                <a:gd name="T19" fmla="*/ 70 h 162"/>
                <a:gd name="T20" fmla="*/ 48 w 187"/>
                <a:gd name="T21" fmla="*/ 20 h 162"/>
                <a:gd name="T22" fmla="*/ 53 w 187"/>
                <a:gd name="T23" fmla="*/ 13 h 162"/>
                <a:gd name="T24" fmla="*/ 62 w 187"/>
                <a:gd name="T25" fmla="*/ 9 h 162"/>
                <a:gd name="T26" fmla="*/ 130 w 187"/>
                <a:gd name="T27" fmla="*/ 11 h 162"/>
                <a:gd name="T28" fmla="*/ 181 w 187"/>
                <a:gd name="T29" fmla="*/ 49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7" h="162">
                  <a:moveTo>
                    <a:pt x="181" y="49"/>
                  </a:moveTo>
                  <a:cubicBezTo>
                    <a:pt x="184" y="54"/>
                    <a:pt x="187" y="60"/>
                    <a:pt x="187" y="66"/>
                  </a:cubicBezTo>
                  <a:cubicBezTo>
                    <a:pt x="187" y="162"/>
                    <a:pt x="187" y="162"/>
                    <a:pt x="187" y="162"/>
                  </a:cubicBezTo>
                  <a:cubicBezTo>
                    <a:pt x="187" y="162"/>
                    <a:pt x="178" y="154"/>
                    <a:pt x="176" y="153"/>
                  </a:cubicBezTo>
                  <a:cubicBezTo>
                    <a:pt x="168" y="148"/>
                    <a:pt x="133" y="120"/>
                    <a:pt x="92" y="115"/>
                  </a:cubicBezTo>
                  <a:cubicBezTo>
                    <a:pt x="86" y="114"/>
                    <a:pt x="79" y="114"/>
                    <a:pt x="73" y="114"/>
                  </a:cubicBezTo>
                  <a:cubicBezTo>
                    <a:pt x="32" y="114"/>
                    <a:pt x="8" y="131"/>
                    <a:pt x="8" y="131"/>
                  </a:cubicBezTo>
                  <a:cubicBezTo>
                    <a:pt x="5" y="133"/>
                    <a:pt x="2" y="133"/>
                    <a:pt x="1" y="131"/>
                  </a:cubicBezTo>
                  <a:cubicBezTo>
                    <a:pt x="0" y="130"/>
                    <a:pt x="1" y="128"/>
                    <a:pt x="2" y="126"/>
                  </a:cubicBezTo>
                  <a:cubicBezTo>
                    <a:pt x="26" y="70"/>
                    <a:pt x="26" y="70"/>
                    <a:pt x="26" y="70"/>
                  </a:cubicBezTo>
                  <a:cubicBezTo>
                    <a:pt x="48" y="20"/>
                    <a:pt x="48" y="20"/>
                    <a:pt x="48" y="20"/>
                  </a:cubicBezTo>
                  <a:cubicBezTo>
                    <a:pt x="49" y="18"/>
                    <a:pt x="51" y="15"/>
                    <a:pt x="53" y="13"/>
                  </a:cubicBezTo>
                  <a:cubicBezTo>
                    <a:pt x="55" y="11"/>
                    <a:pt x="59" y="10"/>
                    <a:pt x="62" y="9"/>
                  </a:cubicBezTo>
                  <a:cubicBezTo>
                    <a:pt x="65" y="9"/>
                    <a:pt x="98" y="0"/>
                    <a:pt x="130" y="11"/>
                  </a:cubicBezTo>
                  <a:cubicBezTo>
                    <a:pt x="163" y="22"/>
                    <a:pt x="179" y="45"/>
                    <a:pt x="181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5" name="Freeform 85">
              <a:extLst>
                <a:ext uri="{FF2B5EF4-FFF2-40B4-BE49-F238E27FC236}">
                  <a16:creationId xmlns:a16="http://schemas.microsoft.com/office/drawing/2014/main" id="{15DA8FD2-48AA-4963-8E7E-85AB57E553CB}"/>
                </a:ext>
              </a:extLst>
            </p:cNvPr>
            <p:cNvSpPr/>
            <p:nvPr/>
          </p:nvSpPr>
          <p:spPr bwMode="auto">
            <a:xfrm>
              <a:off x="6115050" y="2903538"/>
              <a:ext cx="400050" cy="747713"/>
            </a:xfrm>
            <a:custGeom>
              <a:avLst/>
              <a:gdLst>
                <a:gd name="T0" fmla="*/ 44 w 106"/>
                <a:gd name="T1" fmla="*/ 119 h 197"/>
                <a:gd name="T2" fmla="*/ 3 w 106"/>
                <a:gd name="T3" fmla="*/ 187 h 197"/>
                <a:gd name="T4" fmla="*/ 0 w 106"/>
                <a:gd name="T5" fmla="*/ 197 h 197"/>
                <a:gd name="T6" fmla="*/ 0 w 106"/>
                <a:gd name="T7" fmla="*/ 83 h 197"/>
                <a:gd name="T8" fmla="*/ 1 w 106"/>
                <a:gd name="T9" fmla="*/ 64 h 197"/>
                <a:gd name="T10" fmla="*/ 16 w 106"/>
                <a:gd name="T11" fmla="*/ 29 h 197"/>
                <a:gd name="T12" fmla="*/ 49 w 106"/>
                <a:gd name="T13" fmla="*/ 1 h 197"/>
                <a:gd name="T14" fmla="*/ 54 w 106"/>
                <a:gd name="T15" fmla="*/ 0 h 197"/>
                <a:gd name="T16" fmla="*/ 64 w 106"/>
                <a:gd name="T17" fmla="*/ 6 h 197"/>
                <a:gd name="T18" fmla="*/ 85 w 106"/>
                <a:gd name="T19" fmla="*/ 42 h 197"/>
                <a:gd name="T20" fmla="*/ 86 w 106"/>
                <a:gd name="T21" fmla="*/ 42 h 197"/>
                <a:gd name="T22" fmla="*/ 104 w 106"/>
                <a:gd name="T23" fmla="*/ 74 h 197"/>
                <a:gd name="T24" fmla="*/ 105 w 106"/>
                <a:gd name="T25" fmla="*/ 82 h 197"/>
                <a:gd name="T26" fmla="*/ 99 w 106"/>
                <a:gd name="T27" fmla="*/ 87 h 197"/>
                <a:gd name="T28" fmla="*/ 44 w 106"/>
                <a:gd name="T29" fmla="*/ 119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6" h="197">
                  <a:moveTo>
                    <a:pt x="44" y="119"/>
                  </a:moveTo>
                  <a:cubicBezTo>
                    <a:pt x="25" y="137"/>
                    <a:pt x="12" y="156"/>
                    <a:pt x="3" y="187"/>
                  </a:cubicBezTo>
                  <a:cubicBezTo>
                    <a:pt x="0" y="197"/>
                    <a:pt x="0" y="197"/>
                    <a:pt x="0" y="197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77"/>
                    <a:pt x="0" y="69"/>
                    <a:pt x="1" y="64"/>
                  </a:cubicBezTo>
                  <a:cubicBezTo>
                    <a:pt x="1" y="63"/>
                    <a:pt x="3" y="47"/>
                    <a:pt x="16" y="29"/>
                  </a:cubicBezTo>
                  <a:cubicBezTo>
                    <a:pt x="30" y="11"/>
                    <a:pt x="48" y="1"/>
                    <a:pt x="49" y="1"/>
                  </a:cubicBezTo>
                  <a:cubicBezTo>
                    <a:pt x="51" y="0"/>
                    <a:pt x="52" y="0"/>
                    <a:pt x="54" y="0"/>
                  </a:cubicBezTo>
                  <a:cubicBezTo>
                    <a:pt x="58" y="0"/>
                    <a:pt x="62" y="2"/>
                    <a:pt x="64" y="6"/>
                  </a:cubicBezTo>
                  <a:cubicBezTo>
                    <a:pt x="85" y="42"/>
                    <a:pt x="85" y="42"/>
                    <a:pt x="85" y="42"/>
                  </a:cubicBezTo>
                  <a:cubicBezTo>
                    <a:pt x="86" y="42"/>
                    <a:pt x="86" y="42"/>
                    <a:pt x="86" y="42"/>
                  </a:cubicBezTo>
                  <a:cubicBezTo>
                    <a:pt x="104" y="74"/>
                    <a:pt x="104" y="74"/>
                    <a:pt x="104" y="74"/>
                  </a:cubicBezTo>
                  <a:cubicBezTo>
                    <a:pt x="106" y="76"/>
                    <a:pt x="106" y="79"/>
                    <a:pt x="105" y="82"/>
                  </a:cubicBezTo>
                  <a:cubicBezTo>
                    <a:pt x="104" y="84"/>
                    <a:pt x="102" y="86"/>
                    <a:pt x="99" y="87"/>
                  </a:cubicBezTo>
                  <a:cubicBezTo>
                    <a:pt x="99" y="87"/>
                    <a:pt x="66" y="99"/>
                    <a:pt x="44" y="1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6" name="Freeform 86">
              <a:extLst>
                <a:ext uri="{FF2B5EF4-FFF2-40B4-BE49-F238E27FC236}">
                  <a16:creationId xmlns:a16="http://schemas.microsoft.com/office/drawing/2014/main" id="{D734BADA-8DF3-43AB-AF1D-D1882A0044FC}"/>
                </a:ext>
              </a:extLst>
            </p:cNvPr>
            <p:cNvSpPr/>
            <p:nvPr/>
          </p:nvSpPr>
          <p:spPr bwMode="auto">
            <a:xfrm>
              <a:off x="6194425" y="3529013"/>
              <a:ext cx="642938" cy="160338"/>
            </a:xfrm>
            <a:custGeom>
              <a:avLst/>
              <a:gdLst>
                <a:gd name="T0" fmla="*/ 155 w 170"/>
                <a:gd name="T1" fmla="*/ 11 h 42"/>
                <a:gd name="T2" fmla="*/ 154 w 170"/>
                <a:gd name="T3" fmla="*/ 10 h 42"/>
                <a:gd name="T4" fmla="*/ 153 w 170"/>
                <a:gd name="T5" fmla="*/ 10 h 42"/>
                <a:gd name="T6" fmla="*/ 108 w 170"/>
                <a:gd name="T7" fmla="*/ 0 h 42"/>
                <a:gd name="T8" fmla="*/ 85 w 170"/>
                <a:gd name="T9" fmla="*/ 3 h 42"/>
                <a:gd name="T10" fmla="*/ 11 w 170"/>
                <a:gd name="T11" fmla="*/ 35 h 42"/>
                <a:gd name="T12" fmla="*/ 11 w 170"/>
                <a:gd name="T13" fmla="*/ 36 h 42"/>
                <a:gd name="T14" fmla="*/ 7 w 170"/>
                <a:gd name="T15" fmla="*/ 38 h 42"/>
                <a:gd name="T16" fmla="*/ 3 w 170"/>
                <a:gd name="T17" fmla="*/ 40 h 42"/>
                <a:gd name="T18" fmla="*/ 1 w 170"/>
                <a:gd name="T19" fmla="*/ 42 h 42"/>
                <a:gd name="T20" fmla="*/ 0 w 170"/>
                <a:gd name="T21" fmla="*/ 42 h 42"/>
                <a:gd name="T22" fmla="*/ 161 w 170"/>
                <a:gd name="T23" fmla="*/ 42 h 42"/>
                <a:gd name="T24" fmla="*/ 169 w 170"/>
                <a:gd name="T25" fmla="*/ 38 h 42"/>
                <a:gd name="T26" fmla="*/ 167 w 170"/>
                <a:gd name="T27" fmla="*/ 28 h 42"/>
                <a:gd name="T28" fmla="*/ 155 w 170"/>
                <a:gd name="T29" fmla="*/ 11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70" h="42">
                  <a:moveTo>
                    <a:pt x="155" y="11"/>
                  </a:moveTo>
                  <a:cubicBezTo>
                    <a:pt x="155" y="11"/>
                    <a:pt x="154" y="10"/>
                    <a:pt x="154" y="10"/>
                  </a:cubicBezTo>
                  <a:cubicBezTo>
                    <a:pt x="153" y="10"/>
                    <a:pt x="153" y="10"/>
                    <a:pt x="153" y="10"/>
                  </a:cubicBezTo>
                  <a:cubicBezTo>
                    <a:pt x="152" y="9"/>
                    <a:pt x="132" y="0"/>
                    <a:pt x="108" y="0"/>
                  </a:cubicBezTo>
                  <a:cubicBezTo>
                    <a:pt x="100" y="0"/>
                    <a:pt x="92" y="1"/>
                    <a:pt x="85" y="3"/>
                  </a:cubicBezTo>
                  <a:cubicBezTo>
                    <a:pt x="46" y="15"/>
                    <a:pt x="15" y="33"/>
                    <a:pt x="11" y="35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10" y="36"/>
                    <a:pt x="9" y="37"/>
                    <a:pt x="7" y="38"/>
                  </a:cubicBezTo>
                  <a:cubicBezTo>
                    <a:pt x="6" y="39"/>
                    <a:pt x="4" y="40"/>
                    <a:pt x="3" y="40"/>
                  </a:cubicBezTo>
                  <a:cubicBezTo>
                    <a:pt x="2" y="41"/>
                    <a:pt x="2" y="41"/>
                    <a:pt x="1" y="42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161" y="42"/>
                    <a:pt x="161" y="42"/>
                    <a:pt x="161" y="42"/>
                  </a:cubicBezTo>
                  <a:cubicBezTo>
                    <a:pt x="165" y="42"/>
                    <a:pt x="167" y="41"/>
                    <a:pt x="169" y="38"/>
                  </a:cubicBezTo>
                  <a:cubicBezTo>
                    <a:pt x="170" y="35"/>
                    <a:pt x="169" y="32"/>
                    <a:pt x="167" y="28"/>
                  </a:cubicBezTo>
                  <a:cubicBezTo>
                    <a:pt x="167" y="28"/>
                    <a:pt x="162" y="20"/>
                    <a:pt x="155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7" name="Freeform 87">
              <a:extLst>
                <a:ext uri="{FF2B5EF4-FFF2-40B4-BE49-F238E27FC236}">
                  <a16:creationId xmlns:a16="http://schemas.microsoft.com/office/drawing/2014/main" id="{8C32EF48-F3AF-4683-9EBA-C2E0FA0202B0}"/>
                </a:ext>
              </a:extLst>
            </p:cNvPr>
            <p:cNvSpPr/>
            <p:nvPr/>
          </p:nvSpPr>
          <p:spPr bwMode="auto">
            <a:xfrm>
              <a:off x="5335588" y="3771901"/>
              <a:ext cx="1520825" cy="155575"/>
            </a:xfrm>
            <a:custGeom>
              <a:avLst/>
              <a:gdLst>
                <a:gd name="T0" fmla="*/ 402 w 402"/>
                <a:gd name="T1" fmla="*/ 24 h 41"/>
                <a:gd name="T2" fmla="*/ 385 w 402"/>
                <a:gd name="T3" fmla="*/ 41 h 41"/>
                <a:gd name="T4" fmla="*/ 382 w 402"/>
                <a:gd name="T5" fmla="*/ 41 h 41"/>
                <a:gd name="T6" fmla="*/ 232 w 402"/>
                <a:gd name="T7" fmla="*/ 28 h 41"/>
                <a:gd name="T8" fmla="*/ 217 w 402"/>
                <a:gd name="T9" fmla="*/ 34 h 41"/>
                <a:gd name="T10" fmla="*/ 216 w 402"/>
                <a:gd name="T11" fmla="*/ 35 h 41"/>
                <a:gd name="T12" fmla="*/ 201 w 402"/>
                <a:gd name="T13" fmla="*/ 40 h 41"/>
                <a:gd name="T14" fmla="*/ 201 w 402"/>
                <a:gd name="T15" fmla="*/ 40 h 41"/>
                <a:gd name="T16" fmla="*/ 186 w 402"/>
                <a:gd name="T17" fmla="*/ 35 h 41"/>
                <a:gd name="T18" fmla="*/ 185 w 402"/>
                <a:gd name="T19" fmla="*/ 34 h 41"/>
                <a:gd name="T20" fmla="*/ 170 w 402"/>
                <a:gd name="T21" fmla="*/ 28 h 41"/>
                <a:gd name="T22" fmla="*/ 20 w 402"/>
                <a:gd name="T23" fmla="*/ 41 h 41"/>
                <a:gd name="T24" fmla="*/ 17 w 402"/>
                <a:gd name="T25" fmla="*/ 41 h 41"/>
                <a:gd name="T26" fmla="*/ 0 w 402"/>
                <a:gd name="T27" fmla="*/ 24 h 41"/>
                <a:gd name="T28" fmla="*/ 16 w 402"/>
                <a:gd name="T29" fmla="*/ 7 h 41"/>
                <a:gd name="T30" fmla="*/ 17 w 402"/>
                <a:gd name="T31" fmla="*/ 7 h 41"/>
                <a:gd name="T32" fmla="*/ 164 w 402"/>
                <a:gd name="T33" fmla="*/ 0 h 41"/>
                <a:gd name="T34" fmla="*/ 177 w 402"/>
                <a:gd name="T35" fmla="*/ 6 h 41"/>
                <a:gd name="T36" fmla="*/ 182 w 402"/>
                <a:gd name="T37" fmla="*/ 6 h 41"/>
                <a:gd name="T38" fmla="*/ 194 w 402"/>
                <a:gd name="T39" fmla="*/ 0 h 41"/>
                <a:gd name="T40" fmla="*/ 208 w 402"/>
                <a:gd name="T41" fmla="*/ 0 h 41"/>
                <a:gd name="T42" fmla="*/ 220 w 402"/>
                <a:gd name="T43" fmla="*/ 6 h 41"/>
                <a:gd name="T44" fmla="*/ 225 w 402"/>
                <a:gd name="T45" fmla="*/ 6 h 41"/>
                <a:gd name="T46" fmla="*/ 238 w 402"/>
                <a:gd name="T47" fmla="*/ 0 h 41"/>
                <a:gd name="T48" fmla="*/ 385 w 402"/>
                <a:gd name="T49" fmla="*/ 7 h 41"/>
                <a:gd name="T50" fmla="*/ 386 w 402"/>
                <a:gd name="T51" fmla="*/ 7 h 41"/>
                <a:gd name="T52" fmla="*/ 402 w 402"/>
                <a:gd name="T53" fmla="*/ 2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02" h="41">
                  <a:moveTo>
                    <a:pt x="402" y="24"/>
                  </a:moveTo>
                  <a:cubicBezTo>
                    <a:pt x="402" y="33"/>
                    <a:pt x="394" y="41"/>
                    <a:pt x="385" y="41"/>
                  </a:cubicBezTo>
                  <a:cubicBezTo>
                    <a:pt x="384" y="41"/>
                    <a:pt x="383" y="41"/>
                    <a:pt x="382" y="41"/>
                  </a:cubicBezTo>
                  <a:cubicBezTo>
                    <a:pt x="232" y="28"/>
                    <a:pt x="232" y="28"/>
                    <a:pt x="232" y="28"/>
                  </a:cubicBezTo>
                  <a:cubicBezTo>
                    <a:pt x="227" y="28"/>
                    <a:pt x="220" y="31"/>
                    <a:pt x="217" y="34"/>
                  </a:cubicBezTo>
                  <a:cubicBezTo>
                    <a:pt x="217" y="34"/>
                    <a:pt x="217" y="34"/>
                    <a:pt x="216" y="35"/>
                  </a:cubicBezTo>
                  <a:cubicBezTo>
                    <a:pt x="214" y="38"/>
                    <a:pt x="208" y="40"/>
                    <a:pt x="201" y="40"/>
                  </a:cubicBezTo>
                  <a:cubicBezTo>
                    <a:pt x="201" y="40"/>
                    <a:pt x="201" y="40"/>
                    <a:pt x="201" y="40"/>
                  </a:cubicBezTo>
                  <a:cubicBezTo>
                    <a:pt x="194" y="40"/>
                    <a:pt x="188" y="38"/>
                    <a:pt x="186" y="35"/>
                  </a:cubicBezTo>
                  <a:cubicBezTo>
                    <a:pt x="185" y="34"/>
                    <a:pt x="185" y="34"/>
                    <a:pt x="185" y="34"/>
                  </a:cubicBezTo>
                  <a:cubicBezTo>
                    <a:pt x="182" y="31"/>
                    <a:pt x="175" y="28"/>
                    <a:pt x="170" y="28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19" y="41"/>
                    <a:pt x="18" y="41"/>
                    <a:pt x="17" y="41"/>
                  </a:cubicBezTo>
                  <a:cubicBezTo>
                    <a:pt x="8" y="41"/>
                    <a:pt x="0" y="33"/>
                    <a:pt x="0" y="24"/>
                  </a:cubicBezTo>
                  <a:cubicBezTo>
                    <a:pt x="0" y="15"/>
                    <a:pt x="7" y="8"/>
                    <a:pt x="16" y="7"/>
                  </a:cubicBezTo>
                  <a:cubicBezTo>
                    <a:pt x="16" y="7"/>
                    <a:pt x="16" y="7"/>
                    <a:pt x="17" y="7"/>
                  </a:cubicBezTo>
                  <a:cubicBezTo>
                    <a:pt x="164" y="0"/>
                    <a:pt x="164" y="0"/>
                    <a:pt x="164" y="0"/>
                  </a:cubicBezTo>
                  <a:cubicBezTo>
                    <a:pt x="169" y="0"/>
                    <a:pt x="175" y="2"/>
                    <a:pt x="177" y="6"/>
                  </a:cubicBezTo>
                  <a:cubicBezTo>
                    <a:pt x="178" y="10"/>
                    <a:pt x="181" y="10"/>
                    <a:pt x="182" y="6"/>
                  </a:cubicBezTo>
                  <a:cubicBezTo>
                    <a:pt x="183" y="2"/>
                    <a:pt x="189" y="0"/>
                    <a:pt x="194" y="0"/>
                  </a:cubicBezTo>
                  <a:cubicBezTo>
                    <a:pt x="208" y="0"/>
                    <a:pt x="208" y="0"/>
                    <a:pt x="208" y="0"/>
                  </a:cubicBezTo>
                  <a:cubicBezTo>
                    <a:pt x="213" y="0"/>
                    <a:pt x="219" y="2"/>
                    <a:pt x="220" y="6"/>
                  </a:cubicBezTo>
                  <a:cubicBezTo>
                    <a:pt x="221" y="10"/>
                    <a:pt x="224" y="10"/>
                    <a:pt x="225" y="6"/>
                  </a:cubicBezTo>
                  <a:cubicBezTo>
                    <a:pt x="227" y="2"/>
                    <a:pt x="233" y="0"/>
                    <a:pt x="238" y="0"/>
                  </a:cubicBezTo>
                  <a:cubicBezTo>
                    <a:pt x="385" y="7"/>
                    <a:pt x="385" y="7"/>
                    <a:pt x="385" y="7"/>
                  </a:cubicBezTo>
                  <a:cubicBezTo>
                    <a:pt x="386" y="7"/>
                    <a:pt x="386" y="7"/>
                    <a:pt x="386" y="7"/>
                  </a:cubicBezTo>
                  <a:cubicBezTo>
                    <a:pt x="395" y="8"/>
                    <a:pt x="402" y="15"/>
                    <a:pt x="402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8" name="Freeform 88">
              <a:extLst>
                <a:ext uri="{FF2B5EF4-FFF2-40B4-BE49-F238E27FC236}">
                  <a16:creationId xmlns:a16="http://schemas.microsoft.com/office/drawing/2014/main" id="{4B3D1034-A172-47FD-BB41-0875EF5575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02250" y="3733801"/>
              <a:ext cx="1587500" cy="227013"/>
            </a:xfrm>
            <a:custGeom>
              <a:avLst/>
              <a:gdLst>
                <a:gd name="T0" fmla="*/ 394 w 420"/>
                <a:gd name="T1" fmla="*/ 60 h 60"/>
                <a:gd name="T2" fmla="*/ 394 w 420"/>
                <a:gd name="T3" fmla="*/ 60 h 60"/>
                <a:gd name="T4" fmla="*/ 391 w 420"/>
                <a:gd name="T5" fmla="*/ 60 h 60"/>
                <a:gd name="T6" fmla="*/ 390 w 420"/>
                <a:gd name="T7" fmla="*/ 60 h 60"/>
                <a:gd name="T8" fmla="*/ 240 w 420"/>
                <a:gd name="T9" fmla="*/ 47 h 60"/>
                <a:gd name="T10" fmla="*/ 240 w 420"/>
                <a:gd name="T11" fmla="*/ 47 h 60"/>
                <a:gd name="T12" fmla="*/ 235 w 420"/>
                <a:gd name="T13" fmla="*/ 49 h 60"/>
                <a:gd name="T14" fmla="*/ 235 w 420"/>
                <a:gd name="T15" fmla="*/ 52 h 60"/>
                <a:gd name="T16" fmla="*/ 230 w 420"/>
                <a:gd name="T17" fmla="*/ 53 h 60"/>
                <a:gd name="T18" fmla="*/ 210 w 420"/>
                <a:gd name="T19" fmla="*/ 59 h 60"/>
                <a:gd name="T20" fmla="*/ 210 w 420"/>
                <a:gd name="T21" fmla="*/ 59 h 60"/>
                <a:gd name="T22" fmla="*/ 190 w 420"/>
                <a:gd name="T23" fmla="*/ 53 h 60"/>
                <a:gd name="T24" fmla="*/ 186 w 420"/>
                <a:gd name="T25" fmla="*/ 52 h 60"/>
                <a:gd name="T26" fmla="*/ 185 w 420"/>
                <a:gd name="T27" fmla="*/ 49 h 60"/>
                <a:gd name="T28" fmla="*/ 180 w 420"/>
                <a:gd name="T29" fmla="*/ 47 h 60"/>
                <a:gd name="T30" fmla="*/ 29 w 420"/>
                <a:gd name="T31" fmla="*/ 60 h 60"/>
                <a:gd name="T32" fmla="*/ 26 w 420"/>
                <a:gd name="T33" fmla="*/ 60 h 60"/>
                <a:gd name="T34" fmla="*/ 0 w 420"/>
                <a:gd name="T35" fmla="*/ 34 h 60"/>
                <a:gd name="T36" fmla="*/ 25 w 420"/>
                <a:gd name="T37" fmla="*/ 8 h 60"/>
                <a:gd name="T38" fmla="*/ 25 w 420"/>
                <a:gd name="T39" fmla="*/ 8 h 60"/>
                <a:gd name="T40" fmla="*/ 173 w 420"/>
                <a:gd name="T41" fmla="*/ 1 h 60"/>
                <a:gd name="T42" fmla="*/ 188 w 420"/>
                <a:gd name="T43" fmla="*/ 5 h 60"/>
                <a:gd name="T44" fmla="*/ 203 w 420"/>
                <a:gd name="T45" fmla="*/ 0 h 60"/>
                <a:gd name="T46" fmla="*/ 217 w 420"/>
                <a:gd name="T47" fmla="*/ 0 h 60"/>
                <a:gd name="T48" fmla="*/ 232 w 420"/>
                <a:gd name="T49" fmla="*/ 5 h 60"/>
                <a:gd name="T50" fmla="*/ 247 w 420"/>
                <a:gd name="T51" fmla="*/ 1 h 60"/>
                <a:gd name="T52" fmla="*/ 395 w 420"/>
                <a:gd name="T53" fmla="*/ 8 h 60"/>
                <a:gd name="T54" fmla="*/ 420 w 420"/>
                <a:gd name="T55" fmla="*/ 34 h 60"/>
                <a:gd name="T56" fmla="*/ 394 w 420"/>
                <a:gd name="T57" fmla="*/ 60 h 60"/>
                <a:gd name="T58" fmla="*/ 26 w 420"/>
                <a:gd name="T59" fmla="*/ 26 h 60"/>
                <a:gd name="T60" fmla="*/ 18 w 420"/>
                <a:gd name="T61" fmla="*/ 34 h 60"/>
                <a:gd name="T62" fmla="*/ 26 w 420"/>
                <a:gd name="T63" fmla="*/ 42 h 60"/>
                <a:gd name="T64" fmla="*/ 26 w 420"/>
                <a:gd name="T65" fmla="*/ 42 h 60"/>
                <a:gd name="T66" fmla="*/ 28 w 420"/>
                <a:gd name="T67" fmla="*/ 42 h 60"/>
                <a:gd name="T68" fmla="*/ 178 w 420"/>
                <a:gd name="T69" fmla="*/ 29 h 60"/>
                <a:gd name="T70" fmla="*/ 180 w 420"/>
                <a:gd name="T71" fmla="*/ 29 h 60"/>
                <a:gd name="T72" fmla="*/ 199 w 420"/>
                <a:gd name="T73" fmla="*/ 36 h 60"/>
                <a:gd name="T74" fmla="*/ 200 w 420"/>
                <a:gd name="T75" fmla="*/ 36 h 60"/>
                <a:gd name="T76" fmla="*/ 202 w 420"/>
                <a:gd name="T77" fmla="*/ 39 h 60"/>
                <a:gd name="T78" fmla="*/ 210 w 420"/>
                <a:gd name="T79" fmla="*/ 41 h 60"/>
                <a:gd name="T80" fmla="*/ 210 w 420"/>
                <a:gd name="T81" fmla="*/ 41 h 60"/>
                <a:gd name="T82" fmla="*/ 218 w 420"/>
                <a:gd name="T83" fmla="*/ 39 h 60"/>
                <a:gd name="T84" fmla="*/ 220 w 420"/>
                <a:gd name="T85" fmla="*/ 36 h 60"/>
                <a:gd name="T86" fmla="*/ 221 w 420"/>
                <a:gd name="T87" fmla="*/ 36 h 60"/>
                <a:gd name="T88" fmla="*/ 242 w 420"/>
                <a:gd name="T89" fmla="*/ 29 h 60"/>
                <a:gd name="T90" fmla="*/ 392 w 420"/>
                <a:gd name="T91" fmla="*/ 42 h 60"/>
                <a:gd name="T92" fmla="*/ 394 w 420"/>
                <a:gd name="T93" fmla="*/ 42 h 60"/>
                <a:gd name="T94" fmla="*/ 402 w 420"/>
                <a:gd name="T95" fmla="*/ 34 h 60"/>
                <a:gd name="T96" fmla="*/ 395 w 420"/>
                <a:gd name="T97" fmla="*/ 26 h 60"/>
                <a:gd name="T98" fmla="*/ 394 w 420"/>
                <a:gd name="T99" fmla="*/ 26 h 60"/>
                <a:gd name="T100" fmla="*/ 246 w 420"/>
                <a:gd name="T101" fmla="*/ 19 h 60"/>
                <a:gd name="T102" fmla="*/ 246 w 420"/>
                <a:gd name="T103" fmla="*/ 19 h 60"/>
                <a:gd name="T104" fmla="*/ 242 w 420"/>
                <a:gd name="T105" fmla="*/ 20 h 60"/>
                <a:gd name="T106" fmla="*/ 231 w 420"/>
                <a:gd name="T107" fmla="*/ 28 h 60"/>
                <a:gd name="T108" fmla="*/ 221 w 420"/>
                <a:gd name="T109" fmla="*/ 20 h 60"/>
                <a:gd name="T110" fmla="*/ 217 w 420"/>
                <a:gd name="T111" fmla="*/ 19 h 60"/>
                <a:gd name="T112" fmla="*/ 203 w 420"/>
                <a:gd name="T113" fmla="*/ 19 h 60"/>
                <a:gd name="T114" fmla="*/ 199 w 420"/>
                <a:gd name="T115" fmla="*/ 20 h 60"/>
                <a:gd name="T116" fmla="*/ 189 w 420"/>
                <a:gd name="T117" fmla="*/ 28 h 60"/>
                <a:gd name="T118" fmla="*/ 178 w 420"/>
                <a:gd name="T119" fmla="*/ 20 h 60"/>
                <a:gd name="T120" fmla="*/ 174 w 420"/>
                <a:gd name="T121" fmla="*/ 19 h 60"/>
                <a:gd name="T122" fmla="*/ 26 w 420"/>
                <a:gd name="T123" fmla="*/ 26 h 60"/>
                <a:gd name="T124" fmla="*/ 26 w 420"/>
                <a:gd name="T125" fmla="*/ 26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20" h="60">
                  <a:moveTo>
                    <a:pt x="394" y="60"/>
                  </a:moveTo>
                  <a:cubicBezTo>
                    <a:pt x="394" y="60"/>
                    <a:pt x="394" y="60"/>
                    <a:pt x="394" y="60"/>
                  </a:cubicBezTo>
                  <a:cubicBezTo>
                    <a:pt x="393" y="60"/>
                    <a:pt x="392" y="60"/>
                    <a:pt x="391" y="60"/>
                  </a:cubicBezTo>
                  <a:cubicBezTo>
                    <a:pt x="390" y="60"/>
                    <a:pt x="390" y="60"/>
                    <a:pt x="390" y="60"/>
                  </a:cubicBezTo>
                  <a:cubicBezTo>
                    <a:pt x="240" y="47"/>
                    <a:pt x="240" y="47"/>
                    <a:pt x="240" y="47"/>
                  </a:cubicBezTo>
                  <a:cubicBezTo>
                    <a:pt x="240" y="47"/>
                    <a:pt x="240" y="47"/>
                    <a:pt x="240" y="47"/>
                  </a:cubicBezTo>
                  <a:cubicBezTo>
                    <a:pt x="238" y="47"/>
                    <a:pt x="236" y="48"/>
                    <a:pt x="235" y="49"/>
                  </a:cubicBezTo>
                  <a:cubicBezTo>
                    <a:pt x="235" y="52"/>
                    <a:pt x="235" y="52"/>
                    <a:pt x="235" y="52"/>
                  </a:cubicBezTo>
                  <a:cubicBezTo>
                    <a:pt x="230" y="53"/>
                    <a:pt x="230" y="53"/>
                    <a:pt x="230" y="53"/>
                  </a:cubicBezTo>
                  <a:cubicBezTo>
                    <a:pt x="225" y="57"/>
                    <a:pt x="218" y="59"/>
                    <a:pt x="210" y="59"/>
                  </a:cubicBezTo>
                  <a:cubicBezTo>
                    <a:pt x="210" y="59"/>
                    <a:pt x="210" y="59"/>
                    <a:pt x="210" y="59"/>
                  </a:cubicBezTo>
                  <a:cubicBezTo>
                    <a:pt x="202" y="59"/>
                    <a:pt x="195" y="57"/>
                    <a:pt x="190" y="53"/>
                  </a:cubicBezTo>
                  <a:cubicBezTo>
                    <a:pt x="186" y="52"/>
                    <a:pt x="186" y="52"/>
                    <a:pt x="186" y="52"/>
                  </a:cubicBezTo>
                  <a:cubicBezTo>
                    <a:pt x="185" y="49"/>
                    <a:pt x="185" y="49"/>
                    <a:pt x="185" y="49"/>
                  </a:cubicBezTo>
                  <a:cubicBezTo>
                    <a:pt x="184" y="48"/>
                    <a:pt x="182" y="47"/>
                    <a:pt x="180" y="47"/>
                  </a:cubicBezTo>
                  <a:cubicBezTo>
                    <a:pt x="29" y="60"/>
                    <a:pt x="29" y="60"/>
                    <a:pt x="29" y="60"/>
                  </a:cubicBezTo>
                  <a:cubicBezTo>
                    <a:pt x="28" y="60"/>
                    <a:pt x="27" y="60"/>
                    <a:pt x="26" y="60"/>
                  </a:cubicBezTo>
                  <a:cubicBezTo>
                    <a:pt x="12" y="60"/>
                    <a:pt x="0" y="48"/>
                    <a:pt x="0" y="34"/>
                  </a:cubicBezTo>
                  <a:cubicBezTo>
                    <a:pt x="0" y="20"/>
                    <a:pt x="11" y="9"/>
                    <a:pt x="25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173" y="1"/>
                    <a:pt x="173" y="1"/>
                    <a:pt x="173" y="1"/>
                  </a:cubicBezTo>
                  <a:cubicBezTo>
                    <a:pt x="178" y="1"/>
                    <a:pt x="184" y="2"/>
                    <a:pt x="188" y="5"/>
                  </a:cubicBezTo>
                  <a:cubicBezTo>
                    <a:pt x="192" y="2"/>
                    <a:pt x="197" y="0"/>
                    <a:pt x="203" y="0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23" y="0"/>
                    <a:pt x="228" y="2"/>
                    <a:pt x="232" y="5"/>
                  </a:cubicBezTo>
                  <a:cubicBezTo>
                    <a:pt x="236" y="2"/>
                    <a:pt x="242" y="1"/>
                    <a:pt x="247" y="1"/>
                  </a:cubicBezTo>
                  <a:cubicBezTo>
                    <a:pt x="395" y="8"/>
                    <a:pt x="395" y="8"/>
                    <a:pt x="395" y="8"/>
                  </a:cubicBezTo>
                  <a:cubicBezTo>
                    <a:pt x="409" y="9"/>
                    <a:pt x="420" y="20"/>
                    <a:pt x="420" y="34"/>
                  </a:cubicBezTo>
                  <a:cubicBezTo>
                    <a:pt x="420" y="48"/>
                    <a:pt x="408" y="60"/>
                    <a:pt x="394" y="60"/>
                  </a:cubicBezTo>
                  <a:close/>
                  <a:moveTo>
                    <a:pt x="26" y="26"/>
                  </a:moveTo>
                  <a:cubicBezTo>
                    <a:pt x="21" y="26"/>
                    <a:pt x="18" y="30"/>
                    <a:pt x="18" y="34"/>
                  </a:cubicBezTo>
                  <a:cubicBezTo>
                    <a:pt x="18" y="38"/>
                    <a:pt x="22" y="42"/>
                    <a:pt x="26" y="42"/>
                  </a:cubicBezTo>
                  <a:cubicBezTo>
                    <a:pt x="26" y="42"/>
                    <a:pt x="26" y="42"/>
                    <a:pt x="26" y="42"/>
                  </a:cubicBezTo>
                  <a:cubicBezTo>
                    <a:pt x="27" y="42"/>
                    <a:pt x="28" y="42"/>
                    <a:pt x="28" y="42"/>
                  </a:cubicBezTo>
                  <a:cubicBezTo>
                    <a:pt x="178" y="29"/>
                    <a:pt x="178" y="29"/>
                    <a:pt x="178" y="29"/>
                  </a:cubicBezTo>
                  <a:cubicBezTo>
                    <a:pt x="179" y="29"/>
                    <a:pt x="179" y="29"/>
                    <a:pt x="180" y="29"/>
                  </a:cubicBezTo>
                  <a:cubicBezTo>
                    <a:pt x="187" y="29"/>
                    <a:pt x="194" y="32"/>
                    <a:pt x="199" y="36"/>
                  </a:cubicBezTo>
                  <a:cubicBezTo>
                    <a:pt x="200" y="36"/>
                    <a:pt x="200" y="36"/>
                    <a:pt x="200" y="36"/>
                  </a:cubicBezTo>
                  <a:cubicBezTo>
                    <a:pt x="202" y="39"/>
                    <a:pt x="202" y="39"/>
                    <a:pt x="202" y="39"/>
                  </a:cubicBezTo>
                  <a:cubicBezTo>
                    <a:pt x="202" y="40"/>
                    <a:pt x="205" y="41"/>
                    <a:pt x="210" y="41"/>
                  </a:cubicBezTo>
                  <a:cubicBezTo>
                    <a:pt x="210" y="41"/>
                    <a:pt x="210" y="41"/>
                    <a:pt x="210" y="41"/>
                  </a:cubicBezTo>
                  <a:cubicBezTo>
                    <a:pt x="215" y="41"/>
                    <a:pt x="218" y="40"/>
                    <a:pt x="218" y="39"/>
                  </a:cubicBezTo>
                  <a:cubicBezTo>
                    <a:pt x="220" y="36"/>
                    <a:pt x="220" y="36"/>
                    <a:pt x="220" y="36"/>
                  </a:cubicBezTo>
                  <a:cubicBezTo>
                    <a:pt x="221" y="36"/>
                    <a:pt x="221" y="36"/>
                    <a:pt x="221" y="36"/>
                  </a:cubicBezTo>
                  <a:cubicBezTo>
                    <a:pt x="227" y="32"/>
                    <a:pt x="235" y="29"/>
                    <a:pt x="242" y="29"/>
                  </a:cubicBezTo>
                  <a:cubicBezTo>
                    <a:pt x="392" y="42"/>
                    <a:pt x="392" y="42"/>
                    <a:pt x="392" y="42"/>
                  </a:cubicBezTo>
                  <a:cubicBezTo>
                    <a:pt x="392" y="42"/>
                    <a:pt x="393" y="42"/>
                    <a:pt x="394" y="42"/>
                  </a:cubicBezTo>
                  <a:cubicBezTo>
                    <a:pt x="398" y="42"/>
                    <a:pt x="402" y="38"/>
                    <a:pt x="402" y="34"/>
                  </a:cubicBezTo>
                  <a:cubicBezTo>
                    <a:pt x="402" y="30"/>
                    <a:pt x="399" y="26"/>
                    <a:pt x="395" y="26"/>
                  </a:cubicBezTo>
                  <a:cubicBezTo>
                    <a:pt x="394" y="26"/>
                    <a:pt x="394" y="26"/>
                    <a:pt x="394" y="26"/>
                  </a:cubicBezTo>
                  <a:cubicBezTo>
                    <a:pt x="246" y="19"/>
                    <a:pt x="246" y="19"/>
                    <a:pt x="246" y="19"/>
                  </a:cubicBezTo>
                  <a:cubicBezTo>
                    <a:pt x="246" y="19"/>
                    <a:pt x="246" y="19"/>
                    <a:pt x="246" y="19"/>
                  </a:cubicBezTo>
                  <a:cubicBezTo>
                    <a:pt x="244" y="19"/>
                    <a:pt x="243" y="20"/>
                    <a:pt x="242" y="20"/>
                  </a:cubicBezTo>
                  <a:cubicBezTo>
                    <a:pt x="239" y="27"/>
                    <a:pt x="234" y="28"/>
                    <a:pt x="231" y="28"/>
                  </a:cubicBezTo>
                  <a:cubicBezTo>
                    <a:pt x="227" y="28"/>
                    <a:pt x="223" y="25"/>
                    <a:pt x="221" y="20"/>
                  </a:cubicBezTo>
                  <a:cubicBezTo>
                    <a:pt x="220" y="19"/>
                    <a:pt x="219" y="19"/>
                    <a:pt x="217" y="19"/>
                  </a:cubicBezTo>
                  <a:cubicBezTo>
                    <a:pt x="203" y="19"/>
                    <a:pt x="203" y="19"/>
                    <a:pt x="203" y="19"/>
                  </a:cubicBezTo>
                  <a:cubicBezTo>
                    <a:pt x="201" y="19"/>
                    <a:pt x="200" y="19"/>
                    <a:pt x="199" y="20"/>
                  </a:cubicBezTo>
                  <a:cubicBezTo>
                    <a:pt x="197" y="25"/>
                    <a:pt x="193" y="28"/>
                    <a:pt x="189" y="28"/>
                  </a:cubicBezTo>
                  <a:cubicBezTo>
                    <a:pt x="186" y="28"/>
                    <a:pt x="181" y="27"/>
                    <a:pt x="178" y="20"/>
                  </a:cubicBezTo>
                  <a:cubicBezTo>
                    <a:pt x="177" y="20"/>
                    <a:pt x="176" y="19"/>
                    <a:pt x="174" y="19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6" y="26"/>
                    <a:pt x="26" y="26"/>
                    <a:pt x="26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9" name="Freeform 89">
              <a:extLst>
                <a:ext uri="{FF2B5EF4-FFF2-40B4-BE49-F238E27FC236}">
                  <a16:creationId xmlns:a16="http://schemas.microsoft.com/office/drawing/2014/main" id="{B158FFF0-B7BE-4A61-BED7-743AF0F41E76}"/>
                </a:ext>
              </a:extLst>
            </p:cNvPr>
            <p:cNvSpPr/>
            <p:nvPr/>
          </p:nvSpPr>
          <p:spPr bwMode="auto">
            <a:xfrm>
              <a:off x="5354638" y="3525838"/>
              <a:ext cx="669925" cy="163513"/>
            </a:xfrm>
            <a:custGeom>
              <a:avLst/>
              <a:gdLst>
                <a:gd name="T0" fmla="*/ 169 w 177"/>
                <a:gd name="T1" fmla="*/ 37 h 43"/>
                <a:gd name="T2" fmla="*/ 168 w 177"/>
                <a:gd name="T3" fmla="*/ 36 h 43"/>
                <a:gd name="T4" fmla="*/ 92 w 177"/>
                <a:gd name="T5" fmla="*/ 1 h 43"/>
                <a:gd name="T6" fmla="*/ 75 w 177"/>
                <a:gd name="T7" fmla="*/ 0 h 43"/>
                <a:gd name="T8" fmla="*/ 18 w 177"/>
                <a:gd name="T9" fmla="*/ 15 h 43"/>
                <a:gd name="T10" fmla="*/ 3 w 177"/>
                <a:gd name="T11" fmla="*/ 29 h 43"/>
                <a:gd name="T12" fmla="*/ 1 w 177"/>
                <a:gd name="T13" fmla="*/ 39 h 43"/>
                <a:gd name="T14" fmla="*/ 9 w 177"/>
                <a:gd name="T15" fmla="*/ 43 h 43"/>
                <a:gd name="T16" fmla="*/ 177 w 177"/>
                <a:gd name="T17" fmla="*/ 43 h 43"/>
                <a:gd name="T18" fmla="*/ 169 w 177"/>
                <a:gd name="T19" fmla="*/ 37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7" h="43">
                  <a:moveTo>
                    <a:pt x="169" y="37"/>
                  </a:moveTo>
                  <a:cubicBezTo>
                    <a:pt x="168" y="36"/>
                    <a:pt x="168" y="36"/>
                    <a:pt x="168" y="36"/>
                  </a:cubicBezTo>
                  <a:cubicBezTo>
                    <a:pt x="141" y="16"/>
                    <a:pt x="115" y="5"/>
                    <a:pt x="92" y="1"/>
                  </a:cubicBezTo>
                  <a:cubicBezTo>
                    <a:pt x="87" y="1"/>
                    <a:pt x="81" y="0"/>
                    <a:pt x="75" y="0"/>
                  </a:cubicBezTo>
                  <a:cubicBezTo>
                    <a:pt x="40" y="0"/>
                    <a:pt x="18" y="15"/>
                    <a:pt x="18" y="15"/>
                  </a:cubicBezTo>
                  <a:cubicBezTo>
                    <a:pt x="16" y="16"/>
                    <a:pt x="6" y="23"/>
                    <a:pt x="3" y="29"/>
                  </a:cubicBezTo>
                  <a:cubicBezTo>
                    <a:pt x="1" y="33"/>
                    <a:pt x="0" y="36"/>
                    <a:pt x="1" y="39"/>
                  </a:cubicBezTo>
                  <a:cubicBezTo>
                    <a:pt x="3" y="42"/>
                    <a:pt x="5" y="43"/>
                    <a:pt x="9" y="43"/>
                  </a:cubicBezTo>
                  <a:cubicBezTo>
                    <a:pt x="177" y="43"/>
                    <a:pt x="177" y="43"/>
                    <a:pt x="177" y="43"/>
                  </a:cubicBezTo>
                  <a:cubicBezTo>
                    <a:pt x="174" y="40"/>
                    <a:pt x="170" y="37"/>
                    <a:pt x="169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10" name="Freeform 90">
              <a:extLst>
                <a:ext uri="{FF2B5EF4-FFF2-40B4-BE49-F238E27FC236}">
                  <a16:creationId xmlns:a16="http://schemas.microsoft.com/office/drawing/2014/main" id="{03AE4986-48C0-402A-9374-5000E238EE61}"/>
                </a:ext>
              </a:extLst>
            </p:cNvPr>
            <p:cNvSpPr/>
            <p:nvPr/>
          </p:nvSpPr>
          <p:spPr bwMode="auto">
            <a:xfrm>
              <a:off x="6175375" y="3063876"/>
              <a:ext cx="654050" cy="571500"/>
            </a:xfrm>
            <a:custGeom>
              <a:avLst/>
              <a:gdLst>
                <a:gd name="T0" fmla="*/ 171 w 173"/>
                <a:gd name="T1" fmla="*/ 114 h 151"/>
                <a:gd name="T2" fmla="*/ 157 w 173"/>
                <a:gd name="T3" fmla="*/ 87 h 151"/>
                <a:gd name="T4" fmla="*/ 157 w 173"/>
                <a:gd name="T5" fmla="*/ 86 h 151"/>
                <a:gd name="T6" fmla="*/ 123 w 173"/>
                <a:gd name="T7" fmla="*/ 21 h 151"/>
                <a:gd name="T8" fmla="*/ 116 w 173"/>
                <a:gd name="T9" fmla="*/ 8 h 151"/>
                <a:gd name="T10" fmla="*/ 115 w 173"/>
                <a:gd name="T11" fmla="*/ 7 h 151"/>
                <a:gd name="T12" fmla="*/ 87 w 173"/>
                <a:gd name="T13" fmla="*/ 0 h 151"/>
                <a:gd name="T14" fmla="*/ 101 w 173"/>
                <a:gd name="T15" fmla="*/ 24 h 151"/>
                <a:gd name="T16" fmla="*/ 103 w 173"/>
                <a:gd name="T17" fmla="*/ 45 h 151"/>
                <a:gd name="T18" fmla="*/ 88 w 173"/>
                <a:gd name="T19" fmla="*/ 59 h 151"/>
                <a:gd name="T20" fmla="*/ 38 w 173"/>
                <a:gd name="T21" fmla="*/ 87 h 151"/>
                <a:gd name="T22" fmla="*/ 1 w 173"/>
                <a:gd name="T23" fmla="*/ 149 h 151"/>
                <a:gd name="T24" fmla="*/ 0 w 173"/>
                <a:gd name="T25" fmla="*/ 151 h 151"/>
                <a:gd name="T26" fmla="*/ 1 w 173"/>
                <a:gd name="T27" fmla="*/ 151 h 151"/>
                <a:gd name="T28" fmla="*/ 9 w 173"/>
                <a:gd name="T29" fmla="*/ 146 h 151"/>
                <a:gd name="T30" fmla="*/ 86 w 173"/>
                <a:gd name="T31" fmla="*/ 112 h 151"/>
                <a:gd name="T32" fmla="*/ 113 w 173"/>
                <a:gd name="T33" fmla="*/ 109 h 151"/>
                <a:gd name="T34" fmla="*/ 165 w 173"/>
                <a:gd name="T35" fmla="*/ 120 h 151"/>
                <a:gd name="T36" fmla="*/ 169 w 173"/>
                <a:gd name="T37" fmla="*/ 121 h 151"/>
                <a:gd name="T38" fmla="*/ 172 w 173"/>
                <a:gd name="T39" fmla="*/ 120 h 151"/>
                <a:gd name="T40" fmla="*/ 171 w 173"/>
                <a:gd name="T41" fmla="*/ 114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73" h="151">
                  <a:moveTo>
                    <a:pt x="171" y="114"/>
                  </a:moveTo>
                  <a:cubicBezTo>
                    <a:pt x="157" y="87"/>
                    <a:pt x="157" y="87"/>
                    <a:pt x="157" y="87"/>
                  </a:cubicBezTo>
                  <a:cubicBezTo>
                    <a:pt x="157" y="86"/>
                    <a:pt x="157" y="86"/>
                    <a:pt x="157" y="86"/>
                  </a:cubicBezTo>
                  <a:cubicBezTo>
                    <a:pt x="123" y="21"/>
                    <a:pt x="123" y="21"/>
                    <a:pt x="123" y="21"/>
                  </a:cubicBezTo>
                  <a:cubicBezTo>
                    <a:pt x="120" y="17"/>
                    <a:pt x="117" y="11"/>
                    <a:pt x="116" y="8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5" y="7"/>
                    <a:pt x="101" y="0"/>
                    <a:pt x="87" y="0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5" y="31"/>
                    <a:pt x="105" y="38"/>
                    <a:pt x="103" y="45"/>
                  </a:cubicBezTo>
                  <a:cubicBezTo>
                    <a:pt x="100" y="51"/>
                    <a:pt x="95" y="56"/>
                    <a:pt x="88" y="59"/>
                  </a:cubicBezTo>
                  <a:cubicBezTo>
                    <a:pt x="85" y="60"/>
                    <a:pt x="56" y="71"/>
                    <a:pt x="38" y="87"/>
                  </a:cubicBezTo>
                  <a:cubicBezTo>
                    <a:pt x="19" y="105"/>
                    <a:pt x="8" y="123"/>
                    <a:pt x="1" y="149"/>
                  </a:cubicBezTo>
                  <a:cubicBezTo>
                    <a:pt x="0" y="151"/>
                    <a:pt x="0" y="151"/>
                    <a:pt x="0" y="151"/>
                  </a:cubicBezTo>
                  <a:cubicBezTo>
                    <a:pt x="0" y="151"/>
                    <a:pt x="1" y="151"/>
                    <a:pt x="1" y="151"/>
                  </a:cubicBezTo>
                  <a:cubicBezTo>
                    <a:pt x="3" y="149"/>
                    <a:pt x="6" y="147"/>
                    <a:pt x="9" y="146"/>
                  </a:cubicBezTo>
                  <a:cubicBezTo>
                    <a:pt x="9" y="146"/>
                    <a:pt x="42" y="125"/>
                    <a:pt x="86" y="112"/>
                  </a:cubicBezTo>
                  <a:cubicBezTo>
                    <a:pt x="95" y="110"/>
                    <a:pt x="104" y="109"/>
                    <a:pt x="113" y="109"/>
                  </a:cubicBezTo>
                  <a:cubicBezTo>
                    <a:pt x="141" y="109"/>
                    <a:pt x="165" y="120"/>
                    <a:pt x="165" y="120"/>
                  </a:cubicBezTo>
                  <a:cubicBezTo>
                    <a:pt x="167" y="121"/>
                    <a:pt x="168" y="121"/>
                    <a:pt x="169" y="121"/>
                  </a:cubicBezTo>
                  <a:cubicBezTo>
                    <a:pt x="171" y="121"/>
                    <a:pt x="172" y="120"/>
                    <a:pt x="172" y="120"/>
                  </a:cubicBezTo>
                  <a:cubicBezTo>
                    <a:pt x="173" y="118"/>
                    <a:pt x="172" y="116"/>
                    <a:pt x="171" y="1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/>
            </a:p>
          </p:txBody>
        </p:sp>
      </p:grpSp>
      <p:sp>
        <p:nvSpPr>
          <p:cNvPr id="28678" name="文本框 11">
            <a:extLst>
              <a:ext uri="{FF2B5EF4-FFF2-40B4-BE49-F238E27FC236}">
                <a16:creationId xmlns:a16="http://schemas.microsoft.com/office/drawing/2014/main" id="{2D74EA7C-AE82-4A7C-BE5B-6A6D0FDA28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38313" y="552450"/>
            <a:ext cx="3655681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3600" dirty="0">
                <a:solidFill>
                  <a:schemeClr val="bg1"/>
                </a:solidFill>
              </a:rPr>
              <a:t>Transfer</a:t>
            </a:r>
            <a:r>
              <a:rPr lang="zh-CN" altLang="en-US" sz="3600" dirty="0">
                <a:solidFill>
                  <a:schemeClr val="bg1"/>
                </a:solidFill>
              </a:rPr>
              <a:t> </a:t>
            </a:r>
            <a:r>
              <a:rPr lang="en-US" altLang="zh-CN" sz="3600" dirty="0">
                <a:solidFill>
                  <a:schemeClr val="bg1"/>
                </a:solidFill>
              </a:rPr>
              <a:t>learning</a:t>
            </a:r>
            <a:endParaRPr lang="en-US" altLang="ja-JP" sz="3600" dirty="0">
              <a:solidFill>
                <a:schemeClr val="bg1"/>
              </a:solidFill>
            </a:endParaRPr>
          </a:p>
        </p:txBody>
      </p:sp>
      <p:pic>
        <p:nvPicPr>
          <p:cNvPr id="28679" name="图片 12">
            <a:extLst>
              <a:ext uri="{FF2B5EF4-FFF2-40B4-BE49-F238E27FC236}">
                <a16:creationId xmlns:a16="http://schemas.microsoft.com/office/drawing/2014/main" id="{EA21A789-CAFE-4DCE-9356-4BD8695A86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6188" y="5200650"/>
            <a:ext cx="5865812" cy="165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5A989517-169A-4F4E-BC17-9DD353F947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1900" y="2291442"/>
            <a:ext cx="2108200" cy="9398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BC26A25-5924-D444-9B6C-89BDAFA038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58803" y="3254628"/>
            <a:ext cx="1778000" cy="889000"/>
          </a:xfrm>
          <a:prstGeom prst="rect">
            <a:avLst/>
          </a:prstGeom>
        </p:spPr>
      </p:pic>
      <p:sp>
        <p:nvSpPr>
          <p:cNvPr id="30" name="文本框 9">
            <a:extLst>
              <a:ext uri="{FF2B5EF4-FFF2-40B4-BE49-F238E27FC236}">
                <a16:creationId xmlns:a16="http://schemas.microsoft.com/office/drawing/2014/main" id="{D3D5BAE0-0B86-E74A-BB63-ABB44A4950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3925" y="2447616"/>
            <a:ext cx="4414878" cy="497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just" eaLnBrk="1" hangingPunct="1"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ja-JP" sz="2400" dirty="0">
                <a:solidFill>
                  <a:srgbClr val="595959"/>
                </a:solidFill>
                <a:sym typeface="Arial" panose="020B0604020202020204" pitchFamily="34" charset="0"/>
              </a:rPr>
              <a:t>K </a:t>
            </a:r>
            <a:r>
              <a:rPr lang="ja-JP" altLang="en-US" sz="2400">
                <a:solidFill>
                  <a:srgbClr val="595959"/>
                </a:solidFill>
                <a:sym typeface="Arial" panose="020B0604020202020204" pitchFamily="34" charset="0"/>
              </a:rPr>
              <a:t>个</a:t>
            </a:r>
            <a:r>
              <a:rPr lang="zh-CN" altLang="en-US" sz="2400" dirty="0">
                <a:solidFill>
                  <a:srgbClr val="595959"/>
                </a:solidFill>
                <a:sym typeface="Arial" panose="020B0604020202020204" pitchFamily="34" charset="0"/>
              </a:rPr>
              <a:t> </a:t>
            </a:r>
            <a:r>
              <a:rPr lang="en-US" altLang="zh-CN" sz="2400" dirty="0">
                <a:solidFill>
                  <a:srgbClr val="595959"/>
                </a:solidFill>
                <a:sym typeface="Arial" panose="020B0604020202020204" pitchFamily="34" charset="0"/>
              </a:rPr>
              <a:t>studies</a:t>
            </a:r>
            <a:r>
              <a:rPr lang="zh-CN" altLang="en-US" sz="2400" dirty="0">
                <a:solidFill>
                  <a:srgbClr val="595959"/>
                </a:solidFill>
                <a:sym typeface="Arial" panose="020B0604020202020204" pitchFamily="34" charset="0"/>
              </a:rPr>
              <a:t> </a:t>
            </a:r>
            <a:r>
              <a:rPr lang="ja-JP" altLang="en-US" sz="2400">
                <a:solidFill>
                  <a:srgbClr val="595959"/>
                </a:solidFill>
                <a:sym typeface="Arial" panose="020B0604020202020204" pitchFamily="34" charset="0"/>
              </a:rPr>
              <a:t>的</a:t>
            </a:r>
            <a:r>
              <a:rPr lang="zh-CN" altLang="en-US" sz="2400" dirty="0">
                <a:solidFill>
                  <a:srgbClr val="595959"/>
                </a:solidFill>
                <a:sym typeface="Arial" panose="020B0604020202020204" pitchFamily="34" charset="0"/>
              </a:rPr>
              <a:t> </a:t>
            </a:r>
            <a:r>
              <a:rPr lang="en-US" altLang="ja-JP" sz="2400" dirty="0">
                <a:solidFill>
                  <a:srgbClr val="595959"/>
                </a:solidFill>
                <a:sym typeface="Arial" panose="020B0604020202020204" pitchFamily="34" charset="0"/>
              </a:rPr>
              <a:t>sequence</a:t>
            </a:r>
            <a:endParaRPr lang="en-US" altLang="zh-CN" sz="2400" dirty="0">
              <a:solidFill>
                <a:srgbClr val="595959"/>
              </a:solidFill>
              <a:sym typeface="Arial" panose="020B0604020202020204" pitchFamily="34" charset="0"/>
            </a:endParaRPr>
          </a:p>
        </p:txBody>
      </p:sp>
      <p:sp>
        <p:nvSpPr>
          <p:cNvPr id="32" name="文本框 9">
            <a:extLst>
              <a:ext uri="{FF2B5EF4-FFF2-40B4-BE49-F238E27FC236}">
                <a16:creationId xmlns:a16="http://schemas.microsoft.com/office/drawing/2014/main" id="{441A012A-A519-B94C-81B4-FA535D94F8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6933" y="3450470"/>
            <a:ext cx="2795756" cy="497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just" eaLnBrk="1" hangingPunct="1">
              <a:lnSpc>
                <a:spcPct val="120000"/>
              </a:lnSpc>
              <a:spcBef>
                <a:spcPct val="0"/>
              </a:spcBef>
              <a:buNone/>
            </a:pPr>
            <a:r>
              <a:rPr lang="ja-JP" altLang="en-US" sz="2400">
                <a:solidFill>
                  <a:srgbClr val="595959"/>
                </a:solidFill>
                <a:sym typeface="Arial" panose="020B0604020202020204" pitchFamily="34" charset="0"/>
              </a:rPr>
              <a:t>每个</a:t>
            </a:r>
            <a:r>
              <a:rPr lang="zh-CN" altLang="en-US" sz="2400" dirty="0">
                <a:solidFill>
                  <a:srgbClr val="595959"/>
                </a:solidFill>
                <a:sym typeface="Arial" panose="020B0604020202020204" pitchFamily="34" charset="0"/>
              </a:rPr>
              <a:t> </a:t>
            </a:r>
            <a:r>
              <a:rPr lang="en-US" altLang="zh-CN" sz="2400" dirty="0">
                <a:solidFill>
                  <a:srgbClr val="595959"/>
                </a:solidFill>
                <a:sym typeface="Arial" panose="020B0604020202020204" pitchFamily="34" charset="0"/>
              </a:rPr>
              <a:t>study</a:t>
            </a:r>
            <a:r>
              <a:rPr lang="zh-CN" altLang="en-US" sz="2400" dirty="0">
                <a:solidFill>
                  <a:srgbClr val="595959"/>
                </a:solidFill>
                <a:sym typeface="Arial" panose="020B0604020202020204" pitchFamily="34" charset="0"/>
              </a:rPr>
              <a:t> </a:t>
            </a:r>
            <a:r>
              <a:rPr lang="ja-JP" altLang="en-US" sz="2400">
                <a:solidFill>
                  <a:srgbClr val="595959"/>
                </a:solidFill>
                <a:sym typeface="Arial" panose="020B0604020202020204" pitchFamily="34" charset="0"/>
              </a:rPr>
              <a:t>有个</a:t>
            </a:r>
            <a:r>
              <a:rPr lang="zh-CN" altLang="en-US" sz="2400" dirty="0">
                <a:solidFill>
                  <a:srgbClr val="595959"/>
                </a:solidFill>
                <a:sym typeface="Arial" panose="020B0604020202020204" pitchFamily="34" charset="0"/>
              </a:rPr>
              <a:t> </a:t>
            </a:r>
            <a:r>
              <a:rPr lang="en-US" altLang="zh-CN" sz="2400" dirty="0">
                <a:solidFill>
                  <a:srgbClr val="595959"/>
                </a:solidFill>
                <a:sym typeface="Arial" panose="020B0604020202020204" pitchFamily="34" charset="0"/>
              </a:rPr>
              <a:t>f</a:t>
            </a:r>
          </a:p>
        </p:txBody>
      </p:sp>
    </p:spTree>
    <p:extLst>
      <p:ext uri="{BB962C8B-B14F-4D97-AF65-F5344CB8AC3E}">
        <p14:creationId xmlns:p14="http://schemas.microsoft.com/office/powerpoint/2010/main" val="5123770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任意多边形 10">
            <a:extLst>
              <a:ext uri="{FF2B5EF4-FFF2-40B4-BE49-F238E27FC236}">
                <a16:creationId xmlns:a16="http://schemas.microsoft.com/office/drawing/2014/main" id="{F78217A7-87B9-42C8-9AA2-56639B95E51F}"/>
              </a:ext>
            </a:extLst>
          </p:cNvPr>
          <p:cNvSpPr/>
          <p:nvPr/>
        </p:nvSpPr>
        <p:spPr>
          <a:xfrm rot="5400000">
            <a:off x="2431774" y="-1974574"/>
            <a:ext cx="914400" cy="5777948"/>
          </a:xfrm>
          <a:custGeom>
            <a:avLst/>
            <a:gdLst>
              <a:gd name="connsiteX0" fmla="*/ 0 w 990604"/>
              <a:gd name="connsiteY0" fmla="*/ 5956738 h 5956738"/>
              <a:gd name="connsiteX1" fmla="*/ 0 w 990604"/>
              <a:gd name="connsiteY1" fmla="*/ 317938 h 5956738"/>
              <a:gd name="connsiteX2" fmla="*/ 6 w 990604"/>
              <a:gd name="connsiteY2" fmla="*/ 317938 h 5956738"/>
              <a:gd name="connsiteX3" fmla="*/ 495305 w 990604"/>
              <a:gd name="connsiteY3" fmla="*/ 0 h 5956738"/>
              <a:gd name="connsiteX4" fmla="*/ 990604 w 990604"/>
              <a:gd name="connsiteY4" fmla="*/ 317938 h 5956738"/>
              <a:gd name="connsiteX5" fmla="*/ 990601 w 990604"/>
              <a:gd name="connsiteY5" fmla="*/ 317938 h 5956738"/>
              <a:gd name="connsiteX6" fmla="*/ 990601 w 990604"/>
              <a:gd name="connsiteY6" fmla="*/ 5956738 h 5956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0604" h="5956738">
                <a:moveTo>
                  <a:pt x="0" y="5956738"/>
                </a:moveTo>
                <a:lnTo>
                  <a:pt x="0" y="317938"/>
                </a:lnTo>
                <a:lnTo>
                  <a:pt x="6" y="317938"/>
                </a:lnTo>
                <a:lnTo>
                  <a:pt x="495305" y="0"/>
                </a:lnTo>
                <a:lnTo>
                  <a:pt x="990604" y="317938"/>
                </a:lnTo>
                <a:lnTo>
                  <a:pt x="990601" y="317938"/>
                </a:lnTo>
                <a:lnTo>
                  <a:pt x="990601" y="5956738"/>
                </a:lnTo>
                <a:close/>
              </a:path>
            </a:pathLst>
          </a:custGeom>
          <a:solidFill>
            <a:srgbClr val="4B64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zh-CN" altLang="en-US" noProof="1"/>
          </a:p>
        </p:txBody>
      </p:sp>
      <p:sp>
        <p:nvSpPr>
          <p:cNvPr id="2" name="椭圆 1">
            <a:extLst>
              <a:ext uri="{FF2B5EF4-FFF2-40B4-BE49-F238E27FC236}">
                <a16:creationId xmlns:a16="http://schemas.microsoft.com/office/drawing/2014/main" id="{989F1B2B-D069-4E1D-ABB9-F2C6C8EF9ED8}"/>
              </a:ext>
            </a:extLst>
          </p:cNvPr>
          <p:cNvSpPr/>
          <p:nvPr/>
        </p:nvSpPr>
        <p:spPr>
          <a:xfrm>
            <a:off x="323850" y="247650"/>
            <a:ext cx="1333500" cy="1333500"/>
          </a:xfrm>
          <a:prstGeom prst="ellipse">
            <a:avLst/>
          </a:prstGeom>
          <a:solidFill>
            <a:schemeClr val="bg1"/>
          </a:solidFill>
          <a:ln w="38100">
            <a:solidFill>
              <a:srgbClr val="4B64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zh-CN" altLang="en-US" noProof="1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EB01D4AC-4383-4216-A68F-045301757739}"/>
              </a:ext>
            </a:extLst>
          </p:cNvPr>
          <p:cNvGrpSpPr/>
          <p:nvPr/>
        </p:nvGrpSpPr>
        <p:grpSpPr>
          <a:xfrm>
            <a:off x="475624" y="571426"/>
            <a:ext cx="1029952" cy="685949"/>
            <a:chOff x="5302250" y="2903538"/>
            <a:chExt cx="1587500" cy="1057276"/>
          </a:xfrm>
          <a:solidFill>
            <a:srgbClr val="4B649F"/>
          </a:solidFill>
        </p:grpSpPr>
        <p:sp>
          <p:nvSpPr>
            <p:cNvPr id="4" name="Freeform 84">
              <a:extLst>
                <a:ext uri="{FF2B5EF4-FFF2-40B4-BE49-F238E27FC236}">
                  <a16:creationId xmlns:a16="http://schemas.microsoft.com/office/drawing/2014/main" id="{31146644-E136-4958-B5BF-A9B632D430C5}"/>
                </a:ext>
              </a:extLst>
            </p:cNvPr>
            <p:cNvSpPr/>
            <p:nvPr/>
          </p:nvSpPr>
          <p:spPr bwMode="auto">
            <a:xfrm>
              <a:off x="5362575" y="3040063"/>
              <a:ext cx="706438" cy="614363"/>
            </a:xfrm>
            <a:custGeom>
              <a:avLst/>
              <a:gdLst>
                <a:gd name="T0" fmla="*/ 181 w 187"/>
                <a:gd name="T1" fmla="*/ 49 h 162"/>
                <a:gd name="T2" fmla="*/ 187 w 187"/>
                <a:gd name="T3" fmla="*/ 66 h 162"/>
                <a:gd name="T4" fmla="*/ 187 w 187"/>
                <a:gd name="T5" fmla="*/ 162 h 162"/>
                <a:gd name="T6" fmla="*/ 176 w 187"/>
                <a:gd name="T7" fmla="*/ 153 h 162"/>
                <a:gd name="T8" fmla="*/ 92 w 187"/>
                <a:gd name="T9" fmla="*/ 115 h 162"/>
                <a:gd name="T10" fmla="*/ 73 w 187"/>
                <a:gd name="T11" fmla="*/ 114 h 162"/>
                <a:gd name="T12" fmla="*/ 8 w 187"/>
                <a:gd name="T13" fmla="*/ 131 h 162"/>
                <a:gd name="T14" fmla="*/ 1 w 187"/>
                <a:gd name="T15" fmla="*/ 131 h 162"/>
                <a:gd name="T16" fmla="*/ 2 w 187"/>
                <a:gd name="T17" fmla="*/ 126 h 162"/>
                <a:gd name="T18" fmla="*/ 26 w 187"/>
                <a:gd name="T19" fmla="*/ 70 h 162"/>
                <a:gd name="T20" fmla="*/ 48 w 187"/>
                <a:gd name="T21" fmla="*/ 20 h 162"/>
                <a:gd name="T22" fmla="*/ 53 w 187"/>
                <a:gd name="T23" fmla="*/ 13 h 162"/>
                <a:gd name="T24" fmla="*/ 62 w 187"/>
                <a:gd name="T25" fmla="*/ 9 h 162"/>
                <a:gd name="T26" fmla="*/ 130 w 187"/>
                <a:gd name="T27" fmla="*/ 11 h 162"/>
                <a:gd name="T28" fmla="*/ 181 w 187"/>
                <a:gd name="T29" fmla="*/ 49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7" h="162">
                  <a:moveTo>
                    <a:pt x="181" y="49"/>
                  </a:moveTo>
                  <a:cubicBezTo>
                    <a:pt x="184" y="54"/>
                    <a:pt x="187" y="60"/>
                    <a:pt x="187" y="66"/>
                  </a:cubicBezTo>
                  <a:cubicBezTo>
                    <a:pt x="187" y="162"/>
                    <a:pt x="187" y="162"/>
                    <a:pt x="187" y="162"/>
                  </a:cubicBezTo>
                  <a:cubicBezTo>
                    <a:pt x="187" y="162"/>
                    <a:pt x="178" y="154"/>
                    <a:pt x="176" y="153"/>
                  </a:cubicBezTo>
                  <a:cubicBezTo>
                    <a:pt x="168" y="148"/>
                    <a:pt x="133" y="120"/>
                    <a:pt x="92" y="115"/>
                  </a:cubicBezTo>
                  <a:cubicBezTo>
                    <a:pt x="86" y="114"/>
                    <a:pt x="79" y="114"/>
                    <a:pt x="73" y="114"/>
                  </a:cubicBezTo>
                  <a:cubicBezTo>
                    <a:pt x="32" y="114"/>
                    <a:pt x="8" y="131"/>
                    <a:pt x="8" y="131"/>
                  </a:cubicBezTo>
                  <a:cubicBezTo>
                    <a:pt x="5" y="133"/>
                    <a:pt x="2" y="133"/>
                    <a:pt x="1" y="131"/>
                  </a:cubicBezTo>
                  <a:cubicBezTo>
                    <a:pt x="0" y="130"/>
                    <a:pt x="1" y="128"/>
                    <a:pt x="2" y="126"/>
                  </a:cubicBezTo>
                  <a:cubicBezTo>
                    <a:pt x="26" y="70"/>
                    <a:pt x="26" y="70"/>
                    <a:pt x="26" y="70"/>
                  </a:cubicBezTo>
                  <a:cubicBezTo>
                    <a:pt x="48" y="20"/>
                    <a:pt x="48" y="20"/>
                    <a:pt x="48" y="20"/>
                  </a:cubicBezTo>
                  <a:cubicBezTo>
                    <a:pt x="49" y="18"/>
                    <a:pt x="51" y="15"/>
                    <a:pt x="53" y="13"/>
                  </a:cubicBezTo>
                  <a:cubicBezTo>
                    <a:pt x="55" y="11"/>
                    <a:pt x="59" y="10"/>
                    <a:pt x="62" y="9"/>
                  </a:cubicBezTo>
                  <a:cubicBezTo>
                    <a:pt x="65" y="9"/>
                    <a:pt x="98" y="0"/>
                    <a:pt x="130" y="11"/>
                  </a:cubicBezTo>
                  <a:cubicBezTo>
                    <a:pt x="163" y="22"/>
                    <a:pt x="179" y="45"/>
                    <a:pt x="181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5" name="Freeform 85">
              <a:extLst>
                <a:ext uri="{FF2B5EF4-FFF2-40B4-BE49-F238E27FC236}">
                  <a16:creationId xmlns:a16="http://schemas.microsoft.com/office/drawing/2014/main" id="{15DA8FD2-48AA-4963-8E7E-85AB57E553CB}"/>
                </a:ext>
              </a:extLst>
            </p:cNvPr>
            <p:cNvSpPr/>
            <p:nvPr/>
          </p:nvSpPr>
          <p:spPr bwMode="auto">
            <a:xfrm>
              <a:off x="6115050" y="2903538"/>
              <a:ext cx="400050" cy="747713"/>
            </a:xfrm>
            <a:custGeom>
              <a:avLst/>
              <a:gdLst>
                <a:gd name="T0" fmla="*/ 44 w 106"/>
                <a:gd name="T1" fmla="*/ 119 h 197"/>
                <a:gd name="T2" fmla="*/ 3 w 106"/>
                <a:gd name="T3" fmla="*/ 187 h 197"/>
                <a:gd name="T4" fmla="*/ 0 w 106"/>
                <a:gd name="T5" fmla="*/ 197 h 197"/>
                <a:gd name="T6" fmla="*/ 0 w 106"/>
                <a:gd name="T7" fmla="*/ 83 h 197"/>
                <a:gd name="T8" fmla="*/ 1 w 106"/>
                <a:gd name="T9" fmla="*/ 64 h 197"/>
                <a:gd name="T10" fmla="*/ 16 w 106"/>
                <a:gd name="T11" fmla="*/ 29 h 197"/>
                <a:gd name="T12" fmla="*/ 49 w 106"/>
                <a:gd name="T13" fmla="*/ 1 h 197"/>
                <a:gd name="T14" fmla="*/ 54 w 106"/>
                <a:gd name="T15" fmla="*/ 0 h 197"/>
                <a:gd name="T16" fmla="*/ 64 w 106"/>
                <a:gd name="T17" fmla="*/ 6 h 197"/>
                <a:gd name="T18" fmla="*/ 85 w 106"/>
                <a:gd name="T19" fmla="*/ 42 h 197"/>
                <a:gd name="T20" fmla="*/ 86 w 106"/>
                <a:gd name="T21" fmla="*/ 42 h 197"/>
                <a:gd name="T22" fmla="*/ 104 w 106"/>
                <a:gd name="T23" fmla="*/ 74 h 197"/>
                <a:gd name="T24" fmla="*/ 105 w 106"/>
                <a:gd name="T25" fmla="*/ 82 h 197"/>
                <a:gd name="T26" fmla="*/ 99 w 106"/>
                <a:gd name="T27" fmla="*/ 87 h 197"/>
                <a:gd name="T28" fmla="*/ 44 w 106"/>
                <a:gd name="T29" fmla="*/ 119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6" h="197">
                  <a:moveTo>
                    <a:pt x="44" y="119"/>
                  </a:moveTo>
                  <a:cubicBezTo>
                    <a:pt x="25" y="137"/>
                    <a:pt x="12" y="156"/>
                    <a:pt x="3" y="187"/>
                  </a:cubicBezTo>
                  <a:cubicBezTo>
                    <a:pt x="0" y="197"/>
                    <a:pt x="0" y="197"/>
                    <a:pt x="0" y="197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77"/>
                    <a:pt x="0" y="69"/>
                    <a:pt x="1" y="64"/>
                  </a:cubicBezTo>
                  <a:cubicBezTo>
                    <a:pt x="1" y="63"/>
                    <a:pt x="3" y="47"/>
                    <a:pt x="16" y="29"/>
                  </a:cubicBezTo>
                  <a:cubicBezTo>
                    <a:pt x="30" y="11"/>
                    <a:pt x="48" y="1"/>
                    <a:pt x="49" y="1"/>
                  </a:cubicBezTo>
                  <a:cubicBezTo>
                    <a:pt x="51" y="0"/>
                    <a:pt x="52" y="0"/>
                    <a:pt x="54" y="0"/>
                  </a:cubicBezTo>
                  <a:cubicBezTo>
                    <a:pt x="58" y="0"/>
                    <a:pt x="62" y="2"/>
                    <a:pt x="64" y="6"/>
                  </a:cubicBezTo>
                  <a:cubicBezTo>
                    <a:pt x="85" y="42"/>
                    <a:pt x="85" y="42"/>
                    <a:pt x="85" y="42"/>
                  </a:cubicBezTo>
                  <a:cubicBezTo>
                    <a:pt x="86" y="42"/>
                    <a:pt x="86" y="42"/>
                    <a:pt x="86" y="42"/>
                  </a:cubicBezTo>
                  <a:cubicBezTo>
                    <a:pt x="104" y="74"/>
                    <a:pt x="104" y="74"/>
                    <a:pt x="104" y="74"/>
                  </a:cubicBezTo>
                  <a:cubicBezTo>
                    <a:pt x="106" y="76"/>
                    <a:pt x="106" y="79"/>
                    <a:pt x="105" y="82"/>
                  </a:cubicBezTo>
                  <a:cubicBezTo>
                    <a:pt x="104" y="84"/>
                    <a:pt x="102" y="86"/>
                    <a:pt x="99" y="87"/>
                  </a:cubicBezTo>
                  <a:cubicBezTo>
                    <a:pt x="99" y="87"/>
                    <a:pt x="66" y="99"/>
                    <a:pt x="44" y="1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6" name="Freeform 86">
              <a:extLst>
                <a:ext uri="{FF2B5EF4-FFF2-40B4-BE49-F238E27FC236}">
                  <a16:creationId xmlns:a16="http://schemas.microsoft.com/office/drawing/2014/main" id="{D734BADA-8DF3-43AB-AF1D-D1882A0044FC}"/>
                </a:ext>
              </a:extLst>
            </p:cNvPr>
            <p:cNvSpPr/>
            <p:nvPr/>
          </p:nvSpPr>
          <p:spPr bwMode="auto">
            <a:xfrm>
              <a:off x="6194425" y="3529013"/>
              <a:ext cx="642938" cy="160338"/>
            </a:xfrm>
            <a:custGeom>
              <a:avLst/>
              <a:gdLst>
                <a:gd name="T0" fmla="*/ 155 w 170"/>
                <a:gd name="T1" fmla="*/ 11 h 42"/>
                <a:gd name="T2" fmla="*/ 154 w 170"/>
                <a:gd name="T3" fmla="*/ 10 h 42"/>
                <a:gd name="T4" fmla="*/ 153 w 170"/>
                <a:gd name="T5" fmla="*/ 10 h 42"/>
                <a:gd name="T6" fmla="*/ 108 w 170"/>
                <a:gd name="T7" fmla="*/ 0 h 42"/>
                <a:gd name="T8" fmla="*/ 85 w 170"/>
                <a:gd name="T9" fmla="*/ 3 h 42"/>
                <a:gd name="T10" fmla="*/ 11 w 170"/>
                <a:gd name="T11" fmla="*/ 35 h 42"/>
                <a:gd name="T12" fmla="*/ 11 w 170"/>
                <a:gd name="T13" fmla="*/ 36 h 42"/>
                <a:gd name="T14" fmla="*/ 7 w 170"/>
                <a:gd name="T15" fmla="*/ 38 h 42"/>
                <a:gd name="T16" fmla="*/ 3 w 170"/>
                <a:gd name="T17" fmla="*/ 40 h 42"/>
                <a:gd name="T18" fmla="*/ 1 w 170"/>
                <a:gd name="T19" fmla="*/ 42 h 42"/>
                <a:gd name="T20" fmla="*/ 0 w 170"/>
                <a:gd name="T21" fmla="*/ 42 h 42"/>
                <a:gd name="T22" fmla="*/ 161 w 170"/>
                <a:gd name="T23" fmla="*/ 42 h 42"/>
                <a:gd name="T24" fmla="*/ 169 w 170"/>
                <a:gd name="T25" fmla="*/ 38 h 42"/>
                <a:gd name="T26" fmla="*/ 167 w 170"/>
                <a:gd name="T27" fmla="*/ 28 h 42"/>
                <a:gd name="T28" fmla="*/ 155 w 170"/>
                <a:gd name="T29" fmla="*/ 11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70" h="42">
                  <a:moveTo>
                    <a:pt x="155" y="11"/>
                  </a:moveTo>
                  <a:cubicBezTo>
                    <a:pt x="155" y="11"/>
                    <a:pt x="154" y="10"/>
                    <a:pt x="154" y="10"/>
                  </a:cubicBezTo>
                  <a:cubicBezTo>
                    <a:pt x="153" y="10"/>
                    <a:pt x="153" y="10"/>
                    <a:pt x="153" y="10"/>
                  </a:cubicBezTo>
                  <a:cubicBezTo>
                    <a:pt x="152" y="9"/>
                    <a:pt x="132" y="0"/>
                    <a:pt x="108" y="0"/>
                  </a:cubicBezTo>
                  <a:cubicBezTo>
                    <a:pt x="100" y="0"/>
                    <a:pt x="92" y="1"/>
                    <a:pt x="85" y="3"/>
                  </a:cubicBezTo>
                  <a:cubicBezTo>
                    <a:pt x="46" y="15"/>
                    <a:pt x="15" y="33"/>
                    <a:pt x="11" y="35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10" y="36"/>
                    <a:pt x="9" y="37"/>
                    <a:pt x="7" y="38"/>
                  </a:cubicBezTo>
                  <a:cubicBezTo>
                    <a:pt x="6" y="39"/>
                    <a:pt x="4" y="40"/>
                    <a:pt x="3" y="40"/>
                  </a:cubicBezTo>
                  <a:cubicBezTo>
                    <a:pt x="2" y="41"/>
                    <a:pt x="2" y="41"/>
                    <a:pt x="1" y="42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161" y="42"/>
                    <a:pt x="161" y="42"/>
                    <a:pt x="161" y="42"/>
                  </a:cubicBezTo>
                  <a:cubicBezTo>
                    <a:pt x="165" y="42"/>
                    <a:pt x="167" y="41"/>
                    <a:pt x="169" y="38"/>
                  </a:cubicBezTo>
                  <a:cubicBezTo>
                    <a:pt x="170" y="35"/>
                    <a:pt x="169" y="32"/>
                    <a:pt x="167" y="28"/>
                  </a:cubicBezTo>
                  <a:cubicBezTo>
                    <a:pt x="167" y="28"/>
                    <a:pt x="162" y="20"/>
                    <a:pt x="155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7" name="Freeform 87">
              <a:extLst>
                <a:ext uri="{FF2B5EF4-FFF2-40B4-BE49-F238E27FC236}">
                  <a16:creationId xmlns:a16="http://schemas.microsoft.com/office/drawing/2014/main" id="{8C32EF48-F3AF-4683-9EBA-C2E0FA0202B0}"/>
                </a:ext>
              </a:extLst>
            </p:cNvPr>
            <p:cNvSpPr/>
            <p:nvPr/>
          </p:nvSpPr>
          <p:spPr bwMode="auto">
            <a:xfrm>
              <a:off x="5335588" y="3771901"/>
              <a:ext cx="1520825" cy="155575"/>
            </a:xfrm>
            <a:custGeom>
              <a:avLst/>
              <a:gdLst>
                <a:gd name="T0" fmla="*/ 402 w 402"/>
                <a:gd name="T1" fmla="*/ 24 h 41"/>
                <a:gd name="T2" fmla="*/ 385 w 402"/>
                <a:gd name="T3" fmla="*/ 41 h 41"/>
                <a:gd name="T4" fmla="*/ 382 w 402"/>
                <a:gd name="T5" fmla="*/ 41 h 41"/>
                <a:gd name="T6" fmla="*/ 232 w 402"/>
                <a:gd name="T7" fmla="*/ 28 h 41"/>
                <a:gd name="T8" fmla="*/ 217 w 402"/>
                <a:gd name="T9" fmla="*/ 34 h 41"/>
                <a:gd name="T10" fmla="*/ 216 w 402"/>
                <a:gd name="T11" fmla="*/ 35 h 41"/>
                <a:gd name="T12" fmla="*/ 201 w 402"/>
                <a:gd name="T13" fmla="*/ 40 h 41"/>
                <a:gd name="T14" fmla="*/ 201 w 402"/>
                <a:gd name="T15" fmla="*/ 40 h 41"/>
                <a:gd name="T16" fmla="*/ 186 w 402"/>
                <a:gd name="T17" fmla="*/ 35 h 41"/>
                <a:gd name="T18" fmla="*/ 185 w 402"/>
                <a:gd name="T19" fmla="*/ 34 h 41"/>
                <a:gd name="T20" fmla="*/ 170 w 402"/>
                <a:gd name="T21" fmla="*/ 28 h 41"/>
                <a:gd name="T22" fmla="*/ 20 w 402"/>
                <a:gd name="T23" fmla="*/ 41 h 41"/>
                <a:gd name="T24" fmla="*/ 17 w 402"/>
                <a:gd name="T25" fmla="*/ 41 h 41"/>
                <a:gd name="T26" fmla="*/ 0 w 402"/>
                <a:gd name="T27" fmla="*/ 24 h 41"/>
                <a:gd name="T28" fmla="*/ 16 w 402"/>
                <a:gd name="T29" fmla="*/ 7 h 41"/>
                <a:gd name="T30" fmla="*/ 17 w 402"/>
                <a:gd name="T31" fmla="*/ 7 h 41"/>
                <a:gd name="T32" fmla="*/ 164 w 402"/>
                <a:gd name="T33" fmla="*/ 0 h 41"/>
                <a:gd name="T34" fmla="*/ 177 w 402"/>
                <a:gd name="T35" fmla="*/ 6 h 41"/>
                <a:gd name="T36" fmla="*/ 182 w 402"/>
                <a:gd name="T37" fmla="*/ 6 h 41"/>
                <a:gd name="T38" fmla="*/ 194 w 402"/>
                <a:gd name="T39" fmla="*/ 0 h 41"/>
                <a:gd name="T40" fmla="*/ 208 w 402"/>
                <a:gd name="T41" fmla="*/ 0 h 41"/>
                <a:gd name="T42" fmla="*/ 220 w 402"/>
                <a:gd name="T43" fmla="*/ 6 h 41"/>
                <a:gd name="T44" fmla="*/ 225 w 402"/>
                <a:gd name="T45" fmla="*/ 6 h 41"/>
                <a:gd name="T46" fmla="*/ 238 w 402"/>
                <a:gd name="T47" fmla="*/ 0 h 41"/>
                <a:gd name="T48" fmla="*/ 385 w 402"/>
                <a:gd name="T49" fmla="*/ 7 h 41"/>
                <a:gd name="T50" fmla="*/ 386 w 402"/>
                <a:gd name="T51" fmla="*/ 7 h 41"/>
                <a:gd name="T52" fmla="*/ 402 w 402"/>
                <a:gd name="T53" fmla="*/ 2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02" h="41">
                  <a:moveTo>
                    <a:pt x="402" y="24"/>
                  </a:moveTo>
                  <a:cubicBezTo>
                    <a:pt x="402" y="33"/>
                    <a:pt x="394" y="41"/>
                    <a:pt x="385" y="41"/>
                  </a:cubicBezTo>
                  <a:cubicBezTo>
                    <a:pt x="384" y="41"/>
                    <a:pt x="383" y="41"/>
                    <a:pt x="382" y="41"/>
                  </a:cubicBezTo>
                  <a:cubicBezTo>
                    <a:pt x="232" y="28"/>
                    <a:pt x="232" y="28"/>
                    <a:pt x="232" y="28"/>
                  </a:cubicBezTo>
                  <a:cubicBezTo>
                    <a:pt x="227" y="28"/>
                    <a:pt x="220" y="31"/>
                    <a:pt x="217" y="34"/>
                  </a:cubicBezTo>
                  <a:cubicBezTo>
                    <a:pt x="217" y="34"/>
                    <a:pt x="217" y="34"/>
                    <a:pt x="216" y="35"/>
                  </a:cubicBezTo>
                  <a:cubicBezTo>
                    <a:pt x="214" y="38"/>
                    <a:pt x="208" y="40"/>
                    <a:pt x="201" y="40"/>
                  </a:cubicBezTo>
                  <a:cubicBezTo>
                    <a:pt x="201" y="40"/>
                    <a:pt x="201" y="40"/>
                    <a:pt x="201" y="40"/>
                  </a:cubicBezTo>
                  <a:cubicBezTo>
                    <a:pt x="194" y="40"/>
                    <a:pt x="188" y="38"/>
                    <a:pt x="186" y="35"/>
                  </a:cubicBezTo>
                  <a:cubicBezTo>
                    <a:pt x="185" y="34"/>
                    <a:pt x="185" y="34"/>
                    <a:pt x="185" y="34"/>
                  </a:cubicBezTo>
                  <a:cubicBezTo>
                    <a:pt x="182" y="31"/>
                    <a:pt x="175" y="28"/>
                    <a:pt x="170" y="28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19" y="41"/>
                    <a:pt x="18" y="41"/>
                    <a:pt x="17" y="41"/>
                  </a:cubicBezTo>
                  <a:cubicBezTo>
                    <a:pt x="8" y="41"/>
                    <a:pt x="0" y="33"/>
                    <a:pt x="0" y="24"/>
                  </a:cubicBezTo>
                  <a:cubicBezTo>
                    <a:pt x="0" y="15"/>
                    <a:pt x="7" y="8"/>
                    <a:pt x="16" y="7"/>
                  </a:cubicBezTo>
                  <a:cubicBezTo>
                    <a:pt x="16" y="7"/>
                    <a:pt x="16" y="7"/>
                    <a:pt x="17" y="7"/>
                  </a:cubicBezTo>
                  <a:cubicBezTo>
                    <a:pt x="164" y="0"/>
                    <a:pt x="164" y="0"/>
                    <a:pt x="164" y="0"/>
                  </a:cubicBezTo>
                  <a:cubicBezTo>
                    <a:pt x="169" y="0"/>
                    <a:pt x="175" y="2"/>
                    <a:pt x="177" y="6"/>
                  </a:cubicBezTo>
                  <a:cubicBezTo>
                    <a:pt x="178" y="10"/>
                    <a:pt x="181" y="10"/>
                    <a:pt x="182" y="6"/>
                  </a:cubicBezTo>
                  <a:cubicBezTo>
                    <a:pt x="183" y="2"/>
                    <a:pt x="189" y="0"/>
                    <a:pt x="194" y="0"/>
                  </a:cubicBezTo>
                  <a:cubicBezTo>
                    <a:pt x="208" y="0"/>
                    <a:pt x="208" y="0"/>
                    <a:pt x="208" y="0"/>
                  </a:cubicBezTo>
                  <a:cubicBezTo>
                    <a:pt x="213" y="0"/>
                    <a:pt x="219" y="2"/>
                    <a:pt x="220" y="6"/>
                  </a:cubicBezTo>
                  <a:cubicBezTo>
                    <a:pt x="221" y="10"/>
                    <a:pt x="224" y="10"/>
                    <a:pt x="225" y="6"/>
                  </a:cubicBezTo>
                  <a:cubicBezTo>
                    <a:pt x="227" y="2"/>
                    <a:pt x="233" y="0"/>
                    <a:pt x="238" y="0"/>
                  </a:cubicBezTo>
                  <a:cubicBezTo>
                    <a:pt x="385" y="7"/>
                    <a:pt x="385" y="7"/>
                    <a:pt x="385" y="7"/>
                  </a:cubicBezTo>
                  <a:cubicBezTo>
                    <a:pt x="386" y="7"/>
                    <a:pt x="386" y="7"/>
                    <a:pt x="386" y="7"/>
                  </a:cubicBezTo>
                  <a:cubicBezTo>
                    <a:pt x="395" y="8"/>
                    <a:pt x="402" y="15"/>
                    <a:pt x="402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8" name="Freeform 88">
              <a:extLst>
                <a:ext uri="{FF2B5EF4-FFF2-40B4-BE49-F238E27FC236}">
                  <a16:creationId xmlns:a16="http://schemas.microsoft.com/office/drawing/2014/main" id="{4B3D1034-A172-47FD-BB41-0875EF5575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02250" y="3733801"/>
              <a:ext cx="1587500" cy="227013"/>
            </a:xfrm>
            <a:custGeom>
              <a:avLst/>
              <a:gdLst>
                <a:gd name="T0" fmla="*/ 394 w 420"/>
                <a:gd name="T1" fmla="*/ 60 h 60"/>
                <a:gd name="T2" fmla="*/ 394 w 420"/>
                <a:gd name="T3" fmla="*/ 60 h 60"/>
                <a:gd name="T4" fmla="*/ 391 w 420"/>
                <a:gd name="T5" fmla="*/ 60 h 60"/>
                <a:gd name="T6" fmla="*/ 390 w 420"/>
                <a:gd name="T7" fmla="*/ 60 h 60"/>
                <a:gd name="T8" fmla="*/ 240 w 420"/>
                <a:gd name="T9" fmla="*/ 47 h 60"/>
                <a:gd name="T10" fmla="*/ 240 w 420"/>
                <a:gd name="T11" fmla="*/ 47 h 60"/>
                <a:gd name="T12" fmla="*/ 235 w 420"/>
                <a:gd name="T13" fmla="*/ 49 h 60"/>
                <a:gd name="T14" fmla="*/ 235 w 420"/>
                <a:gd name="T15" fmla="*/ 52 h 60"/>
                <a:gd name="T16" fmla="*/ 230 w 420"/>
                <a:gd name="T17" fmla="*/ 53 h 60"/>
                <a:gd name="T18" fmla="*/ 210 w 420"/>
                <a:gd name="T19" fmla="*/ 59 h 60"/>
                <a:gd name="T20" fmla="*/ 210 w 420"/>
                <a:gd name="T21" fmla="*/ 59 h 60"/>
                <a:gd name="T22" fmla="*/ 190 w 420"/>
                <a:gd name="T23" fmla="*/ 53 h 60"/>
                <a:gd name="T24" fmla="*/ 186 w 420"/>
                <a:gd name="T25" fmla="*/ 52 h 60"/>
                <a:gd name="T26" fmla="*/ 185 w 420"/>
                <a:gd name="T27" fmla="*/ 49 h 60"/>
                <a:gd name="T28" fmla="*/ 180 w 420"/>
                <a:gd name="T29" fmla="*/ 47 h 60"/>
                <a:gd name="T30" fmla="*/ 29 w 420"/>
                <a:gd name="T31" fmla="*/ 60 h 60"/>
                <a:gd name="T32" fmla="*/ 26 w 420"/>
                <a:gd name="T33" fmla="*/ 60 h 60"/>
                <a:gd name="T34" fmla="*/ 0 w 420"/>
                <a:gd name="T35" fmla="*/ 34 h 60"/>
                <a:gd name="T36" fmla="*/ 25 w 420"/>
                <a:gd name="T37" fmla="*/ 8 h 60"/>
                <a:gd name="T38" fmla="*/ 25 w 420"/>
                <a:gd name="T39" fmla="*/ 8 h 60"/>
                <a:gd name="T40" fmla="*/ 173 w 420"/>
                <a:gd name="T41" fmla="*/ 1 h 60"/>
                <a:gd name="T42" fmla="*/ 188 w 420"/>
                <a:gd name="T43" fmla="*/ 5 h 60"/>
                <a:gd name="T44" fmla="*/ 203 w 420"/>
                <a:gd name="T45" fmla="*/ 0 h 60"/>
                <a:gd name="T46" fmla="*/ 217 w 420"/>
                <a:gd name="T47" fmla="*/ 0 h 60"/>
                <a:gd name="T48" fmla="*/ 232 w 420"/>
                <a:gd name="T49" fmla="*/ 5 h 60"/>
                <a:gd name="T50" fmla="*/ 247 w 420"/>
                <a:gd name="T51" fmla="*/ 1 h 60"/>
                <a:gd name="T52" fmla="*/ 395 w 420"/>
                <a:gd name="T53" fmla="*/ 8 h 60"/>
                <a:gd name="T54" fmla="*/ 420 w 420"/>
                <a:gd name="T55" fmla="*/ 34 h 60"/>
                <a:gd name="T56" fmla="*/ 394 w 420"/>
                <a:gd name="T57" fmla="*/ 60 h 60"/>
                <a:gd name="T58" fmla="*/ 26 w 420"/>
                <a:gd name="T59" fmla="*/ 26 h 60"/>
                <a:gd name="T60" fmla="*/ 18 w 420"/>
                <a:gd name="T61" fmla="*/ 34 h 60"/>
                <a:gd name="T62" fmla="*/ 26 w 420"/>
                <a:gd name="T63" fmla="*/ 42 h 60"/>
                <a:gd name="T64" fmla="*/ 26 w 420"/>
                <a:gd name="T65" fmla="*/ 42 h 60"/>
                <a:gd name="T66" fmla="*/ 28 w 420"/>
                <a:gd name="T67" fmla="*/ 42 h 60"/>
                <a:gd name="T68" fmla="*/ 178 w 420"/>
                <a:gd name="T69" fmla="*/ 29 h 60"/>
                <a:gd name="T70" fmla="*/ 180 w 420"/>
                <a:gd name="T71" fmla="*/ 29 h 60"/>
                <a:gd name="T72" fmla="*/ 199 w 420"/>
                <a:gd name="T73" fmla="*/ 36 h 60"/>
                <a:gd name="T74" fmla="*/ 200 w 420"/>
                <a:gd name="T75" fmla="*/ 36 h 60"/>
                <a:gd name="T76" fmla="*/ 202 w 420"/>
                <a:gd name="T77" fmla="*/ 39 h 60"/>
                <a:gd name="T78" fmla="*/ 210 w 420"/>
                <a:gd name="T79" fmla="*/ 41 h 60"/>
                <a:gd name="T80" fmla="*/ 210 w 420"/>
                <a:gd name="T81" fmla="*/ 41 h 60"/>
                <a:gd name="T82" fmla="*/ 218 w 420"/>
                <a:gd name="T83" fmla="*/ 39 h 60"/>
                <a:gd name="T84" fmla="*/ 220 w 420"/>
                <a:gd name="T85" fmla="*/ 36 h 60"/>
                <a:gd name="T86" fmla="*/ 221 w 420"/>
                <a:gd name="T87" fmla="*/ 36 h 60"/>
                <a:gd name="T88" fmla="*/ 242 w 420"/>
                <a:gd name="T89" fmla="*/ 29 h 60"/>
                <a:gd name="T90" fmla="*/ 392 w 420"/>
                <a:gd name="T91" fmla="*/ 42 h 60"/>
                <a:gd name="T92" fmla="*/ 394 w 420"/>
                <a:gd name="T93" fmla="*/ 42 h 60"/>
                <a:gd name="T94" fmla="*/ 402 w 420"/>
                <a:gd name="T95" fmla="*/ 34 h 60"/>
                <a:gd name="T96" fmla="*/ 395 w 420"/>
                <a:gd name="T97" fmla="*/ 26 h 60"/>
                <a:gd name="T98" fmla="*/ 394 w 420"/>
                <a:gd name="T99" fmla="*/ 26 h 60"/>
                <a:gd name="T100" fmla="*/ 246 w 420"/>
                <a:gd name="T101" fmla="*/ 19 h 60"/>
                <a:gd name="T102" fmla="*/ 246 w 420"/>
                <a:gd name="T103" fmla="*/ 19 h 60"/>
                <a:gd name="T104" fmla="*/ 242 w 420"/>
                <a:gd name="T105" fmla="*/ 20 h 60"/>
                <a:gd name="T106" fmla="*/ 231 w 420"/>
                <a:gd name="T107" fmla="*/ 28 h 60"/>
                <a:gd name="T108" fmla="*/ 221 w 420"/>
                <a:gd name="T109" fmla="*/ 20 h 60"/>
                <a:gd name="T110" fmla="*/ 217 w 420"/>
                <a:gd name="T111" fmla="*/ 19 h 60"/>
                <a:gd name="T112" fmla="*/ 203 w 420"/>
                <a:gd name="T113" fmla="*/ 19 h 60"/>
                <a:gd name="T114" fmla="*/ 199 w 420"/>
                <a:gd name="T115" fmla="*/ 20 h 60"/>
                <a:gd name="T116" fmla="*/ 189 w 420"/>
                <a:gd name="T117" fmla="*/ 28 h 60"/>
                <a:gd name="T118" fmla="*/ 178 w 420"/>
                <a:gd name="T119" fmla="*/ 20 h 60"/>
                <a:gd name="T120" fmla="*/ 174 w 420"/>
                <a:gd name="T121" fmla="*/ 19 h 60"/>
                <a:gd name="T122" fmla="*/ 26 w 420"/>
                <a:gd name="T123" fmla="*/ 26 h 60"/>
                <a:gd name="T124" fmla="*/ 26 w 420"/>
                <a:gd name="T125" fmla="*/ 26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20" h="60">
                  <a:moveTo>
                    <a:pt x="394" y="60"/>
                  </a:moveTo>
                  <a:cubicBezTo>
                    <a:pt x="394" y="60"/>
                    <a:pt x="394" y="60"/>
                    <a:pt x="394" y="60"/>
                  </a:cubicBezTo>
                  <a:cubicBezTo>
                    <a:pt x="393" y="60"/>
                    <a:pt x="392" y="60"/>
                    <a:pt x="391" y="60"/>
                  </a:cubicBezTo>
                  <a:cubicBezTo>
                    <a:pt x="390" y="60"/>
                    <a:pt x="390" y="60"/>
                    <a:pt x="390" y="60"/>
                  </a:cubicBezTo>
                  <a:cubicBezTo>
                    <a:pt x="240" y="47"/>
                    <a:pt x="240" y="47"/>
                    <a:pt x="240" y="47"/>
                  </a:cubicBezTo>
                  <a:cubicBezTo>
                    <a:pt x="240" y="47"/>
                    <a:pt x="240" y="47"/>
                    <a:pt x="240" y="47"/>
                  </a:cubicBezTo>
                  <a:cubicBezTo>
                    <a:pt x="238" y="47"/>
                    <a:pt x="236" y="48"/>
                    <a:pt x="235" y="49"/>
                  </a:cubicBezTo>
                  <a:cubicBezTo>
                    <a:pt x="235" y="52"/>
                    <a:pt x="235" y="52"/>
                    <a:pt x="235" y="52"/>
                  </a:cubicBezTo>
                  <a:cubicBezTo>
                    <a:pt x="230" y="53"/>
                    <a:pt x="230" y="53"/>
                    <a:pt x="230" y="53"/>
                  </a:cubicBezTo>
                  <a:cubicBezTo>
                    <a:pt x="225" y="57"/>
                    <a:pt x="218" y="59"/>
                    <a:pt x="210" y="59"/>
                  </a:cubicBezTo>
                  <a:cubicBezTo>
                    <a:pt x="210" y="59"/>
                    <a:pt x="210" y="59"/>
                    <a:pt x="210" y="59"/>
                  </a:cubicBezTo>
                  <a:cubicBezTo>
                    <a:pt x="202" y="59"/>
                    <a:pt x="195" y="57"/>
                    <a:pt x="190" y="53"/>
                  </a:cubicBezTo>
                  <a:cubicBezTo>
                    <a:pt x="186" y="52"/>
                    <a:pt x="186" y="52"/>
                    <a:pt x="186" y="52"/>
                  </a:cubicBezTo>
                  <a:cubicBezTo>
                    <a:pt x="185" y="49"/>
                    <a:pt x="185" y="49"/>
                    <a:pt x="185" y="49"/>
                  </a:cubicBezTo>
                  <a:cubicBezTo>
                    <a:pt x="184" y="48"/>
                    <a:pt x="182" y="47"/>
                    <a:pt x="180" y="47"/>
                  </a:cubicBezTo>
                  <a:cubicBezTo>
                    <a:pt x="29" y="60"/>
                    <a:pt x="29" y="60"/>
                    <a:pt x="29" y="60"/>
                  </a:cubicBezTo>
                  <a:cubicBezTo>
                    <a:pt x="28" y="60"/>
                    <a:pt x="27" y="60"/>
                    <a:pt x="26" y="60"/>
                  </a:cubicBezTo>
                  <a:cubicBezTo>
                    <a:pt x="12" y="60"/>
                    <a:pt x="0" y="48"/>
                    <a:pt x="0" y="34"/>
                  </a:cubicBezTo>
                  <a:cubicBezTo>
                    <a:pt x="0" y="20"/>
                    <a:pt x="11" y="9"/>
                    <a:pt x="25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173" y="1"/>
                    <a:pt x="173" y="1"/>
                    <a:pt x="173" y="1"/>
                  </a:cubicBezTo>
                  <a:cubicBezTo>
                    <a:pt x="178" y="1"/>
                    <a:pt x="184" y="2"/>
                    <a:pt x="188" y="5"/>
                  </a:cubicBezTo>
                  <a:cubicBezTo>
                    <a:pt x="192" y="2"/>
                    <a:pt x="197" y="0"/>
                    <a:pt x="203" y="0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23" y="0"/>
                    <a:pt x="228" y="2"/>
                    <a:pt x="232" y="5"/>
                  </a:cubicBezTo>
                  <a:cubicBezTo>
                    <a:pt x="236" y="2"/>
                    <a:pt x="242" y="1"/>
                    <a:pt x="247" y="1"/>
                  </a:cubicBezTo>
                  <a:cubicBezTo>
                    <a:pt x="395" y="8"/>
                    <a:pt x="395" y="8"/>
                    <a:pt x="395" y="8"/>
                  </a:cubicBezTo>
                  <a:cubicBezTo>
                    <a:pt x="409" y="9"/>
                    <a:pt x="420" y="20"/>
                    <a:pt x="420" y="34"/>
                  </a:cubicBezTo>
                  <a:cubicBezTo>
                    <a:pt x="420" y="48"/>
                    <a:pt x="408" y="60"/>
                    <a:pt x="394" y="60"/>
                  </a:cubicBezTo>
                  <a:close/>
                  <a:moveTo>
                    <a:pt x="26" y="26"/>
                  </a:moveTo>
                  <a:cubicBezTo>
                    <a:pt x="21" y="26"/>
                    <a:pt x="18" y="30"/>
                    <a:pt x="18" y="34"/>
                  </a:cubicBezTo>
                  <a:cubicBezTo>
                    <a:pt x="18" y="38"/>
                    <a:pt x="22" y="42"/>
                    <a:pt x="26" y="42"/>
                  </a:cubicBezTo>
                  <a:cubicBezTo>
                    <a:pt x="26" y="42"/>
                    <a:pt x="26" y="42"/>
                    <a:pt x="26" y="42"/>
                  </a:cubicBezTo>
                  <a:cubicBezTo>
                    <a:pt x="27" y="42"/>
                    <a:pt x="28" y="42"/>
                    <a:pt x="28" y="42"/>
                  </a:cubicBezTo>
                  <a:cubicBezTo>
                    <a:pt x="178" y="29"/>
                    <a:pt x="178" y="29"/>
                    <a:pt x="178" y="29"/>
                  </a:cubicBezTo>
                  <a:cubicBezTo>
                    <a:pt x="179" y="29"/>
                    <a:pt x="179" y="29"/>
                    <a:pt x="180" y="29"/>
                  </a:cubicBezTo>
                  <a:cubicBezTo>
                    <a:pt x="187" y="29"/>
                    <a:pt x="194" y="32"/>
                    <a:pt x="199" y="36"/>
                  </a:cubicBezTo>
                  <a:cubicBezTo>
                    <a:pt x="200" y="36"/>
                    <a:pt x="200" y="36"/>
                    <a:pt x="200" y="36"/>
                  </a:cubicBezTo>
                  <a:cubicBezTo>
                    <a:pt x="202" y="39"/>
                    <a:pt x="202" y="39"/>
                    <a:pt x="202" y="39"/>
                  </a:cubicBezTo>
                  <a:cubicBezTo>
                    <a:pt x="202" y="40"/>
                    <a:pt x="205" y="41"/>
                    <a:pt x="210" y="41"/>
                  </a:cubicBezTo>
                  <a:cubicBezTo>
                    <a:pt x="210" y="41"/>
                    <a:pt x="210" y="41"/>
                    <a:pt x="210" y="41"/>
                  </a:cubicBezTo>
                  <a:cubicBezTo>
                    <a:pt x="215" y="41"/>
                    <a:pt x="218" y="40"/>
                    <a:pt x="218" y="39"/>
                  </a:cubicBezTo>
                  <a:cubicBezTo>
                    <a:pt x="220" y="36"/>
                    <a:pt x="220" y="36"/>
                    <a:pt x="220" y="36"/>
                  </a:cubicBezTo>
                  <a:cubicBezTo>
                    <a:pt x="221" y="36"/>
                    <a:pt x="221" y="36"/>
                    <a:pt x="221" y="36"/>
                  </a:cubicBezTo>
                  <a:cubicBezTo>
                    <a:pt x="227" y="32"/>
                    <a:pt x="235" y="29"/>
                    <a:pt x="242" y="29"/>
                  </a:cubicBezTo>
                  <a:cubicBezTo>
                    <a:pt x="392" y="42"/>
                    <a:pt x="392" y="42"/>
                    <a:pt x="392" y="42"/>
                  </a:cubicBezTo>
                  <a:cubicBezTo>
                    <a:pt x="392" y="42"/>
                    <a:pt x="393" y="42"/>
                    <a:pt x="394" y="42"/>
                  </a:cubicBezTo>
                  <a:cubicBezTo>
                    <a:pt x="398" y="42"/>
                    <a:pt x="402" y="38"/>
                    <a:pt x="402" y="34"/>
                  </a:cubicBezTo>
                  <a:cubicBezTo>
                    <a:pt x="402" y="30"/>
                    <a:pt x="399" y="26"/>
                    <a:pt x="395" y="26"/>
                  </a:cubicBezTo>
                  <a:cubicBezTo>
                    <a:pt x="394" y="26"/>
                    <a:pt x="394" y="26"/>
                    <a:pt x="394" y="26"/>
                  </a:cubicBezTo>
                  <a:cubicBezTo>
                    <a:pt x="246" y="19"/>
                    <a:pt x="246" y="19"/>
                    <a:pt x="246" y="19"/>
                  </a:cubicBezTo>
                  <a:cubicBezTo>
                    <a:pt x="246" y="19"/>
                    <a:pt x="246" y="19"/>
                    <a:pt x="246" y="19"/>
                  </a:cubicBezTo>
                  <a:cubicBezTo>
                    <a:pt x="244" y="19"/>
                    <a:pt x="243" y="20"/>
                    <a:pt x="242" y="20"/>
                  </a:cubicBezTo>
                  <a:cubicBezTo>
                    <a:pt x="239" y="27"/>
                    <a:pt x="234" y="28"/>
                    <a:pt x="231" y="28"/>
                  </a:cubicBezTo>
                  <a:cubicBezTo>
                    <a:pt x="227" y="28"/>
                    <a:pt x="223" y="25"/>
                    <a:pt x="221" y="20"/>
                  </a:cubicBezTo>
                  <a:cubicBezTo>
                    <a:pt x="220" y="19"/>
                    <a:pt x="219" y="19"/>
                    <a:pt x="217" y="19"/>
                  </a:cubicBezTo>
                  <a:cubicBezTo>
                    <a:pt x="203" y="19"/>
                    <a:pt x="203" y="19"/>
                    <a:pt x="203" y="19"/>
                  </a:cubicBezTo>
                  <a:cubicBezTo>
                    <a:pt x="201" y="19"/>
                    <a:pt x="200" y="19"/>
                    <a:pt x="199" y="20"/>
                  </a:cubicBezTo>
                  <a:cubicBezTo>
                    <a:pt x="197" y="25"/>
                    <a:pt x="193" y="28"/>
                    <a:pt x="189" y="28"/>
                  </a:cubicBezTo>
                  <a:cubicBezTo>
                    <a:pt x="186" y="28"/>
                    <a:pt x="181" y="27"/>
                    <a:pt x="178" y="20"/>
                  </a:cubicBezTo>
                  <a:cubicBezTo>
                    <a:pt x="177" y="20"/>
                    <a:pt x="176" y="19"/>
                    <a:pt x="174" y="19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6" y="26"/>
                    <a:pt x="26" y="26"/>
                    <a:pt x="26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9" name="Freeform 89">
              <a:extLst>
                <a:ext uri="{FF2B5EF4-FFF2-40B4-BE49-F238E27FC236}">
                  <a16:creationId xmlns:a16="http://schemas.microsoft.com/office/drawing/2014/main" id="{B158FFF0-B7BE-4A61-BED7-743AF0F41E76}"/>
                </a:ext>
              </a:extLst>
            </p:cNvPr>
            <p:cNvSpPr/>
            <p:nvPr/>
          </p:nvSpPr>
          <p:spPr bwMode="auto">
            <a:xfrm>
              <a:off x="5354638" y="3525838"/>
              <a:ext cx="669925" cy="163513"/>
            </a:xfrm>
            <a:custGeom>
              <a:avLst/>
              <a:gdLst>
                <a:gd name="T0" fmla="*/ 169 w 177"/>
                <a:gd name="T1" fmla="*/ 37 h 43"/>
                <a:gd name="T2" fmla="*/ 168 w 177"/>
                <a:gd name="T3" fmla="*/ 36 h 43"/>
                <a:gd name="T4" fmla="*/ 92 w 177"/>
                <a:gd name="T5" fmla="*/ 1 h 43"/>
                <a:gd name="T6" fmla="*/ 75 w 177"/>
                <a:gd name="T7" fmla="*/ 0 h 43"/>
                <a:gd name="T8" fmla="*/ 18 w 177"/>
                <a:gd name="T9" fmla="*/ 15 h 43"/>
                <a:gd name="T10" fmla="*/ 3 w 177"/>
                <a:gd name="T11" fmla="*/ 29 h 43"/>
                <a:gd name="T12" fmla="*/ 1 w 177"/>
                <a:gd name="T13" fmla="*/ 39 h 43"/>
                <a:gd name="T14" fmla="*/ 9 w 177"/>
                <a:gd name="T15" fmla="*/ 43 h 43"/>
                <a:gd name="T16" fmla="*/ 177 w 177"/>
                <a:gd name="T17" fmla="*/ 43 h 43"/>
                <a:gd name="T18" fmla="*/ 169 w 177"/>
                <a:gd name="T19" fmla="*/ 37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7" h="43">
                  <a:moveTo>
                    <a:pt x="169" y="37"/>
                  </a:moveTo>
                  <a:cubicBezTo>
                    <a:pt x="168" y="36"/>
                    <a:pt x="168" y="36"/>
                    <a:pt x="168" y="36"/>
                  </a:cubicBezTo>
                  <a:cubicBezTo>
                    <a:pt x="141" y="16"/>
                    <a:pt x="115" y="5"/>
                    <a:pt x="92" y="1"/>
                  </a:cubicBezTo>
                  <a:cubicBezTo>
                    <a:pt x="87" y="1"/>
                    <a:pt x="81" y="0"/>
                    <a:pt x="75" y="0"/>
                  </a:cubicBezTo>
                  <a:cubicBezTo>
                    <a:pt x="40" y="0"/>
                    <a:pt x="18" y="15"/>
                    <a:pt x="18" y="15"/>
                  </a:cubicBezTo>
                  <a:cubicBezTo>
                    <a:pt x="16" y="16"/>
                    <a:pt x="6" y="23"/>
                    <a:pt x="3" y="29"/>
                  </a:cubicBezTo>
                  <a:cubicBezTo>
                    <a:pt x="1" y="33"/>
                    <a:pt x="0" y="36"/>
                    <a:pt x="1" y="39"/>
                  </a:cubicBezTo>
                  <a:cubicBezTo>
                    <a:pt x="3" y="42"/>
                    <a:pt x="5" y="43"/>
                    <a:pt x="9" y="43"/>
                  </a:cubicBezTo>
                  <a:cubicBezTo>
                    <a:pt x="177" y="43"/>
                    <a:pt x="177" y="43"/>
                    <a:pt x="177" y="43"/>
                  </a:cubicBezTo>
                  <a:cubicBezTo>
                    <a:pt x="174" y="40"/>
                    <a:pt x="170" y="37"/>
                    <a:pt x="169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10" name="Freeform 90">
              <a:extLst>
                <a:ext uri="{FF2B5EF4-FFF2-40B4-BE49-F238E27FC236}">
                  <a16:creationId xmlns:a16="http://schemas.microsoft.com/office/drawing/2014/main" id="{03AE4986-48C0-402A-9374-5000E238EE61}"/>
                </a:ext>
              </a:extLst>
            </p:cNvPr>
            <p:cNvSpPr/>
            <p:nvPr/>
          </p:nvSpPr>
          <p:spPr bwMode="auto">
            <a:xfrm>
              <a:off x="6175375" y="3063876"/>
              <a:ext cx="654050" cy="571500"/>
            </a:xfrm>
            <a:custGeom>
              <a:avLst/>
              <a:gdLst>
                <a:gd name="T0" fmla="*/ 171 w 173"/>
                <a:gd name="T1" fmla="*/ 114 h 151"/>
                <a:gd name="T2" fmla="*/ 157 w 173"/>
                <a:gd name="T3" fmla="*/ 87 h 151"/>
                <a:gd name="T4" fmla="*/ 157 w 173"/>
                <a:gd name="T5" fmla="*/ 86 h 151"/>
                <a:gd name="T6" fmla="*/ 123 w 173"/>
                <a:gd name="T7" fmla="*/ 21 h 151"/>
                <a:gd name="T8" fmla="*/ 116 w 173"/>
                <a:gd name="T9" fmla="*/ 8 h 151"/>
                <a:gd name="T10" fmla="*/ 115 w 173"/>
                <a:gd name="T11" fmla="*/ 7 h 151"/>
                <a:gd name="T12" fmla="*/ 87 w 173"/>
                <a:gd name="T13" fmla="*/ 0 h 151"/>
                <a:gd name="T14" fmla="*/ 101 w 173"/>
                <a:gd name="T15" fmla="*/ 24 h 151"/>
                <a:gd name="T16" fmla="*/ 103 w 173"/>
                <a:gd name="T17" fmla="*/ 45 h 151"/>
                <a:gd name="T18" fmla="*/ 88 w 173"/>
                <a:gd name="T19" fmla="*/ 59 h 151"/>
                <a:gd name="T20" fmla="*/ 38 w 173"/>
                <a:gd name="T21" fmla="*/ 87 h 151"/>
                <a:gd name="T22" fmla="*/ 1 w 173"/>
                <a:gd name="T23" fmla="*/ 149 h 151"/>
                <a:gd name="T24" fmla="*/ 0 w 173"/>
                <a:gd name="T25" fmla="*/ 151 h 151"/>
                <a:gd name="T26" fmla="*/ 1 w 173"/>
                <a:gd name="T27" fmla="*/ 151 h 151"/>
                <a:gd name="T28" fmla="*/ 9 w 173"/>
                <a:gd name="T29" fmla="*/ 146 h 151"/>
                <a:gd name="T30" fmla="*/ 86 w 173"/>
                <a:gd name="T31" fmla="*/ 112 h 151"/>
                <a:gd name="T32" fmla="*/ 113 w 173"/>
                <a:gd name="T33" fmla="*/ 109 h 151"/>
                <a:gd name="T34" fmla="*/ 165 w 173"/>
                <a:gd name="T35" fmla="*/ 120 h 151"/>
                <a:gd name="T36" fmla="*/ 169 w 173"/>
                <a:gd name="T37" fmla="*/ 121 h 151"/>
                <a:gd name="T38" fmla="*/ 172 w 173"/>
                <a:gd name="T39" fmla="*/ 120 h 151"/>
                <a:gd name="T40" fmla="*/ 171 w 173"/>
                <a:gd name="T41" fmla="*/ 114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73" h="151">
                  <a:moveTo>
                    <a:pt x="171" y="114"/>
                  </a:moveTo>
                  <a:cubicBezTo>
                    <a:pt x="157" y="87"/>
                    <a:pt x="157" y="87"/>
                    <a:pt x="157" y="87"/>
                  </a:cubicBezTo>
                  <a:cubicBezTo>
                    <a:pt x="157" y="86"/>
                    <a:pt x="157" y="86"/>
                    <a:pt x="157" y="86"/>
                  </a:cubicBezTo>
                  <a:cubicBezTo>
                    <a:pt x="123" y="21"/>
                    <a:pt x="123" y="21"/>
                    <a:pt x="123" y="21"/>
                  </a:cubicBezTo>
                  <a:cubicBezTo>
                    <a:pt x="120" y="17"/>
                    <a:pt x="117" y="11"/>
                    <a:pt x="116" y="8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5" y="7"/>
                    <a:pt x="101" y="0"/>
                    <a:pt x="87" y="0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5" y="31"/>
                    <a:pt x="105" y="38"/>
                    <a:pt x="103" y="45"/>
                  </a:cubicBezTo>
                  <a:cubicBezTo>
                    <a:pt x="100" y="51"/>
                    <a:pt x="95" y="56"/>
                    <a:pt x="88" y="59"/>
                  </a:cubicBezTo>
                  <a:cubicBezTo>
                    <a:pt x="85" y="60"/>
                    <a:pt x="56" y="71"/>
                    <a:pt x="38" y="87"/>
                  </a:cubicBezTo>
                  <a:cubicBezTo>
                    <a:pt x="19" y="105"/>
                    <a:pt x="8" y="123"/>
                    <a:pt x="1" y="149"/>
                  </a:cubicBezTo>
                  <a:cubicBezTo>
                    <a:pt x="0" y="151"/>
                    <a:pt x="0" y="151"/>
                    <a:pt x="0" y="151"/>
                  </a:cubicBezTo>
                  <a:cubicBezTo>
                    <a:pt x="0" y="151"/>
                    <a:pt x="1" y="151"/>
                    <a:pt x="1" y="151"/>
                  </a:cubicBezTo>
                  <a:cubicBezTo>
                    <a:pt x="3" y="149"/>
                    <a:pt x="6" y="147"/>
                    <a:pt x="9" y="146"/>
                  </a:cubicBezTo>
                  <a:cubicBezTo>
                    <a:pt x="9" y="146"/>
                    <a:pt x="42" y="125"/>
                    <a:pt x="86" y="112"/>
                  </a:cubicBezTo>
                  <a:cubicBezTo>
                    <a:pt x="95" y="110"/>
                    <a:pt x="104" y="109"/>
                    <a:pt x="113" y="109"/>
                  </a:cubicBezTo>
                  <a:cubicBezTo>
                    <a:pt x="141" y="109"/>
                    <a:pt x="165" y="120"/>
                    <a:pt x="165" y="120"/>
                  </a:cubicBezTo>
                  <a:cubicBezTo>
                    <a:pt x="167" y="121"/>
                    <a:pt x="168" y="121"/>
                    <a:pt x="169" y="121"/>
                  </a:cubicBezTo>
                  <a:cubicBezTo>
                    <a:pt x="171" y="121"/>
                    <a:pt x="172" y="120"/>
                    <a:pt x="172" y="120"/>
                  </a:cubicBezTo>
                  <a:cubicBezTo>
                    <a:pt x="173" y="118"/>
                    <a:pt x="172" y="116"/>
                    <a:pt x="171" y="1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/>
            </a:p>
          </p:txBody>
        </p:sp>
      </p:grpSp>
      <p:sp>
        <p:nvSpPr>
          <p:cNvPr id="28678" name="文本框 11">
            <a:extLst>
              <a:ext uri="{FF2B5EF4-FFF2-40B4-BE49-F238E27FC236}">
                <a16:creationId xmlns:a16="http://schemas.microsoft.com/office/drawing/2014/main" id="{2D74EA7C-AE82-4A7C-BE5B-6A6D0FDA28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38313" y="552450"/>
            <a:ext cx="3655681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3600" dirty="0">
                <a:solidFill>
                  <a:schemeClr val="bg1"/>
                </a:solidFill>
              </a:rPr>
              <a:t>Transfer</a:t>
            </a:r>
            <a:r>
              <a:rPr lang="zh-CN" altLang="en-US" sz="3600" dirty="0">
                <a:solidFill>
                  <a:schemeClr val="bg1"/>
                </a:solidFill>
              </a:rPr>
              <a:t> </a:t>
            </a:r>
            <a:r>
              <a:rPr lang="en-US" altLang="zh-CN" sz="3600" dirty="0">
                <a:solidFill>
                  <a:schemeClr val="bg1"/>
                </a:solidFill>
              </a:rPr>
              <a:t>learning</a:t>
            </a:r>
            <a:endParaRPr lang="en-US" altLang="ja-JP" sz="3600" dirty="0">
              <a:solidFill>
                <a:schemeClr val="bg1"/>
              </a:solidFill>
            </a:endParaRPr>
          </a:p>
        </p:txBody>
      </p:sp>
      <p:pic>
        <p:nvPicPr>
          <p:cNvPr id="28679" name="图片 12">
            <a:extLst>
              <a:ext uri="{FF2B5EF4-FFF2-40B4-BE49-F238E27FC236}">
                <a16:creationId xmlns:a16="http://schemas.microsoft.com/office/drawing/2014/main" id="{EA21A789-CAFE-4DCE-9356-4BD8695A86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6188" y="5200650"/>
            <a:ext cx="5865812" cy="165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16" descr="A picture containing object, clock, watch&#10;&#10;Description automatically generated">
            <a:extLst>
              <a:ext uri="{FF2B5EF4-FFF2-40B4-BE49-F238E27FC236}">
                <a16:creationId xmlns:a16="http://schemas.microsoft.com/office/drawing/2014/main" id="{6F837C37-AB00-6448-9C1D-4041DDABBF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1187" y="2242605"/>
            <a:ext cx="2489200" cy="8636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C370B35-6480-C04E-ACF4-84EFB1C7DF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5658" y="3905494"/>
            <a:ext cx="1955800" cy="812800"/>
          </a:xfrm>
          <a:prstGeom prst="rect">
            <a:avLst/>
          </a:prstGeom>
        </p:spPr>
      </p:pic>
      <p:pic>
        <p:nvPicPr>
          <p:cNvPr id="21" name="Picture 20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EAFB55BF-AF23-1247-B894-2E95B372393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6157" y="3880094"/>
            <a:ext cx="2057400" cy="838200"/>
          </a:xfrm>
          <a:prstGeom prst="rect">
            <a:avLst/>
          </a:prstGeom>
        </p:spPr>
      </p:pic>
      <p:pic>
        <p:nvPicPr>
          <p:cNvPr id="23" name="Picture 22" descr="A picture containing object&#10;&#10;Description automatically generated">
            <a:extLst>
              <a:ext uri="{FF2B5EF4-FFF2-40B4-BE49-F238E27FC236}">
                <a16:creationId xmlns:a16="http://schemas.microsoft.com/office/drawing/2014/main" id="{87CA4768-2A6E-384D-86DC-7127C85D9EB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2370" y="2219447"/>
            <a:ext cx="1981200" cy="8382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6B14D97E-BDA0-9042-A26B-37BC18BD3D2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4980" y="2311334"/>
            <a:ext cx="2082800" cy="812800"/>
          </a:xfrm>
          <a:prstGeom prst="rect">
            <a:avLst/>
          </a:prstGeom>
        </p:spPr>
      </p:pic>
      <p:pic>
        <p:nvPicPr>
          <p:cNvPr id="27" name="Picture 26" descr="A picture containing object&#10;&#10;Description automatically generated">
            <a:extLst>
              <a:ext uri="{FF2B5EF4-FFF2-40B4-BE49-F238E27FC236}">
                <a16:creationId xmlns:a16="http://schemas.microsoft.com/office/drawing/2014/main" id="{36BCC1C9-3237-E549-9A5B-2B6843BD771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1706" y="3905494"/>
            <a:ext cx="1854200" cy="914400"/>
          </a:xfrm>
          <a:prstGeom prst="rect">
            <a:avLst/>
          </a:prstGeom>
        </p:spPr>
      </p:pic>
      <p:sp>
        <p:nvSpPr>
          <p:cNvPr id="26" name="文本框 9">
            <a:extLst>
              <a:ext uri="{FF2B5EF4-FFF2-40B4-BE49-F238E27FC236}">
                <a16:creationId xmlns:a16="http://schemas.microsoft.com/office/drawing/2014/main" id="{18DE3491-C119-6944-AA74-97973C8B62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3925" y="2447616"/>
            <a:ext cx="4414878" cy="497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just" eaLnBrk="1" hangingPunct="1"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ja-JP" sz="2400" dirty="0">
                <a:solidFill>
                  <a:srgbClr val="595959"/>
                </a:solidFill>
                <a:sym typeface="Arial" panose="020B0604020202020204" pitchFamily="34" charset="0"/>
              </a:rPr>
              <a:t>Regressor</a:t>
            </a:r>
            <a:r>
              <a:rPr lang="zh-CN" altLang="en-US" sz="2400" dirty="0">
                <a:solidFill>
                  <a:srgbClr val="595959"/>
                </a:solidFill>
                <a:sym typeface="Arial" panose="020B0604020202020204" pitchFamily="34" charset="0"/>
              </a:rPr>
              <a:t> </a:t>
            </a:r>
            <a:r>
              <a:rPr lang="en-US" altLang="zh-CN" sz="2400" dirty="0">
                <a:solidFill>
                  <a:srgbClr val="595959"/>
                </a:solidFill>
                <a:sym typeface="Arial" panose="020B0604020202020204" pitchFamily="34" charset="0"/>
              </a:rPr>
              <a:t>sequence</a:t>
            </a:r>
            <a:r>
              <a:rPr lang="zh-CN" altLang="en-US" sz="2400" dirty="0">
                <a:solidFill>
                  <a:srgbClr val="595959"/>
                </a:solidFill>
                <a:sym typeface="Arial" panose="020B0604020202020204" pitchFamily="34" charset="0"/>
              </a:rPr>
              <a:t> </a:t>
            </a:r>
            <a:r>
              <a:rPr lang="en-US" altLang="zh-CN" sz="2400" dirty="0">
                <a:solidFill>
                  <a:srgbClr val="595959"/>
                </a:solidFill>
                <a:sym typeface="Arial" panose="020B0604020202020204" pitchFamily="34" charset="0"/>
              </a:rPr>
              <a:t>1</a:t>
            </a:r>
            <a:r>
              <a:rPr lang="en-US" altLang="ja-JP" sz="2400" dirty="0">
                <a:solidFill>
                  <a:srgbClr val="595959"/>
                </a:solidFill>
                <a:sym typeface="Arial" panose="020B0604020202020204" pitchFamily="34" charset="0"/>
              </a:rPr>
              <a:t> </a:t>
            </a:r>
          </a:p>
        </p:txBody>
      </p:sp>
      <p:sp>
        <p:nvSpPr>
          <p:cNvPr id="28" name="文本框 9">
            <a:extLst>
              <a:ext uri="{FF2B5EF4-FFF2-40B4-BE49-F238E27FC236}">
                <a16:creationId xmlns:a16="http://schemas.microsoft.com/office/drawing/2014/main" id="{F792AA57-3C06-0643-A87D-A87F1A4131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4609" y="4088154"/>
            <a:ext cx="4414878" cy="497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just" eaLnBrk="1" hangingPunct="1"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ja-JP" sz="2400" dirty="0">
                <a:solidFill>
                  <a:srgbClr val="595959"/>
                </a:solidFill>
                <a:sym typeface="Arial" panose="020B0604020202020204" pitchFamily="34" charset="0"/>
              </a:rPr>
              <a:t>Regressor</a:t>
            </a:r>
            <a:r>
              <a:rPr lang="zh-CN" altLang="en-US" sz="2400" dirty="0">
                <a:solidFill>
                  <a:srgbClr val="595959"/>
                </a:solidFill>
                <a:sym typeface="Arial" panose="020B0604020202020204" pitchFamily="34" charset="0"/>
              </a:rPr>
              <a:t> </a:t>
            </a:r>
            <a:r>
              <a:rPr lang="en-US" altLang="zh-CN" sz="2400" dirty="0">
                <a:solidFill>
                  <a:srgbClr val="595959"/>
                </a:solidFill>
                <a:sym typeface="Arial" panose="020B0604020202020204" pitchFamily="34" charset="0"/>
              </a:rPr>
              <a:t>sequence</a:t>
            </a:r>
            <a:r>
              <a:rPr lang="zh-CN" altLang="en-US" sz="2400" dirty="0">
                <a:solidFill>
                  <a:srgbClr val="595959"/>
                </a:solidFill>
                <a:sym typeface="Arial" panose="020B0604020202020204" pitchFamily="34" charset="0"/>
              </a:rPr>
              <a:t> </a:t>
            </a:r>
            <a:r>
              <a:rPr lang="en-US" altLang="zh-CN" sz="2400" dirty="0">
                <a:solidFill>
                  <a:srgbClr val="595959"/>
                </a:solidFill>
                <a:sym typeface="Arial" panose="020B0604020202020204" pitchFamily="34" charset="0"/>
              </a:rPr>
              <a:t>2</a:t>
            </a:r>
            <a:r>
              <a:rPr lang="en-US" altLang="ja-JP" sz="2400" dirty="0">
                <a:solidFill>
                  <a:srgbClr val="595959"/>
                </a:solidFill>
                <a:sym typeface="Arial" panose="020B0604020202020204" pitchFamily="34" charset="0"/>
              </a:rPr>
              <a:t> </a:t>
            </a:r>
          </a:p>
        </p:txBody>
      </p:sp>
      <p:sp>
        <p:nvSpPr>
          <p:cNvPr id="29" name="文本框 9">
            <a:extLst>
              <a:ext uri="{FF2B5EF4-FFF2-40B4-BE49-F238E27FC236}">
                <a16:creationId xmlns:a16="http://schemas.microsoft.com/office/drawing/2014/main" id="{46B2C8B4-FA6B-DD42-BE49-1C19448B56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26188" y="1694567"/>
            <a:ext cx="3623733" cy="4947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just" eaLnBrk="1" hangingPunct="1"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ja-JP" sz="2400" dirty="0">
                <a:solidFill>
                  <a:srgbClr val="595959"/>
                </a:solidFill>
                <a:sym typeface="Arial" panose="020B0604020202020204" pitchFamily="34" charset="0"/>
              </a:rPr>
              <a:t>posterior mean</a:t>
            </a:r>
          </a:p>
        </p:txBody>
      </p:sp>
      <p:sp>
        <p:nvSpPr>
          <p:cNvPr id="31" name="文本框 9">
            <a:extLst>
              <a:ext uri="{FF2B5EF4-FFF2-40B4-BE49-F238E27FC236}">
                <a16:creationId xmlns:a16="http://schemas.microsoft.com/office/drawing/2014/main" id="{060D3858-8184-1445-97DB-9D2E8E709F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31499" y="1688593"/>
            <a:ext cx="2716349" cy="4947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just" eaLnBrk="1" hangingPunct="1"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ja-JP" sz="2400" dirty="0">
                <a:solidFill>
                  <a:srgbClr val="595959"/>
                </a:solidFill>
                <a:sym typeface="Arial" panose="020B0604020202020204" pitchFamily="34" charset="0"/>
              </a:rPr>
              <a:t>posterior </a:t>
            </a:r>
            <a:r>
              <a:rPr lang="en-US" altLang="zh-CN" sz="2400" dirty="0">
                <a:solidFill>
                  <a:srgbClr val="595959"/>
                </a:solidFill>
                <a:sym typeface="Arial" panose="020B0604020202020204" pitchFamily="34" charset="0"/>
              </a:rPr>
              <a:t>variance</a:t>
            </a:r>
            <a:endParaRPr lang="en-US" altLang="ja-JP" sz="2400" dirty="0">
              <a:solidFill>
                <a:srgbClr val="595959"/>
              </a:solidFill>
              <a:sym typeface="Arial" panose="020B0604020202020204" pitchFamily="34" charset="0"/>
            </a:endParaRPr>
          </a:p>
        </p:txBody>
      </p:sp>
      <p:sp>
        <p:nvSpPr>
          <p:cNvPr id="34" name="文本框 9">
            <a:extLst>
              <a:ext uri="{FF2B5EF4-FFF2-40B4-BE49-F238E27FC236}">
                <a16:creationId xmlns:a16="http://schemas.microsoft.com/office/drawing/2014/main" id="{0F6429FB-BF01-5441-A465-351B644266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3090" y="5318761"/>
            <a:ext cx="1339803" cy="497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just" eaLnBrk="1" hangingPunct="1">
              <a:lnSpc>
                <a:spcPct val="120000"/>
              </a:lnSpc>
              <a:spcBef>
                <a:spcPct val="0"/>
              </a:spcBef>
              <a:buNone/>
            </a:pPr>
            <a:r>
              <a:rPr lang="ja-JP" altLang="en-US" sz="2400">
                <a:solidFill>
                  <a:srgbClr val="595959"/>
                </a:solidFill>
                <a:sym typeface="Arial" panose="020B0604020202020204" pitchFamily="34" charset="0"/>
              </a:rPr>
              <a:t>目标是</a:t>
            </a:r>
            <a:endParaRPr lang="en-US" altLang="ja-JP" sz="2400" dirty="0">
              <a:solidFill>
                <a:srgbClr val="595959"/>
              </a:solidFill>
              <a:sym typeface="Arial" panose="020B0604020202020204" pitchFamily="34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28B9D82-8D6F-3747-A602-470A860F752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8764" y="5256979"/>
            <a:ext cx="965200" cy="711200"/>
          </a:xfrm>
          <a:prstGeom prst="rect">
            <a:avLst/>
          </a:prstGeom>
        </p:spPr>
      </p:pic>
      <p:pic>
        <p:nvPicPr>
          <p:cNvPr id="22" name="Picture 21" descr="A close up of a logo&#10;&#10;Description automatically generated">
            <a:extLst>
              <a:ext uri="{FF2B5EF4-FFF2-40B4-BE49-F238E27FC236}">
                <a16:creationId xmlns:a16="http://schemas.microsoft.com/office/drawing/2014/main" id="{E211F997-6BD4-A649-90E4-E57768CA98C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7304" y="5333179"/>
            <a:ext cx="711200" cy="55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73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任意多边形 10">
            <a:extLst>
              <a:ext uri="{FF2B5EF4-FFF2-40B4-BE49-F238E27FC236}">
                <a16:creationId xmlns:a16="http://schemas.microsoft.com/office/drawing/2014/main" id="{F78217A7-87B9-42C8-9AA2-56639B95E51F}"/>
              </a:ext>
            </a:extLst>
          </p:cNvPr>
          <p:cNvSpPr/>
          <p:nvPr/>
        </p:nvSpPr>
        <p:spPr>
          <a:xfrm rot="5400000">
            <a:off x="2643808" y="-2186609"/>
            <a:ext cx="914400" cy="6202017"/>
          </a:xfrm>
          <a:custGeom>
            <a:avLst/>
            <a:gdLst>
              <a:gd name="connsiteX0" fmla="*/ 0 w 990604"/>
              <a:gd name="connsiteY0" fmla="*/ 5956738 h 5956738"/>
              <a:gd name="connsiteX1" fmla="*/ 0 w 990604"/>
              <a:gd name="connsiteY1" fmla="*/ 317938 h 5956738"/>
              <a:gd name="connsiteX2" fmla="*/ 6 w 990604"/>
              <a:gd name="connsiteY2" fmla="*/ 317938 h 5956738"/>
              <a:gd name="connsiteX3" fmla="*/ 495305 w 990604"/>
              <a:gd name="connsiteY3" fmla="*/ 0 h 5956738"/>
              <a:gd name="connsiteX4" fmla="*/ 990604 w 990604"/>
              <a:gd name="connsiteY4" fmla="*/ 317938 h 5956738"/>
              <a:gd name="connsiteX5" fmla="*/ 990601 w 990604"/>
              <a:gd name="connsiteY5" fmla="*/ 317938 h 5956738"/>
              <a:gd name="connsiteX6" fmla="*/ 990601 w 990604"/>
              <a:gd name="connsiteY6" fmla="*/ 5956738 h 5956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0604" h="5956738">
                <a:moveTo>
                  <a:pt x="0" y="5956738"/>
                </a:moveTo>
                <a:lnTo>
                  <a:pt x="0" y="317938"/>
                </a:lnTo>
                <a:lnTo>
                  <a:pt x="6" y="317938"/>
                </a:lnTo>
                <a:lnTo>
                  <a:pt x="495305" y="0"/>
                </a:lnTo>
                <a:lnTo>
                  <a:pt x="990604" y="317938"/>
                </a:lnTo>
                <a:lnTo>
                  <a:pt x="990601" y="317938"/>
                </a:lnTo>
                <a:lnTo>
                  <a:pt x="990601" y="5956738"/>
                </a:lnTo>
                <a:close/>
              </a:path>
            </a:pathLst>
          </a:custGeom>
          <a:solidFill>
            <a:srgbClr val="4B64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zh-CN" altLang="en-US" noProof="1"/>
          </a:p>
        </p:txBody>
      </p:sp>
      <p:sp>
        <p:nvSpPr>
          <p:cNvPr id="2" name="椭圆 1">
            <a:extLst>
              <a:ext uri="{FF2B5EF4-FFF2-40B4-BE49-F238E27FC236}">
                <a16:creationId xmlns:a16="http://schemas.microsoft.com/office/drawing/2014/main" id="{989F1B2B-D069-4E1D-ABB9-F2C6C8EF9ED8}"/>
              </a:ext>
            </a:extLst>
          </p:cNvPr>
          <p:cNvSpPr/>
          <p:nvPr/>
        </p:nvSpPr>
        <p:spPr>
          <a:xfrm>
            <a:off x="323850" y="247650"/>
            <a:ext cx="1333500" cy="1333500"/>
          </a:xfrm>
          <a:prstGeom prst="ellipse">
            <a:avLst/>
          </a:prstGeom>
          <a:solidFill>
            <a:schemeClr val="bg1"/>
          </a:solidFill>
          <a:ln w="38100">
            <a:solidFill>
              <a:srgbClr val="4B64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zh-CN" altLang="en-US" noProof="1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EB01D4AC-4383-4216-A68F-045301757739}"/>
              </a:ext>
            </a:extLst>
          </p:cNvPr>
          <p:cNvGrpSpPr/>
          <p:nvPr/>
        </p:nvGrpSpPr>
        <p:grpSpPr>
          <a:xfrm>
            <a:off x="475624" y="571426"/>
            <a:ext cx="1029952" cy="685949"/>
            <a:chOff x="5302250" y="2903538"/>
            <a:chExt cx="1587500" cy="1057276"/>
          </a:xfrm>
          <a:solidFill>
            <a:srgbClr val="4B649F"/>
          </a:solidFill>
        </p:grpSpPr>
        <p:sp>
          <p:nvSpPr>
            <p:cNvPr id="4" name="Freeform 84">
              <a:extLst>
                <a:ext uri="{FF2B5EF4-FFF2-40B4-BE49-F238E27FC236}">
                  <a16:creationId xmlns:a16="http://schemas.microsoft.com/office/drawing/2014/main" id="{31146644-E136-4958-B5BF-A9B632D430C5}"/>
                </a:ext>
              </a:extLst>
            </p:cNvPr>
            <p:cNvSpPr/>
            <p:nvPr/>
          </p:nvSpPr>
          <p:spPr bwMode="auto">
            <a:xfrm>
              <a:off x="5362575" y="3040063"/>
              <a:ext cx="706438" cy="614363"/>
            </a:xfrm>
            <a:custGeom>
              <a:avLst/>
              <a:gdLst>
                <a:gd name="T0" fmla="*/ 181 w 187"/>
                <a:gd name="T1" fmla="*/ 49 h 162"/>
                <a:gd name="T2" fmla="*/ 187 w 187"/>
                <a:gd name="T3" fmla="*/ 66 h 162"/>
                <a:gd name="T4" fmla="*/ 187 w 187"/>
                <a:gd name="T5" fmla="*/ 162 h 162"/>
                <a:gd name="T6" fmla="*/ 176 w 187"/>
                <a:gd name="T7" fmla="*/ 153 h 162"/>
                <a:gd name="T8" fmla="*/ 92 w 187"/>
                <a:gd name="T9" fmla="*/ 115 h 162"/>
                <a:gd name="T10" fmla="*/ 73 w 187"/>
                <a:gd name="T11" fmla="*/ 114 h 162"/>
                <a:gd name="T12" fmla="*/ 8 w 187"/>
                <a:gd name="T13" fmla="*/ 131 h 162"/>
                <a:gd name="T14" fmla="*/ 1 w 187"/>
                <a:gd name="T15" fmla="*/ 131 h 162"/>
                <a:gd name="T16" fmla="*/ 2 w 187"/>
                <a:gd name="T17" fmla="*/ 126 h 162"/>
                <a:gd name="T18" fmla="*/ 26 w 187"/>
                <a:gd name="T19" fmla="*/ 70 h 162"/>
                <a:gd name="T20" fmla="*/ 48 w 187"/>
                <a:gd name="T21" fmla="*/ 20 h 162"/>
                <a:gd name="T22" fmla="*/ 53 w 187"/>
                <a:gd name="T23" fmla="*/ 13 h 162"/>
                <a:gd name="T24" fmla="*/ 62 w 187"/>
                <a:gd name="T25" fmla="*/ 9 h 162"/>
                <a:gd name="T26" fmla="*/ 130 w 187"/>
                <a:gd name="T27" fmla="*/ 11 h 162"/>
                <a:gd name="T28" fmla="*/ 181 w 187"/>
                <a:gd name="T29" fmla="*/ 49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7" h="162">
                  <a:moveTo>
                    <a:pt x="181" y="49"/>
                  </a:moveTo>
                  <a:cubicBezTo>
                    <a:pt x="184" y="54"/>
                    <a:pt x="187" y="60"/>
                    <a:pt x="187" y="66"/>
                  </a:cubicBezTo>
                  <a:cubicBezTo>
                    <a:pt x="187" y="162"/>
                    <a:pt x="187" y="162"/>
                    <a:pt x="187" y="162"/>
                  </a:cubicBezTo>
                  <a:cubicBezTo>
                    <a:pt x="187" y="162"/>
                    <a:pt x="178" y="154"/>
                    <a:pt x="176" y="153"/>
                  </a:cubicBezTo>
                  <a:cubicBezTo>
                    <a:pt x="168" y="148"/>
                    <a:pt x="133" y="120"/>
                    <a:pt x="92" y="115"/>
                  </a:cubicBezTo>
                  <a:cubicBezTo>
                    <a:pt x="86" y="114"/>
                    <a:pt x="79" y="114"/>
                    <a:pt x="73" y="114"/>
                  </a:cubicBezTo>
                  <a:cubicBezTo>
                    <a:pt x="32" y="114"/>
                    <a:pt x="8" y="131"/>
                    <a:pt x="8" y="131"/>
                  </a:cubicBezTo>
                  <a:cubicBezTo>
                    <a:pt x="5" y="133"/>
                    <a:pt x="2" y="133"/>
                    <a:pt x="1" y="131"/>
                  </a:cubicBezTo>
                  <a:cubicBezTo>
                    <a:pt x="0" y="130"/>
                    <a:pt x="1" y="128"/>
                    <a:pt x="2" y="126"/>
                  </a:cubicBezTo>
                  <a:cubicBezTo>
                    <a:pt x="26" y="70"/>
                    <a:pt x="26" y="70"/>
                    <a:pt x="26" y="70"/>
                  </a:cubicBezTo>
                  <a:cubicBezTo>
                    <a:pt x="48" y="20"/>
                    <a:pt x="48" y="20"/>
                    <a:pt x="48" y="20"/>
                  </a:cubicBezTo>
                  <a:cubicBezTo>
                    <a:pt x="49" y="18"/>
                    <a:pt x="51" y="15"/>
                    <a:pt x="53" y="13"/>
                  </a:cubicBezTo>
                  <a:cubicBezTo>
                    <a:pt x="55" y="11"/>
                    <a:pt x="59" y="10"/>
                    <a:pt x="62" y="9"/>
                  </a:cubicBezTo>
                  <a:cubicBezTo>
                    <a:pt x="65" y="9"/>
                    <a:pt x="98" y="0"/>
                    <a:pt x="130" y="11"/>
                  </a:cubicBezTo>
                  <a:cubicBezTo>
                    <a:pt x="163" y="22"/>
                    <a:pt x="179" y="45"/>
                    <a:pt x="181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5" name="Freeform 85">
              <a:extLst>
                <a:ext uri="{FF2B5EF4-FFF2-40B4-BE49-F238E27FC236}">
                  <a16:creationId xmlns:a16="http://schemas.microsoft.com/office/drawing/2014/main" id="{15DA8FD2-48AA-4963-8E7E-85AB57E553CB}"/>
                </a:ext>
              </a:extLst>
            </p:cNvPr>
            <p:cNvSpPr/>
            <p:nvPr/>
          </p:nvSpPr>
          <p:spPr bwMode="auto">
            <a:xfrm>
              <a:off x="6115050" y="2903538"/>
              <a:ext cx="400050" cy="747713"/>
            </a:xfrm>
            <a:custGeom>
              <a:avLst/>
              <a:gdLst>
                <a:gd name="T0" fmla="*/ 44 w 106"/>
                <a:gd name="T1" fmla="*/ 119 h 197"/>
                <a:gd name="T2" fmla="*/ 3 w 106"/>
                <a:gd name="T3" fmla="*/ 187 h 197"/>
                <a:gd name="T4" fmla="*/ 0 w 106"/>
                <a:gd name="T5" fmla="*/ 197 h 197"/>
                <a:gd name="T6" fmla="*/ 0 w 106"/>
                <a:gd name="T7" fmla="*/ 83 h 197"/>
                <a:gd name="T8" fmla="*/ 1 w 106"/>
                <a:gd name="T9" fmla="*/ 64 h 197"/>
                <a:gd name="T10" fmla="*/ 16 w 106"/>
                <a:gd name="T11" fmla="*/ 29 h 197"/>
                <a:gd name="T12" fmla="*/ 49 w 106"/>
                <a:gd name="T13" fmla="*/ 1 h 197"/>
                <a:gd name="T14" fmla="*/ 54 w 106"/>
                <a:gd name="T15" fmla="*/ 0 h 197"/>
                <a:gd name="T16" fmla="*/ 64 w 106"/>
                <a:gd name="T17" fmla="*/ 6 h 197"/>
                <a:gd name="T18" fmla="*/ 85 w 106"/>
                <a:gd name="T19" fmla="*/ 42 h 197"/>
                <a:gd name="T20" fmla="*/ 86 w 106"/>
                <a:gd name="T21" fmla="*/ 42 h 197"/>
                <a:gd name="T22" fmla="*/ 104 w 106"/>
                <a:gd name="T23" fmla="*/ 74 h 197"/>
                <a:gd name="T24" fmla="*/ 105 w 106"/>
                <a:gd name="T25" fmla="*/ 82 h 197"/>
                <a:gd name="T26" fmla="*/ 99 w 106"/>
                <a:gd name="T27" fmla="*/ 87 h 197"/>
                <a:gd name="T28" fmla="*/ 44 w 106"/>
                <a:gd name="T29" fmla="*/ 119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6" h="197">
                  <a:moveTo>
                    <a:pt x="44" y="119"/>
                  </a:moveTo>
                  <a:cubicBezTo>
                    <a:pt x="25" y="137"/>
                    <a:pt x="12" y="156"/>
                    <a:pt x="3" y="187"/>
                  </a:cubicBezTo>
                  <a:cubicBezTo>
                    <a:pt x="0" y="197"/>
                    <a:pt x="0" y="197"/>
                    <a:pt x="0" y="197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77"/>
                    <a:pt x="0" y="69"/>
                    <a:pt x="1" y="64"/>
                  </a:cubicBezTo>
                  <a:cubicBezTo>
                    <a:pt x="1" y="63"/>
                    <a:pt x="3" y="47"/>
                    <a:pt x="16" y="29"/>
                  </a:cubicBezTo>
                  <a:cubicBezTo>
                    <a:pt x="30" y="11"/>
                    <a:pt x="48" y="1"/>
                    <a:pt x="49" y="1"/>
                  </a:cubicBezTo>
                  <a:cubicBezTo>
                    <a:pt x="51" y="0"/>
                    <a:pt x="52" y="0"/>
                    <a:pt x="54" y="0"/>
                  </a:cubicBezTo>
                  <a:cubicBezTo>
                    <a:pt x="58" y="0"/>
                    <a:pt x="62" y="2"/>
                    <a:pt x="64" y="6"/>
                  </a:cubicBezTo>
                  <a:cubicBezTo>
                    <a:pt x="85" y="42"/>
                    <a:pt x="85" y="42"/>
                    <a:pt x="85" y="42"/>
                  </a:cubicBezTo>
                  <a:cubicBezTo>
                    <a:pt x="86" y="42"/>
                    <a:pt x="86" y="42"/>
                    <a:pt x="86" y="42"/>
                  </a:cubicBezTo>
                  <a:cubicBezTo>
                    <a:pt x="104" y="74"/>
                    <a:pt x="104" y="74"/>
                    <a:pt x="104" y="74"/>
                  </a:cubicBezTo>
                  <a:cubicBezTo>
                    <a:pt x="106" y="76"/>
                    <a:pt x="106" y="79"/>
                    <a:pt x="105" y="82"/>
                  </a:cubicBezTo>
                  <a:cubicBezTo>
                    <a:pt x="104" y="84"/>
                    <a:pt x="102" y="86"/>
                    <a:pt x="99" y="87"/>
                  </a:cubicBezTo>
                  <a:cubicBezTo>
                    <a:pt x="99" y="87"/>
                    <a:pt x="66" y="99"/>
                    <a:pt x="44" y="1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6" name="Freeform 86">
              <a:extLst>
                <a:ext uri="{FF2B5EF4-FFF2-40B4-BE49-F238E27FC236}">
                  <a16:creationId xmlns:a16="http://schemas.microsoft.com/office/drawing/2014/main" id="{D734BADA-8DF3-43AB-AF1D-D1882A0044FC}"/>
                </a:ext>
              </a:extLst>
            </p:cNvPr>
            <p:cNvSpPr/>
            <p:nvPr/>
          </p:nvSpPr>
          <p:spPr bwMode="auto">
            <a:xfrm>
              <a:off x="6194425" y="3529013"/>
              <a:ext cx="642938" cy="160338"/>
            </a:xfrm>
            <a:custGeom>
              <a:avLst/>
              <a:gdLst>
                <a:gd name="T0" fmla="*/ 155 w 170"/>
                <a:gd name="T1" fmla="*/ 11 h 42"/>
                <a:gd name="T2" fmla="*/ 154 w 170"/>
                <a:gd name="T3" fmla="*/ 10 h 42"/>
                <a:gd name="T4" fmla="*/ 153 w 170"/>
                <a:gd name="T5" fmla="*/ 10 h 42"/>
                <a:gd name="T6" fmla="*/ 108 w 170"/>
                <a:gd name="T7" fmla="*/ 0 h 42"/>
                <a:gd name="T8" fmla="*/ 85 w 170"/>
                <a:gd name="T9" fmla="*/ 3 h 42"/>
                <a:gd name="T10" fmla="*/ 11 w 170"/>
                <a:gd name="T11" fmla="*/ 35 h 42"/>
                <a:gd name="T12" fmla="*/ 11 w 170"/>
                <a:gd name="T13" fmla="*/ 36 h 42"/>
                <a:gd name="T14" fmla="*/ 7 w 170"/>
                <a:gd name="T15" fmla="*/ 38 h 42"/>
                <a:gd name="T16" fmla="*/ 3 w 170"/>
                <a:gd name="T17" fmla="*/ 40 h 42"/>
                <a:gd name="T18" fmla="*/ 1 w 170"/>
                <a:gd name="T19" fmla="*/ 42 h 42"/>
                <a:gd name="T20" fmla="*/ 0 w 170"/>
                <a:gd name="T21" fmla="*/ 42 h 42"/>
                <a:gd name="T22" fmla="*/ 161 w 170"/>
                <a:gd name="T23" fmla="*/ 42 h 42"/>
                <a:gd name="T24" fmla="*/ 169 w 170"/>
                <a:gd name="T25" fmla="*/ 38 h 42"/>
                <a:gd name="T26" fmla="*/ 167 w 170"/>
                <a:gd name="T27" fmla="*/ 28 h 42"/>
                <a:gd name="T28" fmla="*/ 155 w 170"/>
                <a:gd name="T29" fmla="*/ 11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70" h="42">
                  <a:moveTo>
                    <a:pt x="155" y="11"/>
                  </a:moveTo>
                  <a:cubicBezTo>
                    <a:pt x="155" y="11"/>
                    <a:pt x="154" y="10"/>
                    <a:pt x="154" y="10"/>
                  </a:cubicBezTo>
                  <a:cubicBezTo>
                    <a:pt x="153" y="10"/>
                    <a:pt x="153" y="10"/>
                    <a:pt x="153" y="10"/>
                  </a:cubicBezTo>
                  <a:cubicBezTo>
                    <a:pt x="152" y="9"/>
                    <a:pt x="132" y="0"/>
                    <a:pt x="108" y="0"/>
                  </a:cubicBezTo>
                  <a:cubicBezTo>
                    <a:pt x="100" y="0"/>
                    <a:pt x="92" y="1"/>
                    <a:pt x="85" y="3"/>
                  </a:cubicBezTo>
                  <a:cubicBezTo>
                    <a:pt x="46" y="15"/>
                    <a:pt x="15" y="33"/>
                    <a:pt x="11" y="35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10" y="36"/>
                    <a:pt x="9" y="37"/>
                    <a:pt x="7" y="38"/>
                  </a:cubicBezTo>
                  <a:cubicBezTo>
                    <a:pt x="6" y="39"/>
                    <a:pt x="4" y="40"/>
                    <a:pt x="3" y="40"/>
                  </a:cubicBezTo>
                  <a:cubicBezTo>
                    <a:pt x="2" y="41"/>
                    <a:pt x="2" y="41"/>
                    <a:pt x="1" y="42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161" y="42"/>
                    <a:pt x="161" y="42"/>
                    <a:pt x="161" y="42"/>
                  </a:cubicBezTo>
                  <a:cubicBezTo>
                    <a:pt x="165" y="42"/>
                    <a:pt x="167" y="41"/>
                    <a:pt x="169" y="38"/>
                  </a:cubicBezTo>
                  <a:cubicBezTo>
                    <a:pt x="170" y="35"/>
                    <a:pt x="169" y="32"/>
                    <a:pt x="167" y="28"/>
                  </a:cubicBezTo>
                  <a:cubicBezTo>
                    <a:pt x="167" y="28"/>
                    <a:pt x="162" y="20"/>
                    <a:pt x="155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7" name="Freeform 87">
              <a:extLst>
                <a:ext uri="{FF2B5EF4-FFF2-40B4-BE49-F238E27FC236}">
                  <a16:creationId xmlns:a16="http://schemas.microsoft.com/office/drawing/2014/main" id="{8C32EF48-F3AF-4683-9EBA-C2E0FA0202B0}"/>
                </a:ext>
              </a:extLst>
            </p:cNvPr>
            <p:cNvSpPr/>
            <p:nvPr/>
          </p:nvSpPr>
          <p:spPr bwMode="auto">
            <a:xfrm>
              <a:off x="5335588" y="3771901"/>
              <a:ext cx="1520825" cy="155575"/>
            </a:xfrm>
            <a:custGeom>
              <a:avLst/>
              <a:gdLst>
                <a:gd name="T0" fmla="*/ 402 w 402"/>
                <a:gd name="T1" fmla="*/ 24 h 41"/>
                <a:gd name="T2" fmla="*/ 385 w 402"/>
                <a:gd name="T3" fmla="*/ 41 h 41"/>
                <a:gd name="T4" fmla="*/ 382 w 402"/>
                <a:gd name="T5" fmla="*/ 41 h 41"/>
                <a:gd name="T6" fmla="*/ 232 w 402"/>
                <a:gd name="T7" fmla="*/ 28 h 41"/>
                <a:gd name="T8" fmla="*/ 217 w 402"/>
                <a:gd name="T9" fmla="*/ 34 h 41"/>
                <a:gd name="T10" fmla="*/ 216 w 402"/>
                <a:gd name="T11" fmla="*/ 35 h 41"/>
                <a:gd name="T12" fmla="*/ 201 w 402"/>
                <a:gd name="T13" fmla="*/ 40 h 41"/>
                <a:gd name="T14" fmla="*/ 201 w 402"/>
                <a:gd name="T15" fmla="*/ 40 h 41"/>
                <a:gd name="T16" fmla="*/ 186 w 402"/>
                <a:gd name="T17" fmla="*/ 35 h 41"/>
                <a:gd name="T18" fmla="*/ 185 w 402"/>
                <a:gd name="T19" fmla="*/ 34 h 41"/>
                <a:gd name="T20" fmla="*/ 170 w 402"/>
                <a:gd name="T21" fmla="*/ 28 h 41"/>
                <a:gd name="T22" fmla="*/ 20 w 402"/>
                <a:gd name="T23" fmla="*/ 41 h 41"/>
                <a:gd name="T24" fmla="*/ 17 w 402"/>
                <a:gd name="T25" fmla="*/ 41 h 41"/>
                <a:gd name="T26" fmla="*/ 0 w 402"/>
                <a:gd name="T27" fmla="*/ 24 h 41"/>
                <a:gd name="T28" fmla="*/ 16 w 402"/>
                <a:gd name="T29" fmla="*/ 7 h 41"/>
                <a:gd name="T30" fmla="*/ 17 w 402"/>
                <a:gd name="T31" fmla="*/ 7 h 41"/>
                <a:gd name="T32" fmla="*/ 164 w 402"/>
                <a:gd name="T33" fmla="*/ 0 h 41"/>
                <a:gd name="T34" fmla="*/ 177 w 402"/>
                <a:gd name="T35" fmla="*/ 6 h 41"/>
                <a:gd name="T36" fmla="*/ 182 w 402"/>
                <a:gd name="T37" fmla="*/ 6 h 41"/>
                <a:gd name="T38" fmla="*/ 194 w 402"/>
                <a:gd name="T39" fmla="*/ 0 h 41"/>
                <a:gd name="T40" fmla="*/ 208 w 402"/>
                <a:gd name="T41" fmla="*/ 0 h 41"/>
                <a:gd name="T42" fmla="*/ 220 w 402"/>
                <a:gd name="T43" fmla="*/ 6 h 41"/>
                <a:gd name="T44" fmla="*/ 225 w 402"/>
                <a:gd name="T45" fmla="*/ 6 h 41"/>
                <a:gd name="T46" fmla="*/ 238 w 402"/>
                <a:gd name="T47" fmla="*/ 0 h 41"/>
                <a:gd name="T48" fmla="*/ 385 w 402"/>
                <a:gd name="T49" fmla="*/ 7 h 41"/>
                <a:gd name="T50" fmla="*/ 386 w 402"/>
                <a:gd name="T51" fmla="*/ 7 h 41"/>
                <a:gd name="T52" fmla="*/ 402 w 402"/>
                <a:gd name="T53" fmla="*/ 2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02" h="41">
                  <a:moveTo>
                    <a:pt x="402" y="24"/>
                  </a:moveTo>
                  <a:cubicBezTo>
                    <a:pt x="402" y="33"/>
                    <a:pt x="394" y="41"/>
                    <a:pt x="385" y="41"/>
                  </a:cubicBezTo>
                  <a:cubicBezTo>
                    <a:pt x="384" y="41"/>
                    <a:pt x="383" y="41"/>
                    <a:pt x="382" y="41"/>
                  </a:cubicBezTo>
                  <a:cubicBezTo>
                    <a:pt x="232" y="28"/>
                    <a:pt x="232" y="28"/>
                    <a:pt x="232" y="28"/>
                  </a:cubicBezTo>
                  <a:cubicBezTo>
                    <a:pt x="227" y="28"/>
                    <a:pt x="220" y="31"/>
                    <a:pt x="217" y="34"/>
                  </a:cubicBezTo>
                  <a:cubicBezTo>
                    <a:pt x="217" y="34"/>
                    <a:pt x="217" y="34"/>
                    <a:pt x="216" y="35"/>
                  </a:cubicBezTo>
                  <a:cubicBezTo>
                    <a:pt x="214" y="38"/>
                    <a:pt x="208" y="40"/>
                    <a:pt x="201" y="40"/>
                  </a:cubicBezTo>
                  <a:cubicBezTo>
                    <a:pt x="201" y="40"/>
                    <a:pt x="201" y="40"/>
                    <a:pt x="201" y="40"/>
                  </a:cubicBezTo>
                  <a:cubicBezTo>
                    <a:pt x="194" y="40"/>
                    <a:pt x="188" y="38"/>
                    <a:pt x="186" y="35"/>
                  </a:cubicBezTo>
                  <a:cubicBezTo>
                    <a:pt x="185" y="34"/>
                    <a:pt x="185" y="34"/>
                    <a:pt x="185" y="34"/>
                  </a:cubicBezTo>
                  <a:cubicBezTo>
                    <a:pt x="182" y="31"/>
                    <a:pt x="175" y="28"/>
                    <a:pt x="170" y="28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19" y="41"/>
                    <a:pt x="18" y="41"/>
                    <a:pt x="17" y="41"/>
                  </a:cubicBezTo>
                  <a:cubicBezTo>
                    <a:pt x="8" y="41"/>
                    <a:pt x="0" y="33"/>
                    <a:pt x="0" y="24"/>
                  </a:cubicBezTo>
                  <a:cubicBezTo>
                    <a:pt x="0" y="15"/>
                    <a:pt x="7" y="8"/>
                    <a:pt x="16" y="7"/>
                  </a:cubicBezTo>
                  <a:cubicBezTo>
                    <a:pt x="16" y="7"/>
                    <a:pt x="16" y="7"/>
                    <a:pt x="17" y="7"/>
                  </a:cubicBezTo>
                  <a:cubicBezTo>
                    <a:pt x="164" y="0"/>
                    <a:pt x="164" y="0"/>
                    <a:pt x="164" y="0"/>
                  </a:cubicBezTo>
                  <a:cubicBezTo>
                    <a:pt x="169" y="0"/>
                    <a:pt x="175" y="2"/>
                    <a:pt x="177" y="6"/>
                  </a:cubicBezTo>
                  <a:cubicBezTo>
                    <a:pt x="178" y="10"/>
                    <a:pt x="181" y="10"/>
                    <a:pt x="182" y="6"/>
                  </a:cubicBezTo>
                  <a:cubicBezTo>
                    <a:pt x="183" y="2"/>
                    <a:pt x="189" y="0"/>
                    <a:pt x="194" y="0"/>
                  </a:cubicBezTo>
                  <a:cubicBezTo>
                    <a:pt x="208" y="0"/>
                    <a:pt x="208" y="0"/>
                    <a:pt x="208" y="0"/>
                  </a:cubicBezTo>
                  <a:cubicBezTo>
                    <a:pt x="213" y="0"/>
                    <a:pt x="219" y="2"/>
                    <a:pt x="220" y="6"/>
                  </a:cubicBezTo>
                  <a:cubicBezTo>
                    <a:pt x="221" y="10"/>
                    <a:pt x="224" y="10"/>
                    <a:pt x="225" y="6"/>
                  </a:cubicBezTo>
                  <a:cubicBezTo>
                    <a:pt x="227" y="2"/>
                    <a:pt x="233" y="0"/>
                    <a:pt x="238" y="0"/>
                  </a:cubicBezTo>
                  <a:cubicBezTo>
                    <a:pt x="385" y="7"/>
                    <a:pt x="385" y="7"/>
                    <a:pt x="385" y="7"/>
                  </a:cubicBezTo>
                  <a:cubicBezTo>
                    <a:pt x="386" y="7"/>
                    <a:pt x="386" y="7"/>
                    <a:pt x="386" y="7"/>
                  </a:cubicBezTo>
                  <a:cubicBezTo>
                    <a:pt x="395" y="8"/>
                    <a:pt x="402" y="15"/>
                    <a:pt x="402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8" name="Freeform 88">
              <a:extLst>
                <a:ext uri="{FF2B5EF4-FFF2-40B4-BE49-F238E27FC236}">
                  <a16:creationId xmlns:a16="http://schemas.microsoft.com/office/drawing/2014/main" id="{4B3D1034-A172-47FD-BB41-0875EF5575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02250" y="3733801"/>
              <a:ext cx="1587500" cy="227013"/>
            </a:xfrm>
            <a:custGeom>
              <a:avLst/>
              <a:gdLst>
                <a:gd name="T0" fmla="*/ 394 w 420"/>
                <a:gd name="T1" fmla="*/ 60 h 60"/>
                <a:gd name="T2" fmla="*/ 394 w 420"/>
                <a:gd name="T3" fmla="*/ 60 h 60"/>
                <a:gd name="T4" fmla="*/ 391 w 420"/>
                <a:gd name="T5" fmla="*/ 60 h 60"/>
                <a:gd name="T6" fmla="*/ 390 w 420"/>
                <a:gd name="T7" fmla="*/ 60 h 60"/>
                <a:gd name="T8" fmla="*/ 240 w 420"/>
                <a:gd name="T9" fmla="*/ 47 h 60"/>
                <a:gd name="T10" fmla="*/ 240 w 420"/>
                <a:gd name="T11" fmla="*/ 47 h 60"/>
                <a:gd name="T12" fmla="*/ 235 w 420"/>
                <a:gd name="T13" fmla="*/ 49 h 60"/>
                <a:gd name="T14" fmla="*/ 235 w 420"/>
                <a:gd name="T15" fmla="*/ 52 h 60"/>
                <a:gd name="T16" fmla="*/ 230 w 420"/>
                <a:gd name="T17" fmla="*/ 53 h 60"/>
                <a:gd name="T18" fmla="*/ 210 w 420"/>
                <a:gd name="T19" fmla="*/ 59 h 60"/>
                <a:gd name="T20" fmla="*/ 210 w 420"/>
                <a:gd name="T21" fmla="*/ 59 h 60"/>
                <a:gd name="T22" fmla="*/ 190 w 420"/>
                <a:gd name="T23" fmla="*/ 53 h 60"/>
                <a:gd name="T24" fmla="*/ 186 w 420"/>
                <a:gd name="T25" fmla="*/ 52 h 60"/>
                <a:gd name="T26" fmla="*/ 185 w 420"/>
                <a:gd name="T27" fmla="*/ 49 h 60"/>
                <a:gd name="T28" fmla="*/ 180 w 420"/>
                <a:gd name="T29" fmla="*/ 47 h 60"/>
                <a:gd name="T30" fmla="*/ 29 w 420"/>
                <a:gd name="T31" fmla="*/ 60 h 60"/>
                <a:gd name="T32" fmla="*/ 26 w 420"/>
                <a:gd name="T33" fmla="*/ 60 h 60"/>
                <a:gd name="T34" fmla="*/ 0 w 420"/>
                <a:gd name="T35" fmla="*/ 34 h 60"/>
                <a:gd name="T36" fmla="*/ 25 w 420"/>
                <a:gd name="T37" fmla="*/ 8 h 60"/>
                <a:gd name="T38" fmla="*/ 25 w 420"/>
                <a:gd name="T39" fmla="*/ 8 h 60"/>
                <a:gd name="T40" fmla="*/ 173 w 420"/>
                <a:gd name="T41" fmla="*/ 1 h 60"/>
                <a:gd name="T42" fmla="*/ 188 w 420"/>
                <a:gd name="T43" fmla="*/ 5 h 60"/>
                <a:gd name="T44" fmla="*/ 203 w 420"/>
                <a:gd name="T45" fmla="*/ 0 h 60"/>
                <a:gd name="T46" fmla="*/ 217 w 420"/>
                <a:gd name="T47" fmla="*/ 0 h 60"/>
                <a:gd name="T48" fmla="*/ 232 w 420"/>
                <a:gd name="T49" fmla="*/ 5 h 60"/>
                <a:gd name="T50" fmla="*/ 247 w 420"/>
                <a:gd name="T51" fmla="*/ 1 h 60"/>
                <a:gd name="T52" fmla="*/ 395 w 420"/>
                <a:gd name="T53" fmla="*/ 8 h 60"/>
                <a:gd name="T54" fmla="*/ 420 w 420"/>
                <a:gd name="T55" fmla="*/ 34 h 60"/>
                <a:gd name="T56" fmla="*/ 394 w 420"/>
                <a:gd name="T57" fmla="*/ 60 h 60"/>
                <a:gd name="T58" fmla="*/ 26 w 420"/>
                <a:gd name="T59" fmla="*/ 26 h 60"/>
                <a:gd name="T60" fmla="*/ 18 w 420"/>
                <a:gd name="T61" fmla="*/ 34 h 60"/>
                <a:gd name="T62" fmla="*/ 26 w 420"/>
                <a:gd name="T63" fmla="*/ 42 h 60"/>
                <a:gd name="T64" fmla="*/ 26 w 420"/>
                <a:gd name="T65" fmla="*/ 42 h 60"/>
                <a:gd name="T66" fmla="*/ 28 w 420"/>
                <a:gd name="T67" fmla="*/ 42 h 60"/>
                <a:gd name="T68" fmla="*/ 178 w 420"/>
                <a:gd name="T69" fmla="*/ 29 h 60"/>
                <a:gd name="T70" fmla="*/ 180 w 420"/>
                <a:gd name="T71" fmla="*/ 29 h 60"/>
                <a:gd name="T72" fmla="*/ 199 w 420"/>
                <a:gd name="T73" fmla="*/ 36 h 60"/>
                <a:gd name="T74" fmla="*/ 200 w 420"/>
                <a:gd name="T75" fmla="*/ 36 h 60"/>
                <a:gd name="T76" fmla="*/ 202 w 420"/>
                <a:gd name="T77" fmla="*/ 39 h 60"/>
                <a:gd name="T78" fmla="*/ 210 w 420"/>
                <a:gd name="T79" fmla="*/ 41 h 60"/>
                <a:gd name="T80" fmla="*/ 210 w 420"/>
                <a:gd name="T81" fmla="*/ 41 h 60"/>
                <a:gd name="T82" fmla="*/ 218 w 420"/>
                <a:gd name="T83" fmla="*/ 39 h 60"/>
                <a:gd name="T84" fmla="*/ 220 w 420"/>
                <a:gd name="T85" fmla="*/ 36 h 60"/>
                <a:gd name="T86" fmla="*/ 221 w 420"/>
                <a:gd name="T87" fmla="*/ 36 h 60"/>
                <a:gd name="T88" fmla="*/ 242 w 420"/>
                <a:gd name="T89" fmla="*/ 29 h 60"/>
                <a:gd name="T90" fmla="*/ 392 w 420"/>
                <a:gd name="T91" fmla="*/ 42 h 60"/>
                <a:gd name="T92" fmla="*/ 394 w 420"/>
                <a:gd name="T93" fmla="*/ 42 h 60"/>
                <a:gd name="T94" fmla="*/ 402 w 420"/>
                <a:gd name="T95" fmla="*/ 34 h 60"/>
                <a:gd name="T96" fmla="*/ 395 w 420"/>
                <a:gd name="T97" fmla="*/ 26 h 60"/>
                <a:gd name="T98" fmla="*/ 394 w 420"/>
                <a:gd name="T99" fmla="*/ 26 h 60"/>
                <a:gd name="T100" fmla="*/ 246 w 420"/>
                <a:gd name="T101" fmla="*/ 19 h 60"/>
                <a:gd name="T102" fmla="*/ 246 w 420"/>
                <a:gd name="T103" fmla="*/ 19 h 60"/>
                <a:gd name="T104" fmla="*/ 242 w 420"/>
                <a:gd name="T105" fmla="*/ 20 h 60"/>
                <a:gd name="T106" fmla="*/ 231 w 420"/>
                <a:gd name="T107" fmla="*/ 28 h 60"/>
                <a:gd name="T108" fmla="*/ 221 w 420"/>
                <a:gd name="T109" fmla="*/ 20 h 60"/>
                <a:gd name="T110" fmla="*/ 217 w 420"/>
                <a:gd name="T111" fmla="*/ 19 h 60"/>
                <a:gd name="T112" fmla="*/ 203 w 420"/>
                <a:gd name="T113" fmla="*/ 19 h 60"/>
                <a:gd name="T114" fmla="*/ 199 w 420"/>
                <a:gd name="T115" fmla="*/ 20 h 60"/>
                <a:gd name="T116" fmla="*/ 189 w 420"/>
                <a:gd name="T117" fmla="*/ 28 h 60"/>
                <a:gd name="T118" fmla="*/ 178 w 420"/>
                <a:gd name="T119" fmla="*/ 20 h 60"/>
                <a:gd name="T120" fmla="*/ 174 w 420"/>
                <a:gd name="T121" fmla="*/ 19 h 60"/>
                <a:gd name="T122" fmla="*/ 26 w 420"/>
                <a:gd name="T123" fmla="*/ 26 h 60"/>
                <a:gd name="T124" fmla="*/ 26 w 420"/>
                <a:gd name="T125" fmla="*/ 26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20" h="60">
                  <a:moveTo>
                    <a:pt x="394" y="60"/>
                  </a:moveTo>
                  <a:cubicBezTo>
                    <a:pt x="394" y="60"/>
                    <a:pt x="394" y="60"/>
                    <a:pt x="394" y="60"/>
                  </a:cubicBezTo>
                  <a:cubicBezTo>
                    <a:pt x="393" y="60"/>
                    <a:pt x="392" y="60"/>
                    <a:pt x="391" y="60"/>
                  </a:cubicBezTo>
                  <a:cubicBezTo>
                    <a:pt x="390" y="60"/>
                    <a:pt x="390" y="60"/>
                    <a:pt x="390" y="60"/>
                  </a:cubicBezTo>
                  <a:cubicBezTo>
                    <a:pt x="240" y="47"/>
                    <a:pt x="240" y="47"/>
                    <a:pt x="240" y="47"/>
                  </a:cubicBezTo>
                  <a:cubicBezTo>
                    <a:pt x="240" y="47"/>
                    <a:pt x="240" y="47"/>
                    <a:pt x="240" y="47"/>
                  </a:cubicBezTo>
                  <a:cubicBezTo>
                    <a:pt x="238" y="47"/>
                    <a:pt x="236" y="48"/>
                    <a:pt x="235" y="49"/>
                  </a:cubicBezTo>
                  <a:cubicBezTo>
                    <a:pt x="235" y="52"/>
                    <a:pt x="235" y="52"/>
                    <a:pt x="235" y="52"/>
                  </a:cubicBezTo>
                  <a:cubicBezTo>
                    <a:pt x="230" y="53"/>
                    <a:pt x="230" y="53"/>
                    <a:pt x="230" y="53"/>
                  </a:cubicBezTo>
                  <a:cubicBezTo>
                    <a:pt x="225" y="57"/>
                    <a:pt x="218" y="59"/>
                    <a:pt x="210" y="59"/>
                  </a:cubicBezTo>
                  <a:cubicBezTo>
                    <a:pt x="210" y="59"/>
                    <a:pt x="210" y="59"/>
                    <a:pt x="210" y="59"/>
                  </a:cubicBezTo>
                  <a:cubicBezTo>
                    <a:pt x="202" y="59"/>
                    <a:pt x="195" y="57"/>
                    <a:pt x="190" y="53"/>
                  </a:cubicBezTo>
                  <a:cubicBezTo>
                    <a:pt x="186" y="52"/>
                    <a:pt x="186" y="52"/>
                    <a:pt x="186" y="52"/>
                  </a:cubicBezTo>
                  <a:cubicBezTo>
                    <a:pt x="185" y="49"/>
                    <a:pt x="185" y="49"/>
                    <a:pt x="185" y="49"/>
                  </a:cubicBezTo>
                  <a:cubicBezTo>
                    <a:pt x="184" y="48"/>
                    <a:pt x="182" y="47"/>
                    <a:pt x="180" y="47"/>
                  </a:cubicBezTo>
                  <a:cubicBezTo>
                    <a:pt x="29" y="60"/>
                    <a:pt x="29" y="60"/>
                    <a:pt x="29" y="60"/>
                  </a:cubicBezTo>
                  <a:cubicBezTo>
                    <a:pt x="28" y="60"/>
                    <a:pt x="27" y="60"/>
                    <a:pt x="26" y="60"/>
                  </a:cubicBezTo>
                  <a:cubicBezTo>
                    <a:pt x="12" y="60"/>
                    <a:pt x="0" y="48"/>
                    <a:pt x="0" y="34"/>
                  </a:cubicBezTo>
                  <a:cubicBezTo>
                    <a:pt x="0" y="20"/>
                    <a:pt x="11" y="9"/>
                    <a:pt x="25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173" y="1"/>
                    <a:pt x="173" y="1"/>
                    <a:pt x="173" y="1"/>
                  </a:cubicBezTo>
                  <a:cubicBezTo>
                    <a:pt x="178" y="1"/>
                    <a:pt x="184" y="2"/>
                    <a:pt x="188" y="5"/>
                  </a:cubicBezTo>
                  <a:cubicBezTo>
                    <a:pt x="192" y="2"/>
                    <a:pt x="197" y="0"/>
                    <a:pt x="203" y="0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23" y="0"/>
                    <a:pt x="228" y="2"/>
                    <a:pt x="232" y="5"/>
                  </a:cubicBezTo>
                  <a:cubicBezTo>
                    <a:pt x="236" y="2"/>
                    <a:pt x="242" y="1"/>
                    <a:pt x="247" y="1"/>
                  </a:cubicBezTo>
                  <a:cubicBezTo>
                    <a:pt x="395" y="8"/>
                    <a:pt x="395" y="8"/>
                    <a:pt x="395" y="8"/>
                  </a:cubicBezTo>
                  <a:cubicBezTo>
                    <a:pt x="409" y="9"/>
                    <a:pt x="420" y="20"/>
                    <a:pt x="420" y="34"/>
                  </a:cubicBezTo>
                  <a:cubicBezTo>
                    <a:pt x="420" y="48"/>
                    <a:pt x="408" y="60"/>
                    <a:pt x="394" y="60"/>
                  </a:cubicBezTo>
                  <a:close/>
                  <a:moveTo>
                    <a:pt x="26" y="26"/>
                  </a:moveTo>
                  <a:cubicBezTo>
                    <a:pt x="21" y="26"/>
                    <a:pt x="18" y="30"/>
                    <a:pt x="18" y="34"/>
                  </a:cubicBezTo>
                  <a:cubicBezTo>
                    <a:pt x="18" y="38"/>
                    <a:pt x="22" y="42"/>
                    <a:pt x="26" y="42"/>
                  </a:cubicBezTo>
                  <a:cubicBezTo>
                    <a:pt x="26" y="42"/>
                    <a:pt x="26" y="42"/>
                    <a:pt x="26" y="42"/>
                  </a:cubicBezTo>
                  <a:cubicBezTo>
                    <a:pt x="27" y="42"/>
                    <a:pt x="28" y="42"/>
                    <a:pt x="28" y="42"/>
                  </a:cubicBezTo>
                  <a:cubicBezTo>
                    <a:pt x="178" y="29"/>
                    <a:pt x="178" y="29"/>
                    <a:pt x="178" y="29"/>
                  </a:cubicBezTo>
                  <a:cubicBezTo>
                    <a:pt x="179" y="29"/>
                    <a:pt x="179" y="29"/>
                    <a:pt x="180" y="29"/>
                  </a:cubicBezTo>
                  <a:cubicBezTo>
                    <a:pt x="187" y="29"/>
                    <a:pt x="194" y="32"/>
                    <a:pt x="199" y="36"/>
                  </a:cubicBezTo>
                  <a:cubicBezTo>
                    <a:pt x="200" y="36"/>
                    <a:pt x="200" y="36"/>
                    <a:pt x="200" y="36"/>
                  </a:cubicBezTo>
                  <a:cubicBezTo>
                    <a:pt x="202" y="39"/>
                    <a:pt x="202" y="39"/>
                    <a:pt x="202" y="39"/>
                  </a:cubicBezTo>
                  <a:cubicBezTo>
                    <a:pt x="202" y="40"/>
                    <a:pt x="205" y="41"/>
                    <a:pt x="210" y="41"/>
                  </a:cubicBezTo>
                  <a:cubicBezTo>
                    <a:pt x="210" y="41"/>
                    <a:pt x="210" y="41"/>
                    <a:pt x="210" y="41"/>
                  </a:cubicBezTo>
                  <a:cubicBezTo>
                    <a:pt x="215" y="41"/>
                    <a:pt x="218" y="40"/>
                    <a:pt x="218" y="39"/>
                  </a:cubicBezTo>
                  <a:cubicBezTo>
                    <a:pt x="220" y="36"/>
                    <a:pt x="220" y="36"/>
                    <a:pt x="220" y="36"/>
                  </a:cubicBezTo>
                  <a:cubicBezTo>
                    <a:pt x="221" y="36"/>
                    <a:pt x="221" y="36"/>
                    <a:pt x="221" y="36"/>
                  </a:cubicBezTo>
                  <a:cubicBezTo>
                    <a:pt x="227" y="32"/>
                    <a:pt x="235" y="29"/>
                    <a:pt x="242" y="29"/>
                  </a:cubicBezTo>
                  <a:cubicBezTo>
                    <a:pt x="392" y="42"/>
                    <a:pt x="392" y="42"/>
                    <a:pt x="392" y="42"/>
                  </a:cubicBezTo>
                  <a:cubicBezTo>
                    <a:pt x="392" y="42"/>
                    <a:pt x="393" y="42"/>
                    <a:pt x="394" y="42"/>
                  </a:cubicBezTo>
                  <a:cubicBezTo>
                    <a:pt x="398" y="42"/>
                    <a:pt x="402" y="38"/>
                    <a:pt x="402" y="34"/>
                  </a:cubicBezTo>
                  <a:cubicBezTo>
                    <a:pt x="402" y="30"/>
                    <a:pt x="399" y="26"/>
                    <a:pt x="395" y="26"/>
                  </a:cubicBezTo>
                  <a:cubicBezTo>
                    <a:pt x="394" y="26"/>
                    <a:pt x="394" y="26"/>
                    <a:pt x="394" y="26"/>
                  </a:cubicBezTo>
                  <a:cubicBezTo>
                    <a:pt x="246" y="19"/>
                    <a:pt x="246" y="19"/>
                    <a:pt x="246" y="19"/>
                  </a:cubicBezTo>
                  <a:cubicBezTo>
                    <a:pt x="246" y="19"/>
                    <a:pt x="246" y="19"/>
                    <a:pt x="246" y="19"/>
                  </a:cubicBezTo>
                  <a:cubicBezTo>
                    <a:pt x="244" y="19"/>
                    <a:pt x="243" y="20"/>
                    <a:pt x="242" y="20"/>
                  </a:cubicBezTo>
                  <a:cubicBezTo>
                    <a:pt x="239" y="27"/>
                    <a:pt x="234" y="28"/>
                    <a:pt x="231" y="28"/>
                  </a:cubicBezTo>
                  <a:cubicBezTo>
                    <a:pt x="227" y="28"/>
                    <a:pt x="223" y="25"/>
                    <a:pt x="221" y="20"/>
                  </a:cubicBezTo>
                  <a:cubicBezTo>
                    <a:pt x="220" y="19"/>
                    <a:pt x="219" y="19"/>
                    <a:pt x="217" y="19"/>
                  </a:cubicBezTo>
                  <a:cubicBezTo>
                    <a:pt x="203" y="19"/>
                    <a:pt x="203" y="19"/>
                    <a:pt x="203" y="19"/>
                  </a:cubicBezTo>
                  <a:cubicBezTo>
                    <a:pt x="201" y="19"/>
                    <a:pt x="200" y="19"/>
                    <a:pt x="199" y="20"/>
                  </a:cubicBezTo>
                  <a:cubicBezTo>
                    <a:pt x="197" y="25"/>
                    <a:pt x="193" y="28"/>
                    <a:pt x="189" y="28"/>
                  </a:cubicBezTo>
                  <a:cubicBezTo>
                    <a:pt x="186" y="28"/>
                    <a:pt x="181" y="27"/>
                    <a:pt x="178" y="20"/>
                  </a:cubicBezTo>
                  <a:cubicBezTo>
                    <a:pt x="177" y="20"/>
                    <a:pt x="176" y="19"/>
                    <a:pt x="174" y="19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6" y="26"/>
                    <a:pt x="26" y="26"/>
                    <a:pt x="26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9" name="Freeform 89">
              <a:extLst>
                <a:ext uri="{FF2B5EF4-FFF2-40B4-BE49-F238E27FC236}">
                  <a16:creationId xmlns:a16="http://schemas.microsoft.com/office/drawing/2014/main" id="{B158FFF0-B7BE-4A61-BED7-743AF0F41E76}"/>
                </a:ext>
              </a:extLst>
            </p:cNvPr>
            <p:cNvSpPr/>
            <p:nvPr/>
          </p:nvSpPr>
          <p:spPr bwMode="auto">
            <a:xfrm>
              <a:off x="5354638" y="3525838"/>
              <a:ext cx="669925" cy="163513"/>
            </a:xfrm>
            <a:custGeom>
              <a:avLst/>
              <a:gdLst>
                <a:gd name="T0" fmla="*/ 169 w 177"/>
                <a:gd name="T1" fmla="*/ 37 h 43"/>
                <a:gd name="T2" fmla="*/ 168 w 177"/>
                <a:gd name="T3" fmla="*/ 36 h 43"/>
                <a:gd name="T4" fmla="*/ 92 w 177"/>
                <a:gd name="T5" fmla="*/ 1 h 43"/>
                <a:gd name="T6" fmla="*/ 75 w 177"/>
                <a:gd name="T7" fmla="*/ 0 h 43"/>
                <a:gd name="T8" fmla="*/ 18 w 177"/>
                <a:gd name="T9" fmla="*/ 15 h 43"/>
                <a:gd name="T10" fmla="*/ 3 w 177"/>
                <a:gd name="T11" fmla="*/ 29 h 43"/>
                <a:gd name="T12" fmla="*/ 1 w 177"/>
                <a:gd name="T13" fmla="*/ 39 h 43"/>
                <a:gd name="T14" fmla="*/ 9 w 177"/>
                <a:gd name="T15" fmla="*/ 43 h 43"/>
                <a:gd name="T16" fmla="*/ 177 w 177"/>
                <a:gd name="T17" fmla="*/ 43 h 43"/>
                <a:gd name="T18" fmla="*/ 169 w 177"/>
                <a:gd name="T19" fmla="*/ 37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7" h="43">
                  <a:moveTo>
                    <a:pt x="169" y="37"/>
                  </a:moveTo>
                  <a:cubicBezTo>
                    <a:pt x="168" y="36"/>
                    <a:pt x="168" y="36"/>
                    <a:pt x="168" y="36"/>
                  </a:cubicBezTo>
                  <a:cubicBezTo>
                    <a:pt x="141" y="16"/>
                    <a:pt x="115" y="5"/>
                    <a:pt x="92" y="1"/>
                  </a:cubicBezTo>
                  <a:cubicBezTo>
                    <a:pt x="87" y="1"/>
                    <a:pt x="81" y="0"/>
                    <a:pt x="75" y="0"/>
                  </a:cubicBezTo>
                  <a:cubicBezTo>
                    <a:pt x="40" y="0"/>
                    <a:pt x="18" y="15"/>
                    <a:pt x="18" y="15"/>
                  </a:cubicBezTo>
                  <a:cubicBezTo>
                    <a:pt x="16" y="16"/>
                    <a:pt x="6" y="23"/>
                    <a:pt x="3" y="29"/>
                  </a:cubicBezTo>
                  <a:cubicBezTo>
                    <a:pt x="1" y="33"/>
                    <a:pt x="0" y="36"/>
                    <a:pt x="1" y="39"/>
                  </a:cubicBezTo>
                  <a:cubicBezTo>
                    <a:pt x="3" y="42"/>
                    <a:pt x="5" y="43"/>
                    <a:pt x="9" y="43"/>
                  </a:cubicBezTo>
                  <a:cubicBezTo>
                    <a:pt x="177" y="43"/>
                    <a:pt x="177" y="43"/>
                    <a:pt x="177" y="43"/>
                  </a:cubicBezTo>
                  <a:cubicBezTo>
                    <a:pt x="174" y="40"/>
                    <a:pt x="170" y="37"/>
                    <a:pt x="169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10" name="Freeform 90">
              <a:extLst>
                <a:ext uri="{FF2B5EF4-FFF2-40B4-BE49-F238E27FC236}">
                  <a16:creationId xmlns:a16="http://schemas.microsoft.com/office/drawing/2014/main" id="{03AE4986-48C0-402A-9374-5000E238EE61}"/>
                </a:ext>
              </a:extLst>
            </p:cNvPr>
            <p:cNvSpPr/>
            <p:nvPr/>
          </p:nvSpPr>
          <p:spPr bwMode="auto">
            <a:xfrm>
              <a:off x="6175375" y="3063876"/>
              <a:ext cx="654050" cy="571500"/>
            </a:xfrm>
            <a:custGeom>
              <a:avLst/>
              <a:gdLst>
                <a:gd name="T0" fmla="*/ 171 w 173"/>
                <a:gd name="T1" fmla="*/ 114 h 151"/>
                <a:gd name="T2" fmla="*/ 157 w 173"/>
                <a:gd name="T3" fmla="*/ 87 h 151"/>
                <a:gd name="T4" fmla="*/ 157 w 173"/>
                <a:gd name="T5" fmla="*/ 86 h 151"/>
                <a:gd name="T6" fmla="*/ 123 w 173"/>
                <a:gd name="T7" fmla="*/ 21 h 151"/>
                <a:gd name="T8" fmla="*/ 116 w 173"/>
                <a:gd name="T9" fmla="*/ 8 h 151"/>
                <a:gd name="T10" fmla="*/ 115 w 173"/>
                <a:gd name="T11" fmla="*/ 7 h 151"/>
                <a:gd name="T12" fmla="*/ 87 w 173"/>
                <a:gd name="T13" fmla="*/ 0 h 151"/>
                <a:gd name="T14" fmla="*/ 101 w 173"/>
                <a:gd name="T15" fmla="*/ 24 h 151"/>
                <a:gd name="T16" fmla="*/ 103 w 173"/>
                <a:gd name="T17" fmla="*/ 45 h 151"/>
                <a:gd name="T18" fmla="*/ 88 w 173"/>
                <a:gd name="T19" fmla="*/ 59 h 151"/>
                <a:gd name="T20" fmla="*/ 38 w 173"/>
                <a:gd name="T21" fmla="*/ 87 h 151"/>
                <a:gd name="T22" fmla="*/ 1 w 173"/>
                <a:gd name="T23" fmla="*/ 149 h 151"/>
                <a:gd name="T24" fmla="*/ 0 w 173"/>
                <a:gd name="T25" fmla="*/ 151 h 151"/>
                <a:gd name="T26" fmla="*/ 1 w 173"/>
                <a:gd name="T27" fmla="*/ 151 h 151"/>
                <a:gd name="T28" fmla="*/ 9 w 173"/>
                <a:gd name="T29" fmla="*/ 146 h 151"/>
                <a:gd name="T30" fmla="*/ 86 w 173"/>
                <a:gd name="T31" fmla="*/ 112 h 151"/>
                <a:gd name="T32" fmla="*/ 113 w 173"/>
                <a:gd name="T33" fmla="*/ 109 h 151"/>
                <a:gd name="T34" fmla="*/ 165 w 173"/>
                <a:gd name="T35" fmla="*/ 120 h 151"/>
                <a:gd name="T36" fmla="*/ 169 w 173"/>
                <a:gd name="T37" fmla="*/ 121 h 151"/>
                <a:gd name="T38" fmla="*/ 172 w 173"/>
                <a:gd name="T39" fmla="*/ 120 h 151"/>
                <a:gd name="T40" fmla="*/ 171 w 173"/>
                <a:gd name="T41" fmla="*/ 114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73" h="151">
                  <a:moveTo>
                    <a:pt x="171" y="114"/>
                  </a:moveTo>
                  <a:cubicBezTo>
                    <a:pt x="157" y="87"/>
                    <a:pt x="157" y="87"/>
                    <a:pt x="157" y="87"/>
                  </a:cubicBezTo>
                  <a:cubicBezTo>
                    <a:pt x="157" y="86"/>
                    <a:pt x="157" y="86"/>
                    <a:pt x="157" y="86"/>
                  </a:cubicBezTo>
                  <a:cubicBezTo>
                    <a:pt x="123" y="21"/>
                    <a:pt x="123" y="21"/>
                    <a:pt x="123" y="21"/>
                  </a:cubicBezTo>
                  <a:cubicBezTo>
                    <a:pt x="120" y="17"/>
                    <a:pt x="117" y="11"/>
                    <a:pt x="116" y="8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5" y="7"/>
                    <a:pt x="101" y="0"/>
                    <a:pt x="87" y="0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5" y="31"/>
                    <a:pt x="105" y="38"/>
                    <a:pt x="103" y="45"/>
                  </a:cubicBezTo>
                  <a:cubicBezTo>
                    <a:pt x="100" y="51"/>
                    <a:pt x="95" y="56"/>
                    <a:pt x="88" y="59"/>
                  </a:cubicBezTo>
                  <a:cubicBezTo>
                    <a:pt x="85" y="60"/>
                    <a:pt x="56" y="71"/>
                    <a:pt x="38" y="87"/>
                  </a:cubicBezTo>
                  <a:cubicBezTo>
                    <a:pt x="19" y="105"/>
                    <a:pt x="8" y="123"/>
                    <a:pt x="1" y="149"/>
                  </a:cubicBezTo>
                  <a:cubicBezTo>
                    <a:pt x="0" y="151"/>
                    <a:pt x="0" y="151"/>
                    <a:pt x="0" y="151"/>
                  </a:cubicBezTo>
                  <a:cubicBezTo>
                    <a:pt x="0" y="151"/>
                    <a:pt x="1" y="151"/>
                    <a:pt x="1" y="151"/>
                  </a:cubicBezTo>
                  <a:cubicBezTo>
                    <a:pt x="3" y="149"/>
                    <a:pt x="6" y="147"/>
                    <a:pt x="9" y="146"/>
                  </a:cubicBezTo>
                  <a:cubicBezTo>
                    <a:pt x="9" y="146"/>
                    <a:pt x="42" y="125"/>
                    <a:pt x="86" y="112"/>
                  </a:cubicBezTo>
                  <a:cubicBezTo>
                    <a:pt x="95" y="110"/>
                    <a:pt x="104" y="109"/>
                    <a:pt x="113" y="109"/>
                  </a:cubicBezTo>
                  <a:cubicBezTo>
                    <a:pt x="141" y="109"/>
                    <a:pt x="165" y="120"/>
                    <a:pt x="165" y="120"/>
                  </a:cubicBezTo>
                  <a:cubicBezTo>
                    <a:pt x="167" y="121"/>
                    <a:pt x="168" y="121"/>
                    <a:pt x="169" y="121"/>
                  </a:cubicBezTo>
                  <a:cubicBezTo>
                    <a:pt x="171" y="121"/>
                    <a:pt x="172" y="120"/>
                    <a:pt x="172" y="120"/>
                  </a:cubicBezTo>
                  <a:cubicBezTo>
                    <a:pt x="173" y="118"/>
                    <a:pt x="172" y="116"/>
                    <a:pt x="171" y="1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/>
            </a:p>
          </p:txBody>
        </p:sp>
      </p:grpSp>
      <p:sp>
        <p:nvSpPr>
          <p:cNvPr id="28678" name="文本框 11">
            <a:extLst>
              <a:ext uri="{FF2B5EF4-FFF2-40B4-BE49-F238E27FC236}">
                <a16:creationId xmlns:a16="http://schemas.microsoft.com/office/drawing/2014/main" id="{2D74EA7C-AE82-4A7C-BE5B-6A6D0FDA28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38313" y="552450"/>
            <a:ext cx="3655681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3600" dirty="0">
                <a:solidFill>
                  <a:schemeClr val="bg1"/>
                </a:solidFill>
              </a:rPr>
              <a:t>Transfer</a:t>
            </a:r>
            <a:r>
              <a:rPr lang="zh-CN" altLang="en-US" sz="3600" dirty="0">
                <a:solidFill>
                  <a:schemeClr val="bg1"/>
                </a:solidFill>
              </a:rPr>
              <a:t> </a:t>
            </a:r>
            <a:r>
              <a:rPr lang="en-US" altLang="zh-CN" sz="3600" dirty="0">
                <a:solidFill>
                  <a:schemeClr val="bg1"/>
                </a:solidFill>
              </a:rPr>
              <a:t>learning</a:t>
            </a:r>
            <a:endParaRPr lang="en-US" altLang="ja-JP" sz="3600" dirty="0">
              <a:solidFill>
                <a:schemeClr val="bg1"/>
              </a:solidFill>
            </a:endParaRPr>
          </a:p>
        </p:txBody>
      </p:sp>
      <p:pic>
        <p:nvPicPr>
          <p:cNvPr id="28679" name="图片 12">
            <a:extLst>
              <a:ext uri="{FF2B5EF4-FFF2-40B4-BE49-F238E27FC236}">
                <a16:creationId xmlns:a16="http://schemas.microsoft.com/office/drawing/2014/main" id="{EA21A789-CAFE-4DCE-9356-4BD8695A86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6188" y="5200650"/>
            <a:ext cx="5865812" cy="165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62B1F3D7-0D1F-AA46-AD3D-CC45E75AC8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9576" y="4734238"/>
            <a:ext cx="660400" cy="762000"/>
          </a:xfrm>
          <a:prstGeom prst="rect">
            <a:avLst/>
          </a:prstGeom>
        </p:spPr>
      </p:pic>
      <p:pic>
        <p:nvPicPr>
          <p:cNvPr id="16" name="Picture 15" descr="A picture containing object&#10;&#10;Description automatically generated">
            <a:extLst>
              <a:ext uri="{FF2B5EF4-FFF2-40B4-BE49-F238E27FC236}">
                <a16:creationId xmlns:a16="http://schemas.microsoft.com/office/drawing/2014/main" id="{E891EDF7-B047-D94A-8752-C6EB63B03F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8473" y="4734238"/>
            <a:ext cx="838200" cy="762000"/>
          </a:xfrm>
          <a:prstGeom prst="rect">
            <a:avLst/>
          </a:prstGeom>
        </p:spPr>
      </p:pic>
      <p:pic>
        <p:nvPicPr>
          <p:cNvPr id="18" name="Picture 17" descr="A picture containing object&#10;&#10;Description automatically generated">
            <a:extLst>
              <a:ext uri="{FF2B5EF4-FFF2-40B4-BE49-F238E27FC236}">
                <a16:creationId xmlns:a16="http://schemas.microsoft.com/office/drawing/2014/main" id="{09C6DB86-264B-AD46-86A6-6DBC701FDF6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838" y="3540125"/>
            <a:ext cx="5740400" cy="9144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A9CBB46-6B73-524C-A57D-A98DAD64F34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7991" y="3577851"/>
            <a:ext cx="889000" cy="787400"/>
          </a:xfrm>
          <a:prstGeom prst="rect">
            <a:avLst/>
          </a:prstGeom>
        </p:spPr>
      </p:pic>
      <p:pic>
        <p:nvPicPr>
          <p:cNvPr id="22" name="Picture 21" descr="A close up of a logo&#10;&#10;Description automatically generated">
            <a:extLst>
              <a:ext uri="{FF2B5EF4-FFF2-40B4-BE49-F238E27FC236}">
                <a16:creationId xmlns:a16="http://schemas.microsoft.com/office/drawing/2014/main" id="{8D404187-E7AE-294C-8930-C4322FFE4F5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075" y="2332569"/>
            <a:ext cx="685800" cy="711200"/>
          </a:xfrm>
          <a:prstGeom prst="rect">
            <a:avLst/>
          </a:prstGeom>
        </p:spPr>
      </p:pic>
      <p:pic>
        <p:nvPicPr>
          <p:cNvPr id="24" name="Picture 23" descr="A picture containing object&#10;&#10;Description automatically generated">
            <a:extLst>
              <a:ext uri="{FF2B5EF4-FFF2-40B4-BE49-F238E27FC236}">
                <a16:creationId xmlns:a16="http://schemas.microsoft.com/office/drawing/2014/main" id="{E03CD077-16BD-8243-A34E-EE69C902B81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5047" y="2282825"/>
            <a:ext cx="4038600" cy="863600"/>
          </a:xfrm>
          <a:prstGeom prst="rect">
            <a:avLst/>
          </a:prstGeom>
        </p:spPr>
      </p:pic>
      <p:sp>
        <p:nvSpPr>
          <p:cNvPr id="27" name="文本框 9">
            <a:extLst>
              <a:ext uri="{FF2B5EF4-FFF2-40B4-BE49-F238E27FC236}">
                <a16:creationId xmlns:a16="http://schemas.microsoft.com/office/drawing/2014/main" id="{D3D1543F-9752-9C43-AB54-260DCD6DA5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6933" y="2382096"/>
            <a:ext cx="2858949" cy="497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just" eaLnBrk="1" hangingPunct="1">
              <a:lnSpc>
                <a:spcPct val="120000"/>
              </a:lnSpc>
              <a:spcBef>
                <a:spcPct val="0"/>
              </a:spcBef>
              <a:buNone/>
            </a:pPr>
            <a:r>
              <a:rPr lang="ja-JP" altLang="en-US" sz="2400">
                <a:solidFill>
                  <a:srgbClr val="595959"/>
                </a:solidFill>
                <a:sym typeface="Arial" panose="020B0604020202020204" pitchFamily="34" charset="0"/>
              </a:rPr>
              <a:t>对于</a:t>
            </a:r>
            <a:r>
              <a:rPr lang="zh-CN" altLang="en-US" sz="2400" dirty="0">
                <a:solidFill>
                  <a:srgbClr val="595959"/>
                </a:solidFill>
                <a:sym typeface="Arial" panose="020B0604020202020204" pitchFamily="34" charset="0"/>
              </a:rPr>
              <a:t> </a:t>
            </a:r>
            <a:r>
              <a:rPr lang="en-US" altLang="zh-CN" sz="2400" dirty="0">
                <a:solidFill>
                  <a:srgbClr val="595959"/>
                </a:solidFill>
                <a:sym typeface="Arial" panose="020B0604020202020204" pitchFamily="34" charset="0"/>
              </a:rPr>
              <a:t>study</a:t>
            </a:r>
            <a:endParaRPr lang="en-US" altLang="ja-JP" sz="2400" dirty="0">
              <a:solidFill>
                <a:srgbClr val="595959"/>
              </a:solidFill>
              <a:sym typeface="Arial" panose="020B0604020202020204" pitchFamily="34" charset="0"/>
            </a:endParaRPr>
          </a:p>
        </p:txBody>
      </p:sp>
      <p:sp>
        <p:nvSpPr>
          <p:cNvPr id="28" name="文本框 9">
            <a:extLst>
              <a:ext uri="{FF2B5EF4-FFF2-40B4-BE49-F238E27FC236}">
                <a16:creationId xmlns:a16="http://schemas.microsoft.com/office/drawing/2014/main" id="{BD4593B9-B259-4B47-AFD6-550F518387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96875" y="2409663"/>
            <a:ext cx="2858949" cy="497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just" eaLnBrk="1" hangingPunct="1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2400" dirty="0">
                <a:solidFill>
                  <a:srgbClr val="595959"/>
                </a:solidFill>
                <a:sym typeface="Arial" panose="020B0604020202020204" pitchFamily="34" charset="0"/>
              </a:rPr>
              <a:t> </a:t>
            </a:r>
            <a:r>
              <a:rPr lang="ja-JP" altLang="en-US" sz="2400">
                <a:solidFill>
                  <a:srgbClr val="595959"/>
                </a:solidFill>
                <a:sym typeface="Arial" panose="020B0604020202020204" pitchFamily="34" charset="0"/>
              </a:rPr>
              <a:t>有</a:t>
            </a:r>
            <a:r>
              <a:rPr lang="zh-CN" altLang="en-US" sz="2400" dirty="0">
                <a:solidFill>
                  <a:srgbClr val="595959"/>
                </a:solidFill>
                <a:sym typeface="Arial" panose="020B0604020202020204" pitchFamily="34" charset="0"/>
              </a:rPr>
              <a:t> </a:t>
            </a:r>
            <a:r>
              <a:rPr lang="en-US" altLang="zh-CN" sz="2400" dirty="0">
                <a:solidFill>
                  <a:srgbClr val="595959"/>
                </a:solidFill>
                <a:sym typeface="Arial" panose="020B0604020202020204" pitchFamily="34" charset="0"/>
              </a:rPr>
              <a:t>dataset</a:t>
            </a:r>
            <a:endParaRPr lang="en-US" altLang="ja-JP" sz="2400" dirty="0">
              <a:solidFill>
                <a:srgbClr val="595959"/>
              </a:solidFill>
              <a:sym typeface="Arial" panose="020B0604020202020204" pitchFamily="34" charset="0"/>
            </a:endParaRPr>
          </a:p>
        </p:txBody>
      </p:sp>
      <p:sp>
        <p:nvSpPr>
          <p:cNvPr id="29" name="文本框 9">
            <a:extLst>
              <a:ext uri="{FF2B5EF4-FFF2-40B4-BE49-F238E27FC236}">
                <a16:creationId xmlns:a16="http://schemas.microsoft.com/office/drawing/2014/main" id="{87F5C46B-FA78-0A44-A2A7-39E608E365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6932" y="3729931"/>
            <a:ext cx="2858949" cy="497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just" eaLnBrk="1" hangingPunct="1">
              <a:lnSpc>
                <a:spcPct val="120000"/>
              </a:lnSpc>
              <a:spcBef>
                <a:spcPct val="0"/>
              </a:spcBef>
              <a:buNone/>
            </a:pPr>
            <a:r>
              <a:rPr lang="ja-JP" altLang="en-US" sz="2400">
                <a:solidFill>
                  <a:srgbClr val="595959"/>
                </a:solidFill>
                <a:sym typeface="Arial" panose="020B0604020202020204" pitchFamily="34" charset="0"/>
              </a:rPr>
              <a:t>使用</a:t>
            </a:r>
            <a:endParaRPr lang="en-US" altLang="ja-JP" sz="2400" dirty="0">
              <a:solidFill>
                <a:srgbClr val="595959"/>
              </a:solidFill>
              <a:sym typeface="Arial" panose="020B0604020202020204" pitchFamily="34" charset="0"/>
            </a:endParaRPr>
          </a:p>
        </p:txBody>
      </p:sp>
      <p:sp>
        <p:nvSpPr>
          <p:cNvPr id="30" name="文本框 9">
            <a:extLst>
              <a:ext uri="{FF2B5EF4-FFF2-40B4-BE49-F238E27FC236}">
                <a16:creationId xmlns:a16="http://schemas.microsoft.com/office/drawing/2014/main" id="{6201E5C6-C303-3644-A518-4E02DF5703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00238" y="3711576"/>
            <a:ext cx="2858949" cy="497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just" eaLnBrk="1" hangingPunct="1">
              <a:lnSpc>
                <a:spcPct val="120000"/>
              </a:lnSpc>
              <a:spcBef>
                <a:spcPct val="0"/>
              </a:spcBef>
              <a:buNone/>
            </a:pPr>
            <a:r>
              <a:rPr lang="ja-JP" altLang="en-US" sz="2400">
                <a:solidFill>
                  <a:srgbClr val="595959"/>
                </a:solidFill>
                <a:sym typeface="Arial" panose="020B0604020202020204" pitchFamily="34" charset="0"/>
              </a:rPr>
              <a:t>训练</a:t>
            </a:r>
            <a:endParaRPr lang="en-US" altLang="ja-JP" sz="2400" dirty="0">
              <a:solidFill>
                <a:srgbClr val="595959"/>
              </a:solidFill>
              <a:sym typeface="Arial" panose="020B0604020202020204" pitchFamily="34" charset="0"/>
            </a:endParaRPr>
          </a:p>
        </p:txBody>
      </p:sp>
      <p:sp>
        <p:nvSpPr>
          <p:cNvPr id="31" name="文本框 9">
            <a:extLst>
              <a:ext uri="{FF2B5EF4-FFF2-40B4-BE49-F238E27FC236}">
                <a16:creationId xmlns:a16="http://schemas.microsoft.com/office/drawing/2014/main" id="{CAB5046E-76B0-1049-920F-84BE35D714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3927" y="4832075"/>
            <a:ext cx="913424" cy="497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just" eaLnBrk="1" hangingPunct="1">
              <a:lnSpc>
                <a:spcPct val="120000"/>
              </a:lnSpc>
              <a:spcBef>
                <a:spcPct val="0"/>
              </a:spcBef>
              <a:buNone/>
            </a:pPr>
            <a:r>
              <a:rPr lang="ja-JP" altLang="en-US" sz="2400">
                <a:solidFill>
                  <a:srgbClr val="595959"/>
                </a:solidFill>
                <a:sym typeface="Arial" panose="020B0604020202020204" pitchFamily="34" charset="0"/>
              </a:rPr>
              <a:t>得到</a:t>
            </a:r>
            <a:endParaRPr lang="en-US" altLang="ja-JP" sz="2400" dirty="0">
              <a:solidFill>
                <a:srgbClr val="595959"/>
              </a:solidFill>
              <a:sym typeface="Arial" panose="020B0604020202020204" pitchFamily="34" charset="0"/>
            </a:endParaRPr>
          </a:p>
        </p:txBody>
      </p:sp>
      <p:sp>
        <p:nvSpPr>
          <p:cNvPr id="32" name="文本框 9">
            <a:extLst>
              <a:ext uri="{FF2B5EF4-FFF2-40B4-BE49-F238E27FC236}">
                <a16:creationId xmlns:a16="http://schemas.microsoft.com/office/drawing/2014/main" id="{CEF812A1-C619-6F40-B30F-F6402FE96D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94819" y="4858969"/>
            <a:ext cx="913424" cy="497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just" eaLnBrk="1" hangingPunct="1">
              <a:lnSpc>
                <a:spcPct val="120000"/>
              </a:lnSpc>
              <a:spcBef>
                <a:spcPct val="0"/>
              </a:spcBef>
              <a:buNone/>
            </a:pPr>
            <a:r>
              <a:rPr lang="ja-JP" altLang="en-US" sz="2400">
                <a:solidFill>
                  <a:srgbClr val="595959"/>
                </a:solidFill>
                <a:sym typeface="Arial" panose="020B0604020202020204" pitchFamily="34" charset="0"/>
              </a:rPr>
              <a:t>和</a:t>
            </a:r>
            <a:endParaRPr lang="en-US" altLang="ja-JP" sz="2400" dirty="0">
              <a:solidFill>
                <a:srgbClr val="595959"/>
              </a:solidFill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70096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任意多边形 10">
            <a:extLst>
              <a:ext uri="{FF2B5EF4-FFF2-40B4-BE49-F238E27FC236}">
                <a16:creationId xmlns:a16="http://schemas.microsoft.com/office/drawing/2014/main" id="{F78217A7-87B9-42C8-9AA2-56639B95E51F}"/>
              </a:ext>
            </a:extLst>
          </p:cNvPr>
          <p:cNvSpPr/>
          <p:nvPr/>
        </p:nvSpPr>
        <p:spPr>
          <a:xfrm rot="5400000">
            <a:off x="2643808" y="-2186609"/>
            <a:ext cx="914400" cy="6202017"/>
          </a:xfrm>
          <a:custGeom>
            <a:avLst/>
            <a:gdLst>
              <a:gd name="connsiteX0" fmla="*/ 0 w 990604"/>
              <a:gd name="connsiteY0" fmla="*/ 5956738 h 5956738"/>
              <a:gd name="connsiteX1" fmla="*/ 0 w 990604"/>
              <a:gd name="connsiteY1" fmla="*/ 317938 h 5956738"/>
              <a:gd name="connsiteX2" fmla="*/ 6 w 990604"/>
              <a:gd name="connsiteY2" fmla="*/ 317938 h 5956738"/>
              <a:gd name="connsiteX3" fmla="*/ 495305 w 990604"/>
              <a:gd name="connsiteY3" fmla="*/ 0 h 5956738"/>
              <a:gd name="connsiteX4" fmla="*/ 990604 w 990604"/>
              <a:gd name="connsiteY4" fmla="*/ 317938 h 5956738"/>
              <a:gd name="connsiteX5" fmla="*/ 990601 w 990604"/>
              <a:gd name="connsiteY5" fmla="*/ 317938 h 5956738"/>
              <a:gd name="connsiteX6" fmla="*/ 990601 w 990604"/>
              <a:gd name="connsiteY6" fmla="*/ 5956738 h 5956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0604" h="5956738">
                <a:moveTo>
                  <a:pt x="0" y="5956738"/>
                </a:moveTo>
                <a:lnTo>
                  <a:pt x="0" y="317938"/>
                </a:lnTo>
                <a:lnTo>
                  <a:pt x="6" y="317938"/>
                </a:lnTo>
                <a:lnTo>
                  <a:pt x="495305" y="0"/>
                </a:lnTo>
                <a:lnTo>
                  <a:pt x="990604" y="317938"/>
                </a:lnTo>
                <a:lnTo>
                  <a:pt x="990601" y="317938"/>
                </a:lnTo>
                <a:lnTo>
                  <a:pt x="990601" y="5956738"/>
                </a:lnTo>
                <a:close/>
              </a:path>
            </a:pathLst>
          </a:custGeom>
          <a:solidFill>
            <a:srgbClr val="4B64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zh-CN" altLang="en-US" noProof="1"/>
          </a:p>
        </p:txBody>
      </p:sp>
      <p:sp>
        <p:nvSpPr>
          <p:cNvPr id="2" name="椭圆 1">
            <a:extLst>
              <a:ext uri="{FF2B5EF4-FFF2-40B4-BE49-F238E27FC236}">
                <a16:creationId xmlns:a16="http://schemas.microsoft.com/office/drawing/2014/main" id="{989F1B2B-D069-4E1D-ABB9-F2C6C8EF9ED8}"/>
              </a:ext>
            </a:extLst>
          </p:cNvPr>
          <p:cNvSpPr/>
          <p:nvPr/>
        </p:nvSpPr>
        <p:spPr>
          <a:xfrm>
            <a:off x="323850" y="247650"/>
            <a:ext cx="1333500" cy="1333500"/>
          </a:xfrm>
          <a:prstGeom prst="ellipse">
            <a:avLst/>
          </a:prstGeom>
          <a:solidFill>
            <a:schemeClr val="bg1"/>
          </a:solidFill>
          <a:ln w="38100">
            <a:solidFill>
              <a:srgbClr val="4B64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zh-CN" altLang="en-US" noProof="1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EB01D4AC-4383-4216-A68F-045301757739}"/>
              </a:ext>
            </a:extLst>
          </p:cNvPr>
          <p:cNvGrpSpPr/>
          <p:nvPr/>
        </p:nvGrpSpPr>
        <p:grpSpPr>
          <a:xfrm>
            <a:off x="475624" y="571426"/>
            <a:ext cx="1029952" cy="685949"/>
            <a:chOff x="5302250" y="2903538"/>
            <a:chExt cx="1587500" cy="1057276"/>
          </a:xfrm>
          <a:solidFill>
            <a:srgbClr val="4B649F"/>
          </a:solidFill>
        </p:grpSpPr>
        <p:sp>
          <p:nvSpPr>
            <p:cNvPr id="4" name="Freeform 84">
              <a:extLst>
                <a:ext uri="{FF2B5EF4-FFF2-40B4-BE49-F238E27FC236}">
                  <a16:creationId xmlns:a16="http://schemas.microsoft.com/office/drawing/2014/main" id="{31146644-E136-4958-B5BF-A9B632D430C5}"/>
                </a:ext>
              </a:extLst>
            </p:cNvPr>
            <p:cNvSpPr/>
            <p:nvPr/>
          </p:nvSpPr>
          <p:spPr bwMode="auto">
            <a:xfrm>
              <a:off x="5362575" y="3040063"/>
              <a:ext cx="706438" cy="614363"/>
            </a:xfrm>
            <a:custGeom>
              <a:avLst/>
              <a:gdLst>
                <a:gd name="T0" fmla="*/ 181 w 187"/>
                <a:gd name="T1" fmla="*/ 49 h 162"/>
                <a:gd name="T2" fmla="*/ 187 w 187"/>
                <a:gd name="T3" fmla="*/ 66 h 162"/>
                <a:gd name="T4" fmla="*/ 187 w 187"/>
                <a:gd name="T5" fmla="*/ 162 h 162"/>
                <a:gd name="T6" fmla="*/ 176 w 187"/>
                <a:gd name="T7" fmla="*/ 153 h 162"/>
                <a:gd name="T8" fmla="*/ 92 w 187"/>
                <a:gd name="T9" fmla="*/ 115 h 162"/>
                <a:gd name="T10" fmla="*/ 73 w 187"/>
                <a:gd name="T11" fmla="*/ 114 h 162"/>
                <a:gd name="T12" fmla="*/ 8 w 187"/>
                <a:gd name="T13" fmla="*/ 131 h 162"/>
                <a:gd name="T14" fmla="*/ 1 w 187"/>
                <a:gd name="T15" fmla="*/ 131 h 162"/>
                <a:gd name="T16" fmla="*/ 2 w 187"/>
                <a:gd name="T17" fmla="*/ 126 h 162"/>
                <a:gd name="T18" fmla="*/ 26 w 187"/>
                <a:gd name="T19" fmla="*/ 70 h 162"/>
                <a:gd name="T20" fmla="*/ 48 w 187"/>
                <a:gd name="T21" fmla="*/ 20 h 162"/>
                <a:gd name="T22" fmla="*/ 53 w 187"/>
                <a:gd name="T23" fmla="*/ 13 h 162"/>
                <a:gd name="T24" fmla="*/ 62 w 187"/>
                <a:gd name="T25" fmla="*/ 9 h 162"/>
                <a:gd name="T26" fmla="*/ 130 w 187"/>
                <a:gd name="T27" fmla="*/ 11 h 162"/>
                <a:gd name="T28" fmla="*/ 181 w 187"/>
                <a:gd name="T29" fmla="*/ 49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7" h="162">
                  <a:moveTo>
                    <a:pt x="181" y="49"/>
                  </a:moveTo>
                  <a:cubicBezTo>
                    <a:pt x="184" y="54"/>
                    <a:pt x="187" y="60"/>
                    <a:pt x="187" y="66"/>
                  </a:cubicBezTo>
                  <a:cubicBezTo>
                    <a:pt x="187" y="162"/>
                    <a:pt x="187" y="162"/>
                    <a:pt x="187" y="162"/>
                  </a:cubicBezTo>
                  <a:cubicBezTo>
                    <a:pt x="187" y="162"/>
                    <a:pt x="178" y="154"/>
                    <a:pt x="176" y="153"/>
                  </a:cubicBezTo>
                  <a:cubicBezTo>
                    <a:pt x="168" y="148"/>
                    <a:pt x="133" y="120"/>
                    <a:pt x="92" y="115"/>
                  </a:cubicBezTo>
                  <a:cubicBezTo>
                    <a:pt x="86" y="114"/>
                    <a:pt x="79" y="114"/>
                    <a:pt x="73" y="114"/>
                  </a:cubicBezTo>
                  <a:cubicBezTo>
                    <a:pt x="32" y="114"/>
                    <a:pt x="8" y="131"/>
                    <a:pt x="8" y="131"/>
                  </a:cubicBezTo>
                  <a:cubicBezTo>
                    <a:pt x="5" y="133"/>
                    <a:pt x="2" y="133"/>
                    <a:pt x="1" y="131"/>
                  </a:cubicBezTo>
                  <a:cubicBezTo>
                    <a:pt x="0" y="130"/>
                    <a:pt x="1" y="128"/>
                    <a:pt x="2" y="126"/>
                  </a:cubicBezTo>
                  <a:cubicBezTo>
                    <a:pt x="26" y="70"/>
                    <a:pt x="26" y="70"/>
                    <a:pt x="26" y="70"/>
                  </a:cubicBezTo>
                  <a:cubicBezTo>
                    <a:pt x="48" y="20"/>
                    <a:pt x="48" y="20"/>
                    <a:pt x="48" y="20"/>
                  </a:cubicBezTo>
                  <a:cubicBezTo>
                    <a:pt x="49" y="18"/>
                    <a:pt x="51" y="15"/>
                    <a:pt x="53" y="13"/>
                  </a:cubicBezTo>
                  <a:cubicBezTo>
                    <a:pt x="55" y="11"/>
                    <a:pt x="59" y="10"/>
                    <a:pt x="62" y="9"/>
                  </a:cubicBezTo>
                  <a:cubicBezTo>
                    <a:pt x="65" y="9"/>
                    <a:pt x="98" y="0"/>
                    <a:pt x="130" y="11"/>
                  </a:cubicBezTo>
                  <a:cubicBezTo>
                    <a:pt x="163" y="22"/>
                    <a:pt x="179" y="45"/>
                    <a:pt x="181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5" name="Freeform 85">
              <a:extLst>
                <a:ext uri="{FF2B5EF4-FFF2-40B4-BE49-F238E27FC236}">
                  <a16:creationId xmlns:a16="http://schemas.microsoft.com/office/drawing/2014/main" id="{15DA8FD2-48AA-4963-8E7E-85AB57E553CB}"/>
                </a:ext>
              </a:extLst>
            </p:cNvPr>
            <p:cNvSpPr/>
            <p:nvPr/>
          </p:nvSpPr>
          <p:spPr bwMode="auto">
            <a:xfrm>
              <a:off x="6115050" y="2903538"/>
              <a:ext cx="400050" cy="747713"/>
            </a:xfrm>
            <a:custGeom>
              <a:avLst/>
              <a:gdLst>
                <a:gd name="T0" fmla="*/ 44 w 106"/>
                <a:gd name="T1" fmla="*/ 119 h 197"/>
                <a:gd name="T2" fmla="*/ 3 w 106"/>
                <a:gd name="T3" fmla="*/ 187 h 197"/>
                <a:gd name="T4" fmla="*/ 0 w 106"/>
                <a:gd name="T5" fmla="*/ 197 h 197"/>
                <a:gd name="T6" fmla="*/ 0 w 106"/>
                <a:gd name="T7" fmla="*/ 83 h 197"/>
                <a:gd name="T8" fmla="*/ 1 w 106"/>
                <a:gd name="T9" fmla="*/ 64 h 197"/>
                <a:gd name="T10" fmla="*/ 16 w 106"/>
                <a:gd name="T11" fmla="*/ 29 h 197"/>
                <a:gd name="T12" fmla="*/ 49 w 106"/>
                <a:gd name="T13" fmla="*/ 1 h 197"/>
                <a:gd name="T14" fmla="*/ 54 w 106"/>
                <a:gd name="T15" fmla="*/ 0 h 197"/>
                <a:gd name="T16" fmla="*/ 64 w 106"/>
                <a:gd name="T17" fmla="*/ 6 h 197"/>
                <a:gd name="T18" fmla="*/ 85 w 106"/>
                <a:gd name="T19" fmla="*/ 42 h 197"/>
                <a:gd name="T20" fmla="*/ 86 w 106"/>
                <a:gd name="T21" fmla="*/ 42 h 197"/>
                <a:gd name="T22" fmla="*/ 104 w 106"/>
                <a:gd name="T23" fmla="*/ 74 h 197"/>
                <a:gd name="T24" fmla="*/ 105 w 106"/>
                <a:gd name="T25" fmla="*/ 82 h 197"/>
                <a:gd name="T26" fmla="*/ 99 w 106"/>
                <a:gd name="T27" fmla="*/ 87 h 197"/>
                <a:gd name="T28" fmla="*/ 44 w 106"/>
                <a:gd name="T29" fmla="*/ 119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6" h="197">
                  <a:moveTo>
                    <a:pt x="44" y="119"/>
                  </a:moveTo>
                  <a:cubicBezTo>
                    <a:pt x="25" y="137"/>
                    <a:pt x="12" y="156"/>
                    <a:pt x="3" y="187"/>
                  </a:cubicBezTo>
                  <a:cubicBezTo>
                    <a:pt x="0" y="197"/>
                    <a:pt x="0" y="197"/>
                    <a:pt x="0" y="197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77"/>
                    <a:pt x="0" y="69"/>
                    <a:pt x="1" y="64"/>
                  </a:cubicBezTo>
                  <a:cubicBezTo>
                    <a:pt x="1" y="63"/>
                    <a:pt x="3" y="47"/>
                    <a:pt x="16" y="29"/>
                  </a:cubicBezTo>
                  <a:cubicBezTo>
                    <a:pt x="30" y="11"/>
                    <a:pt x="48" y="1"/>
                    <a:pt x="49" y="1"/>
                  </a:cubicBezTo>
                  <a:cubicBezTo>
                    <a:pt x="51" y="0"/>
                    <a:pt x="52" y="0"/>
                    <a:pt x="54" y="0"/>
                  </a:cubicBezTo>
                  <a:cubicBezTo>
                    <a:pt x="58" y="0"/>
                    <a:pt x="62" y="2"/>
                    <a:pt x="64" y="6"/>
                  </a:cubicBezTo>
                  <a:cubicBezTo>
                    <a:pt x="85" y="42"/>
                    <a:pt x="85" y="42"/>
                    <a:pt x="85" y="42"/>
                  </a:cubicBezTo>
                  <a:cubicBezTo>
                    <a:pt x="86" y="42"/>
                    <a:pt x="86" y="42"/>
                    <a:pt x="86" y="42"/>
                  </a:cubicBezTo>
                  <a:cubicBezTo>
                    <a:pt x="104" y="74"/>
                    <a:pt x="104" y="74"/>
                    <a:pt x="104" y="74"/>
                  </a:cubicBezTo>
                  <a:cubicBezTo>
                    <a:pt x="106" y="76"/>
                    <a:pt x="106" y="79"/>
                    <a:pt x="105" y="82"/>
                  </a:cubicBezTo>
                  <a:cubicBezTo>
                    <a:pt x="104" y="84"/>
                    <a:pt x="102" y="86"/>
                    <a:pt x="99" y="87"/>
                  </a:cubicBezTo>
                  <a:cubicBezTo>
                    <a:pt x="99" y="87"/>
                    <a:pt x="66" y="99"/>
                    <a:pt x="44" y="1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6" name="Freeform 86">
              <a:extLst>
                <a:ext uri="{FF2B5EF4-FFF2-40B4-BE49-F238E27FC236}">
                  <a16:creationId xmlns:a16="http://schemas.microsoft.com/office/drawing/2014/main" id="{D734BADA-8DF3-43AB-AF1D-D1882A0044FC}"/>
                </a:ext>
              </a:extLst>
            </p:cNvPr>
            <p:cNvSpPr/>
            <p:nvPr/>
          </p:nvSpPr>
          <p:spPr bwMode="auto">
            <a:xfrm>
              <a:off x="6194425" y="3529013"/>
              <a:ext cx="642938" cy="160338"/>
            </a:xfrm>
            <a:custGeom>
              <a:avLst/>
              <a:gdLst>
                <a:gd name="T0" fmla="*/ 155 w 170"/>
                <a:gd name="T1" fmla="*/ 11 h 42"/>
                <a:gd name="T2" fmla="*/ 154 w 170"/>
                <a:gd name="T3" fmla="*/ 10 h 42"/>
                <a:gd name="T4" fmla="*/ 153 w 170"/>
                <a:gd name="T5" fmla="*/ 10 h 42"/>
                <a:gd name="T6" fmla="*/ 108 w 170"/>
                <a:gd name="T7" fmla="*/ 0 h 42"/>
                <a:gd name="T8" fmla="*/ 85 w 170"/>
                <a:gd name="T9" fmla="*/ 3 h 42"/>
                <a:gd name="T10" fmla="*/ 11 w 170"/>
                <a:gd name="T11" fmla="*/ 35 h 42"/>
                <a:gd name="T12" fmla="*/ 11 w 170"/>
                <a:gd name="T13" fmla="*/ 36 h 42"/>
                <a:gd name="T14" fmla="*/ 7 w 170"/>
                <a:gd name="T15" fmla="*/ 38 h 42"/>
                <a:gd name="T16" fmla="*/ 3 w 170"/>
                <a:gd name="T17" fmla="*/ 40 h 42"/>
                <a:gd name="T18" fmla="*/ 1 w 170"/>
                <a:gd name="T19" fmla="*/ 42 h 42"/>
                <a:gd name="T20" fmla="*/ 0 w 170"/>
                <a:gd name="T21" fmla="*/ 42 h 42"/>
                <a:gd name="T22" fmla="*/ 161 w 170"/>
                <a:gd name="T23" fmla="*/ 42 h 42"/>
                <a:gd name="T24" fmla="*/ 169 w 170"/>
                <a:gd name="T25" fmla="*/ 38 h 42"/>
                <a:gd name="T26" fmla="*/ 167 w 170"/>
                <a:gd name="T27" fmla="*/ 28 h 42"/>
                <a:gd name="T28" fmla="*/ 155 w 170"/>
                <a:gd name="T29" fmla="*/ 11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70" h="42">
                  <a:moveTo>
                    <a:pt x="155" y="11"/>
                  </a:moveTo>
                  <a:cubicBezTo>
                    <a:pt x="155" y="11"/>
                    <a:pt x="154" y="10"/>
                    <a:pt x="154" y="10"/>
                  </a:cubicBezTo>
                  <a:cubicBezTo>
                    <a:pt x="153" y="10"/>
                    <a:pt x="153" y="10"/>
                    <a:pt x="153" y="10"/>
                  </a:cubicBezTo>
                  <a:cubicBezTo>
                    <a:pt x="152" y="9"/>
                    <a:pt x="132" y="0"/>
                    <a:pt x="108" y="0"/>
                  </a:cubicBezTo>
                  <a:cubicBezTo>
                    <a:pt x="100" y="0"/>
                    <a:pt x="92" y="1"/>
                    <a:pt x="85" y="3"/>
                  </a:cubicBezTo>
                  <a:cubicBezTo>
                    <a:pt x="46" y="15"/>
                    <a:pt x="15" y="33"/>
                    <a:pt x="11" y="35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10" y="36"/>
                    <a:pt x="9" y="37"/>
                    <a:pt x="7" y="38"/>
                  </a:cubicBezTo>
                  <a:cubicBezTo>
                    <a:pt x="6" y="39"/>
                    <a:pt x="4" y="40"/>
                    <a:pt x="3" y="40"/>
                  </a:cubicBezTo>
                  <a:cubicBezTo>
                    <a:pt x="2" y="41"/>
                    <a:pt x="2" y="41"/>
                    <a:pt x="1" y="42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161" y="42"/>
                    <a:pt x="161" y="42"/>
                    <a:pt x="161" y="42"/>
                  </a:cubicBezTo>
                  <a:cubicBezTo>
                    <a:pt x="165" y="42"/>
                    <a:pt x="167" y="41"/>
                    <a:pt x="169" y="38"/>
                  </a:cubicBezTo>
                  <a:cubicBezTo>
                    <a:pt x="170" y="35"/>
                    <a:pt x="169" y="32"/>
                    <a:pt x="167" y="28"/>
                  </a:cubicBezTo>
                  <a:cubicBezTo>
                    <a:pt x="167" y="28"/>
                    <a:pt x="162" y="20"/>
                    <a:pt x="155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7" name="Freeform 87">
              <a:extLst>
                <a:ext uri="{FF2B5EF4-FFF2-40B4-BE49-F238E27FC236}">
                  <a16:creationId xmlns:a16="http://schemas.microsoft.com/office/drawing/2014/main" id="{8C32EF48-F3AF-4683-9EBA-C2E0FA0202B0}"/>
                </a:ext>
              </a:extLst>
            </p:cNvPr>
            <p:cNvSpPr/>
            <p:nvPr/>
          </p:nvSpPr>
          <p:spPr bwMode="auto">
            <a:xfrm>
              <a:off x="5335588" y="3771901"/>
              <a:ext cx="1520825" cy="155575"/>
            </a:xfrm>
            <a:custGeom>
              <a:avLst/>
              <a:gdLst>
                <a:gd name="T0" fmla="*/ 402 w 402"/>
                <a:gd name="T1" fmla="*/ 24 h 41"/>
                <a:gd name="T2" fmla="*/ 385 w 402"/>
                <a:gd name="T3" fmla="*/ 41 h 41"/>
                <a:gd name="T4" fmla="*/ 382 w 402"/>
                <a:gd name="T5" fmla="*/ 41 h 41"/>
                <a:gd name="T6" fmla="*/ 232 w 402"/>
                <a:gd name="T7" fmla="*/ 28 h 41"/>
                <a:gd name="T8" fmla="*/ 217 w 402"/>
                <a:gd name="T9" fmla="*/ 34 h 41"/>
                <a:gd name="T10" fmla="*/ 216 w 402"/>
                <a:gd name="T11" fmla="*/ 35 h 41"/>
                <a:gd name="T12" fmla="*/ 201 w 402"/>
                <a:gd name="T13" fmla="*/ 40 h 41"/>
                <a:gd name="T14" fmla="*/ 201 w 402"/>
                <a:gd name="T15" fmla="*/ 40 h 41"/>
                <a:gd name="T16" fmla="*/ 186 w 402"/>
                <a:gd name="T17" fmla="*/ 35 h 41"/>
                <a:gd name="T18" fmla="*/ 185 w 402"/>
                <a:gd name="T19" fmla="*/ 34 h 41"/>
                <a:gd name="T20" fmla="*/ 170 w 402"/>
                <a:gd name="T21" fmla="*/ 28 h 41"/>
                <a:gd name="T22" fmla="*/ 20 w 402"/>
                <a:gd name="T23" fmla="*/ 41 h 41"/>
                <a:gd name="T24" fmla="*/ 17 w 402"/>
                <a:gd name="T25" fmla="*/ 41 h 41"/>
                <a:gd name="T26" fmla="*/ 0 w 402"/>
                <a:gd name="T27" fmla="*/ 24 h 41"/>
                <a:gd name="T28" fmla="*/ 16 w 402"/>
                <a:gd name="T29" fmla="*/ 7 h 41"/>
                <a:gd name="T30" fmla="*/ 17 w 402"/>
                <a:gd name="T31" fmla="*/ 7 h 41"/>
                <a:gd name="T32" fmla="*/ 164 w 402"/>
                <a:gd name="T33" fmla="*/ 0 h 41"/>
                <a:gd name="T34" fmla="*/ 177 w 402"/>
                <a:gd name="T35" fmla="*/ 6 h 41"/>
                <a:gd name="T36" fmla="*/ 182 w 402"/>
                <a:gd name="T37" fmla="*/ 6 h 41"/>
                <a:gd name="T38" fmla="*/ 194 w 402"/>
                <a:gd name="T39" fmla="*/ 0 h 41"/>
                <a:gd name="T40" fmla="*/ 208 w 402"/>
                <a:gd name="T41" fmla="*/ 0 h 41"/>
                <a:gd name="T42" fmla="*/ 220 w 402"/>
                <a:gd name="T43" fmla="*/ 6 h 41"/>
                <a:gd name="T44" fmla="*/ 225 w 402"/>
                <a:gd name="T45" fmla="*/ 6 h 41"/>
                <a:gd name="T46" fmla="*/ 238 w 402"/>
                <a:gd name="T47" fmla="*/ 0 h 41"/>
                <a:gd name="T48" fmla="*/ 385 w 402"/>
                <a:gd name="T49" fmla="*/ 7 h 41"/>
                <a:gd name="T50" fmla="*/ 386 w 402"/>
                <a:gd name="T51" fmla="*/ 7 h 41"/>
                <a:gd name="T52" fmla="*/ 402 w 402"/>
                <a:gd name="T53" fmla="*/ 2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02" h="41">
                  <a:moveTo>
                    <a:pt x="402" y="24"/>
                  </a:moveTo>
                  <a:cubicBezTo>
                    <a:pt x="402" y="33"/>
                    <a:pt x="394" y="41"/>
                    <a:pt x="385" y="41"/>
                  </a:cubicBezTo>
                  <a:cubicBezTo>
                    <a:pt x="384" y="41"/>
                    <a:pt x="383" y="41"/>
                    <a:pt x="382" y="41"/>
                  </a:cubicBezTo>
                  <a:cubicBezTo>
                    <a:pt x="232" y="28"/>
                    <a:pt x="232" y="28"/>
                    <a:pt x="232" y="28"/>
                  </a:cubicBezTo>
                  <a:cubicBezTo>
                    <a:pt x="227" y="28"/>
                    <a:pt x="220" y="31"/>
                    <a:pt x="217" y="34"/>
                  </a:cubicBezTo>
                  <a:cubicBezTo>
                    <a:pt x="217" y="34"/>
                    <a:pt x="217" y="34"/>
                    <a:pt x="216" y="35"/>
                  </a:cubicBezTo>
                  <a:cubicBezTo>
                    <a:pt x="214" y="38"/>
                    <a:pt x="208" y="40"/>
                    <a:pt x="201" y="40"/>
                  </a:cubicBezTo>
                  <a:cubicBezTo>
                    <a:pt x="201" y="40"/>
                    <a:pt x="201" y="40"/>
                    <a:pt x="201" y="40"/>
                  </a:cubicBezTo>
                  <a:cubicBezTo>
                    <a:pt x="194" y="40"/>
                    <a:pt x="188" y="38"/>
                    <a:pt x="186" y="35"/>
                  </a:cubicBezTo>
                  <a:cubicBezTo>
                    <a:pt x="185" y="34"/>
                    <a:pt x="185" y="34"/>
                    <a:pt x="185" y="34"/>
                  </a:cubicBezTo>
                  <a:cubicBezTo>
                    <a:pt x="182" y="31"/>
                    <a:pt x="175" y="28"/>
                    <a:pt x="170" y="28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19" y="41"/>
                    <a:pt x="18" y="41"/>
                    <a:pt x="17" y="41"/>
                  </a:cubicBezTo>
                  <a:cubicBezTo>
                    <a:pt x="8" y="41"/>
                    <a:pt x="0" y="33"/>
                    <a:pt x="0" y="24"/>
                  </a:cubicBezTo>
                  <a:cubicBezTo>
                    <a:pt x="0" y="15"/>
                    <a:pt x="7" y="8"/>
                    <a:pt x="16" y="7"/>
                  </a:cubicBezTo>
                  <a:cubicBezTo>
                    <a:pt x="16" y="7"/>
                    <a:pt x="16" y="7"/>
                    <a:pt x="17" y="7"/>
                  </a:cubicBezTo>
                  <a:cubicBezTo>
                    <a:pt x="164" y="0"/>
                    <a:pt x="164" y="0"/>
                    <a:pt x="164" y="0"/>
                  </a:cubicBezTo>
                  <a:cubicBezTo>
                    <a:pt x="169" y="0"/>
                    <a:pt x="175" y="2"/>
                    <a:pt x="177" y="6"/>
                  </a:cubicBezTo>
                  <a:cubicBezTo>
                    <a:pt x="178" y="10"/>
                    <a:pt x="181" y="10"/>
                    <a:pt x="182" y="6"/>
                  </a:cubicBezTo>
                  <a:cubicBezTo>
                    <a:pt x="183" y="2"/>
                    <a:pt x="189" y="0"/>
                    <a:pt x="194" y="0"/>
                  </a:cubicBezTo>
                  <a:cubicBezTo>
                    <a:pt x="208" y="0"/>
                    <a:pt x="208" y="0"/>
                    <a:pt x="208" y="0"/>
                  </a:cubicBezTo>
                  <a:cubicBezTo>
                    <a:pt x="213" y="0"/>
                    <a:pt x="219" y="2"/>
                    <a:pt x="220" y="6"/>
                  </a:cubicBezTo>
                  <a:cubicBezTo>
                    <a:pt x="221" y="10"/>
                    <a:pt x="224" y="10"/>
                    <a:pt x="225" y="6"/>
                  </a:cubicBezTo>
                  <a:cubicBezTo>
                    <a:pt x="227" y="2"/>
                    <a:pt x="233" y="0"/>
                    <a:pt x="238" y="0"/>
                  </a:cubicBezTo>
                  <a:cubicBezTo>
                    <a:pt x="385" y="7"/>
                    <a:pt x="385" y="7"/>
                    <a:pt x="385" y="7"/>
                  </a:cubicBezTo>
                  <a:cubicBezTo>
                    <a:pt x="386" y="7"/>
                    <a:pt x="386" y="7"/>
                    <a:pt x="386" y="7"/>
                  </a:cubicBezTo>
                  <a:cubicBezTo>
                    <a:pt x="395" y="8"/>
                    <a:pt x="402" y="15"/>
                    <a:pt x="402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8" name="Freeform 88">
              <a:extLst>
                <a:ext uri="{FF2B5EF4-FFF2-40B4-BE49-F238E27FC236}">
                  <a16:creationId xmlns:a16="http://schemas.microsoft.com/office/drawing/2014/main" id="{4B3D1034-A172-47FD-BB41-0875EF5575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02250" y="3733801"/>
              <a:ext cx="1587500" cy="227013"/>
            </a:xfrm>
            <a:custGeom>
              <a:avLst/>
              <a:gdLst>
                <a:gd name="T0" fmla="*/ 394 w 420"/>
                <a:gd name="T1" fmla="*/ 60 h 60"/>
                <a:gd name="T2" fmla="*/ 394 w 420"/>
                <a:gd name="T3" fmla="*/ 60 h 60"/>
                <a:gd name="T4" fmla="*/ 391 w 420"/>
                <a:gd name="T5" fmla="*/ 60 h 60"/>
                <a:gd name="T6" fmla="*/ 390 w 420"/>
                <a:gd name="T7" fmla="*/ 60 h 60"/>
                <a:gd name="T8" fmla="*/ 240 w 420"/>
                <a:gd name="T9" fmla="*/ 47 h 60"/>
                <a:gd name="T10" fmla="*/ 240 w 420"/>
                <a:gd name="T11" fmla="*/ 47 h 60"/>
                <a:gd name="T12" fmla="*/ 235 w 420"/>
                <a:gd name="T13" fmla="*/ 49 h 60"/>
                <a:gd name="T14" fmla="*/ 235 w 420"/>
                <a:gd name="T15" fmla="*/ 52 h 60"/>
                <a:gd name="T16" fmla="*/ 230 w 420"/>
                <a:gd name="T17" fmla="*/ 53 h 60"/>
                <a:gd name="T18" fmla="*/ 210 w 420"/>
                <a:gd name="T19" fmla="*/ 59 h 60"/>
                <a:gd name="T20" fmla="*/ 210 w 420"/>
                <a:gd name="T21" fmla="*/ 59 h 60"/>
                <a:gd name="T22" fmla="*/ 190 w 420"/>
                <a:gd name="T23" fmla="*/ 53 h 60"/>
                <a:gd name="T24" fmla="*/ 186 w 420"/>
                <a:gd name="T25" fmla="*/ 52 h 60"/>
                <a:gd name="T26" fmla="*/ 185 w 420"/>
                <a:gd name="T27" fmla="*/ 49 h 60"/>
                <a:gd name="T28" fmla="*/ 180 w 420"/>
                <a:gd name="T29" fmla="*/ 47 h 60"/>
                <a:gd name="T30" fmla="*/ 29 w 420"/>
                <a:gd name="T31" fmla="*/ 60 h 60"/>
                <a:gd name="T32" fmla="*/ 26 w 420"/>
                <a:gd name="T33" fmla="*/ 60 h 60"/>
                <a:gd name="T34" fmla="*/ 0 w 420"/>
                <a:gd name="T35" fmla="*/ 34 h 60"/>
                <a:gd name="T36" fmla="*/ 25 w 420"/>
                <a:gd name="T37" fmla="*/ 8 h 60"/>
                <a:gd name="T38" fmla="*/ 25 w 420"/>
                <a:gd name="T39" fmla="*/ 8 h 60"/>
                <a:gd name="T40" fmla="*/ 173 w 420"/>
                <a:gd name="T41" fmla="*/ 1 h 60"/>
                <a:gd name="T42" fmla="*/ 188 w 420"/>
                <a:gd name="T43" fmla="*/ 5 h 60"/>
                <a:gd name="T44" fmla="*/ 203 w 420"/>
                <a:gd name="T45" fmla="*/ 0 h 60"/>
                <a:gd name="T46" fmla="*/ 217 w 420"/>
                <a:gd name="T47" fmla="*/ 0 h 60"/>
                <a:gd name="T48" fmla="*/ 232 w 420"/>
                <a:gd name="T49" fmla="*/ 5 h 60"/>
                <a:gd name="T50" fmla="*/ 247 w 420"/>
                <a:gd name="T51" fmla="*/ 1 h 60"/>
                <a:gd name="T52" fmla="*/ 395 w 420"/>
                <a:gd name="T53" fmla="*/ 8 h 60"/>
                <a:gd name="T54" fmla="*/ 420 w 420"/>
                <a:gd name="T55" fmla="*/ 34 h 60"/>
                <a:gd name="T56" fmla="*/ 394 w 420"/>
                <a:gd name="T57" fmla="*/ 60 h 60"/>
                <a:gd name="T58" fmla="*/ 26 w 420"/>
                <a:gd name="T59" fmla="*/ 26 h 60"/>
                <a:gd name="T60" fmla="*/ 18 w 420"/>
                <a:gd name="T61" fmla="*/ 34 h 60"/>
                <a:gd name="T62" fmla="*/ 26 w 420"/>
                <a:gd name="T63" fmla="*/ 42 h 60"/>
                <a:gd name="T64" fmla="*/ 26 w 420"/>
                <a:gd name="T65" fmla="*/ 42 h 60"/>
                <a:gd name="T66" fmla="*/ 28 w 420"/>
                <a:gd name="T67" fmla="*/ 42 h 60"/>
                <a:gd name="T68" fmla="*/ 178 w 420"/>
                <a:gd name="T69" fmla="*/ 29 h 60"/>
                <a:gd name="T70" fmla="*/ 180 w 420"/>
                <a:gd name="T71" fmla="*/ 29 h 60"/>
                <a:gd name="T72" fmla="*/ 199 w 420"/>
                <a:gd name="T73" fmla="*/ 36 h 60"/>
                <a:gd name="T74" fmla="*/ 200 w 420"/>
                <a:gd name="T75" fmla="*/ 36 h 60"/>
                <a:gd name="T76" fmla="*/ 202 w 420"/>
                <a:gd name="T77" fmla="*/ 39 h 60"/>
                <a:gd name="T78" fmla="*/ 210 w 420"/>
                <a:gd name="T79" fmla="*/ 41 h 60"/>
                <a:gd name="T80" fmla="*/ 210 w 420"/>
                <a:gd name="T81" fmla="*/ 41 h 60"/>
                <a:gd name="T82" fmla="*/ 218 w 420"/>
                <a:gd name="T83" fmla="*/ 39 h 60"/>
                <a:gd name="T84" fmla="*/ 220 w 420"/>
                <a:gd name="T85" fmla="*/ 36 h 60"/>
                <a:gd name="T86" fmla="*/ 221 w 420"/>
                <a:gd name="T87" fmla="*/ 36 h 60"/>
                <a:gd name="T88" fmla="*/ 242 w 420"/>
                <a:gd name="T89" fmla="*/ 29 h 60"/>
                <a:gd name="T90" fmla="*/ 392 w 420"/>
                <a:gd name="T91" fmla="*/ 42 h 60"/>
                <a:gd name="T92" fmla="*/ 394 w 420"/>
                <a:gd name="T93" fmla="*/ 42 h 60"/>
                <a:gd name="T94" fmla="*/ 402 w 420"/>
                <a:gd name="T95" fmla="*/ 34 h 60"/>
                <a:gd name="T96" fmla="*/ 395 w 420"/>
                <a:gd name="T97" fmla="*/ 26 h 60"/>
                <a:gd name="T98" fmla="*/ 394 w 420"/>
                <a:gd name="T99" fmla="*/ 26 h 60"/>
                <a:gd name="T100" fmla="*/ 246 w 420"/>
                <a:gd name="T101" fmla="*/ 19 h 60"/>
                <a:gd name="T102" fmla="*/ 246 w 420"/>
                <a:gd name="T103" fmla="*/ 19 h 60"/>
                <a:gd name="T104" fmla="*/ 242 w 420"/>
                <a:gd name="T105" fmla="*/ 20 h 60"/>
                <a:gd name="T106" fmla="*/ 231 w 420"/>
                <a:gd name="T107" fmla="*/ 28 h 60"/>
                <a:gd name="T108" fmla="*/ 221 w 420"/>
                <a:gd name="T109" fmla="*/ 20 h 60"/>
                <a:gd name="T110" fmla="*/ 217 w 420"/>
                <a:gd name="T111" fmla="*/ 19 h 60"/>
                <a:gd name="T112" fmla="*/ 203 w 420"/>
                <a:gd name="T113" fmla="*/ 19 h 60"/>
                <a:gd name="T114" fmla="*/ 199 w 420"/>
                <a:gd name="T115" fmla="*/ 20 h 60"/>
                <a:gd name="T116" fmla="*/ 189 w 420"/>
                <a:gd name="T117" fmla="*/ 28 h 60"/>
                <a:gd name="T118" fmla="*/ 178 w 420"/>
                <a:gd name="T119" fmla="*/ 20 h 60"/>
                <a:gd name="T120" fmla="*/ 174 w 420"/>
                <a:gd name="T121" fmla="*/ 19 h 60"/>
                <a:gd name="T122" fmla="*/ 26 w 420"/>
                <a:gd name="T123" fmla="*/ 26 h 60"/>
                <a:gd name="T124" fmla="*/ 26 w 420"/>
                <a:gd name="T125" fmla="*/ 26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20" h="60">
                  <a:moveTo>
                    <a:pt x="394" y="60"/>
                  </a:moveTo>
                  <a:cubicBezTo>
                    <a:pt x="394" y="60"/>
                    <a:pt x="394" y="60"/>
                    <a:pt x="394" y="60"/>
                  </a:cubicBezTo>
                  <a:cubicBezTo>
                    <a:pt x="393" y="60"/>
                    <a:pt x="392" y="60"/>
                    <a:pt x="391" y="60"/>
                  </a:cubicBezTo>
                  <a:cubicBezTo>
                    <a:pt x="390" y="60"/>
                    <a:pt x="390" y="60"/>
                    <a:pt x="390" y="60"/>
                  </a:cubicBezTo>
                  <a:cubicBezTo>
                    <a:pt x="240" y="47"/>
                    <a:pt x="240" y="47"/>
                    <a:pt x="240" y="47"/>
                  </a:cubicBezTo>
                  <a:cubicBezTo>
                    <a:pt x="240" y="47"/>
                    <a:pt x="240" y="47"/>
                    <a:pt x="240" y="47"/>
                  </a:cubicBezTo>
                  <a:cubicBezTo>
                    <a:pt x="238" y="47"/>
                    <a:pt x="236" y="48"/>
                    <a:pt x="235" y="49"/>
                  </a:cubicBezTo>
                  <a:cubicBezTo>
                    <a:pt x="235" y="52"/>
                    <a:pt x="235" y="52"/>
                    <a:pt x="235" y="52"/>
                  </a:cubicBezTo>
                  <a:cubicBezTo>
                    <a:pt x="230" y="53"/>
                    <a:pt x="230" y="53"/>
                    <a:pt x="230" y="53"/>
                  </a:cubicBezTo>
                  <a:cubicBezTo>
                    <a:pt x="225" y="57"/>
                    <a:pt x="218" y="59"/>
                    <a:pt x="210" y="59"/>
                  </a:cubicBezTo>
                  <a:cubicBezTo>
                    <a:pt x="210" y="59"/>
                    <a:pt x="210" y="59"/>
                    <a:pt x="210" y="59"/>
                  </a:cubicBezTo>
                  <a:cubicBezTo>
                    <a:pt x="202" y="59"/>
                    <a:pt x="195" y="57"/>
                    <a:pt x="190" y="53"/>
                  </a:cubicBezTo>
                  <a:cubicBezTo>
                    <a:pt x="186" y="52"/>
                    <a:pt x="186" y="52"/>
                    <a:pt x="186" y="52"/>
                  </a:cubicBezTo>
                  <a:cubicBezTo>
                    <a:pt x="185" y="49"/>
                    <a:pt x="185" y="49"/>
                    <a:pt x="185" y="49"/>
                  </a:cubicBezTo>
                  <a:cubicBezTo>
                    <a:pt x="184" y="48"/>
                    <a:pt x="182" y="47"/>
                    <a:pt x="180" y="47"/>
                  </a:cubicBezTo>
                  <a:cubicBezTo>
                    <a:pt x="29" y="60"/>
                    <a:pt x="29" y="60"/>
                    <a:pt x="29" y="60"/>
                  </a:cubicBezTo>
                  <a:cubicBezTo>
                    <a:pt x="28" y="60"/>
                    <a:pt x="27" y="60"/>
                    <a:pt x="26" y="60"/>
                  </a:cubicBezTo>
                  <a:cubicBezTo>
                    <a:pt x="12" y="60"/>
                    <a:pt x="0" y="48"/>
                    <a:pt x="0" y="34"/>
                  </a:cubicBezTo>
                  <a:cubicBezTo>
                    <a:pt x="0" y="20"/>
                    <a:pt x="11" y="9"/>
                    <a:pt x="25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173" y="1"/>
                    <a:pt x="173" y="1"/>
                    <a:pt x="173" y="1"/>
                  </a:cubicBezTo>
                  <a:cubicBezTo>
                    <a:pt x="178" y="1"/>
                    <a:pt x="184" y="2"/>
                    <a:pt x="188" y="5"/>
                  </a:cubicBezTo>
                  <a:cubicBezTo>
                    <a:pt x="192" y="2"/>
                    <a:pt x="197" y="0"/>
                    <a:pt x="203" y="0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23" y="0"/>
                    <a:pt x="228" y="2"/>
                    <a:pt x="232" y="5"/>
                  </a:cubicBezTo>
                  <a:cubicBezTo>
                    <a:pt x="236" y="2"/>
                    <a:pt x="242" y="1"/>
                    <a:pt x="247" y="1"/>
                  </a:cubicBezTo>
                  <a:cubicBezTo>
                    <a:pt x="395" y="8"/>
                    <a:pt x="395" y="8"/>
                    <a:pt x="395" y="8"/>
                  </a:cubicBezTo>
                  <a:cubicBezTo>
                    <a:pt x="409" y="9"/>
                    <a:pt x="420" y="20"/>
                    <a:pt x="420" y="34"/>
                  </a:cubicBezTo>
                  <a:cubicBezTo>
                    <a:pt x="420" y="48"/>
                    <a:pt x="408" y="60"/>
                    <a:pt x="394" y="60"/>
                  </a:cubicBezTo>
                  <a:close/>
                  <a:moveTo>
                    <a:pt x="26" y="26"/>
                  </a:moveTo>
                  <a:cubicBezTo>
                    <a:pt x="21" y="26"/>
                    <a:pt x="18" y="30"/>
                    <a:pt x="18" y="34"/>
                  </a:cubicBezTo>
                  <a:cubicBezTo>
                    <a:pt x="18" y="38"/>
                    <a:pt x="22" y="42"/>
                    <a:pt x="26" y="42"/>
                  </a:cubicBezTo>
                  <a:cubicBezTo>
                    <a:pt x="26" y="42"/>
                    <a:pt x="26" y="42"/>
                    <a:pt x="26" y="42"/>
                  </a:cubicBezTo>
                  <a:cubicBezTo>
                    <a:pt x="27" y="42"/>
                    <a:pt x="28" y="42"/>
                    <a:pt x="28" y="42"/>
                  </a:cubicBezTo>
                  <a:cubicBezTo>
                    <a:pt x="178" y="29"/>
                    <a:pt x="178" y="29"/>
                    <a:pt x="178" y="29"/>
                  </a:cubicBezTo>
                  <a:cubicBezTo>
                    <a:pt x="179" y="29"/>
                    <a:pt x="179" y="29"/>
                    <a:pt x="180" y="29"/>
                  </a:cubicBezTo>
                  <a:cubicBezTo>
                    <a:pt x="187" y="29"/>
                    <a:pt x="194" y="32"/>
                    <a:pt x="199" y="36"/>
                  </a:cubicBezTo>
                  <a:cubicBezTo>
                    <a:pt x="200" y="36"/>
                    <a:pt x="200" y="36"/>
                    <a:pt x="200" y="36"/>
                  </a:cubicBezTo>
                  <a:cubicBezTo>
                    <a:pt x="202" y="39"/>
                    <a:pt x="202" y="39"/>
                    <a:pt x="202" y="39"/>
                  </a:cubicBezTo>
                  <a:cubicBezTo>
                    <a:pt x="202" y="40"/>
                    <a:pt x="205" y="41"/>
                    <a:pt x="210" y="41"/>
                  </a:cubicBezTo>
                  <a:cubicBezTo>
                    <a:pt x="210" y="41"/>
                    <a:pt x="210" y="41"/>
                    <a:pt x="210" y="41"/>
                  </a:cubicBezTo>
                  <a:cubicBezTo>
                    <a:pt x="215" y="41"/>
                    <a:pt x="218" y="40"/>
                    <a:pt x="218" y="39"/>
                  </a:cubicBezTo>
                  <a:cubicBezTo>
                    <a:pt x="220" y="36"/>
                    <a:pt x="220" y="36"/>
                    <a:pt x="220" y="36"/>
                  </a:cubicBezTo>
                  <a:cubicBezTo>
                    <a:pt x="221" y="36"/>
                    <a:pt x="221" y="36"/>
                    <a:pt x="221" y="36"/>
                  </a:cubicBezTo>
                  <a:cubicBezTo>
                    <a:pt x="227" y="32"/>
                    <a:pt x="235" y="29"/>
                    <a:pt x="242" y="29"/>
                  </a:cubicBezTo>
                  <a:cubicBezTo>
                    <a:pt x="392" y="42"/>
                    <a:pt x="392" y="42"/>
                    <a:pt x="392" y="42"/>
                  </a:cubicBezTo>
                  <a:cubicBezTo>
                    <a:pt x="392" y="42"/>
                    <a:pt x="393" y="42"/>
                    <a:pt x="394" y="42"/>
                  </a:cubicBezTo>
                  <a:cubicBezTo>
                    <a:pt x="398" y="42"/>
                    <a:pt x="402" y="38"/>
                    <a:pt x="402" y="34"/>
                  </a:cubicBezTo>
                  <a:cubicBezTo>
                    <a:pt x="402" y="30"/>
                    <a:pt x="399" y="26"/>
                    <a:pt x="395" y="26"/>
                  </a:cubicBezTo>
                  <a:cubicBezTo>
                    <a:pt x="394" y="26"/>
                    <a:pt x="394" y="26"/>
                    <a:pt x="394" y="26"/>
                  </a:cubicBezTo>
                  <a:cubicBezTo>
                    <a:pt x="246" y="19"/>
                    <a:pt x="246" y="19"/>
                    <a:pt x="246" y="19"/>
                  </a:cubicBezTo>
                  <a:cubicBezTo>
                    <a:pt x="246" y="19"/>
                    <a:pt x="246" y="19"/>
                    <a:pt x="246" y="19"/>
                  </a:cubicBezTo>
                  <a:cubicBezTo>
                    <a:pt x="244" y="19"/>
                    <a:pt x="243" y="20"/>
                    <a:pt x="242" y="20"/>
                  </a:cubicBezTo>
                  <a:cubicBezTo>
                    <a:pt x="239" y="27"/>
                    <a:pt x="234" y="28"/>
                    <a:pt x="231" y="28"/>
                  </a:cubicBezTo>
                  <a:cubicBezTo>
                    <a:pt x="227" y="28"/>
                    <a:pt x="223" y="25"/>
                    <a:pt x="221" y="20"/>
                  </a:cubicBezTo>
                  <a:cubicBezTo>
                    <a:pt x="220" y="19"/>
                    <a:pt x="219" y="19"/>
                    <a:pt x="217" y="19"/>
                  </a:cubicBezTo>
                  <a:cubicBezTo>
                    <a:pt x="203" y="19"/>
                    <a:pt x="203" y="19"/>
                    <a:pt x="203" y="19"/>
                  </a:cubicBezTo>
                  <a:cubicBezTo>
                    <a:pt x="201" y="19"/>
                    <a:pt x="200" y="19"/>
                    <a:pt x="199" y="20"/>
                  </a:cubicBezTo>
                  <a:cubicBezTo>
                    <a:pt x="197" y="25"/>
                    <a:pt x="193" y="28"/>
                    <a:pt x="189" y="28"/>
                  </a:cubicBezTo>
                  <a:cubicBezTo>
                    <a:pt x="186" y="28"/>
                    <a:pt x="181" y="27"/>
                    <a:pt x="178" y="20"/>
                  </a:cubicBezTo>
                  <a:cubicBezTo>
                    <a:pt x="177" y="20"/>
                    <a:pt x="176" y="19"/>
                    <a:pt x="174" y="19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6" y="26"/>
                    <a:pt x="26" y="26"/>
                    <a:pt x="26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9" name="Freeform 89">
              <a:extLst>
                <a:ext uri="{FF2B5EF4-FFF2-40B4-BE49-F238E27FC236}">
                  <a16:creationId xmlns:a16="http://schemas.microsoft.com/office/drawing/2014/main" id="{B158FFF0-B7BE-4A61-BED7-743AF0F41E76}"/>
                </a:ext>
              </a:extLst>
            </p:cNvPr>
            <p:cNvSpPr/>
            <p:nvPr/>
          </p:nvSpPr>
          <p:spPr bwMode="auto">
            <a:xfrm>
              <a:off x="5354638" y="3525838"/>
              <a:ext cx="669925" cy="163513"/>
            </a:xfrm>
            <a:custGeom>
              <a:avLst/>
              <a:gdLst>
                <a:gd name="T0" fmla="*/ 169 w 177"/>
                <a:gd name="T1" fmla="*/ 37 h 43"/>
                <a:gd name="T2" fmla="*/ 168 w 177"/>
                <a:gd name="T3" fmla="*/ 36 h 43"/>
                <a:gd name="T4" fmla="*/ 92 w 177"/>
                <a:gd name="T5" fmla="*/ 1 h 43"/>
                <a:gd name="T6" fmla="*/ 75 w 177"/>
                <a:gd name="T7" fmla="*/ 0 h 43"/>
                <a:gd name="T8" fmla="*/ 18 w 177"/>
                <a:gd name="T9" fmla="*/ 15 h 43"/>
                <a:gd name="T10" fmla="*/ 3 w 177"/>
                <a:gd name="T11" fmla="*/ 29 h 43"/>
                <a:gd name="T12" fmla="*/ 1 w 177"/>
                <a:gd name="T13" fmla="*/ 39 h 43"/>
                <a:gd name="T14" fmla="*/ 9 w 177"/>
                <a:gd name="T15" fmla="*/ 43 h 43"/>
                <a:gd name="T16" fmla="*/ 177 w 177"/>
                <a:gd name="T17" fmla="*/ 43 h 43"/>
                <a:gd name="T18" fmla="*/ 169 w 177"/>
                <a:gd name="T19" fmla="*/ 37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7" h="43">
                  <a:moveTo>
                    <a:pt x="169" y="37"/>
                  </a:moveTo>
                  <a:cubicBezTo>
                    <a:pt x="168" y="36"/>
                    <a:pt x="168" y="36"/>
                    <a:pt x="168" y="36"/>
                  </a:cubicBezTo>
                  <a:cubicBezTo>
                    <a:pt x="141" y="16"/>
                    <a:pt x="115" y="5"/>
                    <a:pt x="92" y="1"/>
                  </a:cubicBezTo>
                  <a:cubicBezTo>
                    <a:pt x="87" y="1"/>
                    <a:pt x="81" y="0"/>
                    <a:pt x="75" y="0"/>
                  </a:cubicBezTo>
                  <a:cubicBezTo>
                    <a:pt x="40" y="0"/>
                    <a:pt x="18" y="15"/>
                    <a:pt x="18" y="15"/>
                  </a:cubicBezTo>
                  <a:cubicBezTo>
                    <a:pt x="16" y="16"/>
                    <a:pt x="6" y="23"/>
                    <a:pt x="3" y="29"/>
                  </a:cubicBezTo>
                  <a:cubicBezTo>
                    <a:pt x="1" y="33"/>
                    <a:pt x="0" y="36"/>
                    <a:pt x="1" y="39"/>
                  </a:cubicBezTo>
                  <a:cubicBezTo>
                    <a:pt x="3" y="42"/>
                    <a:pt x="5" y="43"/>
                    <a:pt x="9" y="43"/>
                  </a:cubicBezTo>
                  <a:cubicBezTo>
                    <a:pt x="177" y="43"/>
                    <a:pt x="177" y="43"/>
                    <a:pt x="177" y="43"/>
                  </a:cubicBezTo>
                  <a:cubicBezTo>
                    <a:pt x="174" y="40"/>
                    <a:pt x="170" y="37"/>
                    <a:pt x="169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10" name="Freeform 90">
              <a:extLst>
                <a:ext uri="{FF2B5EF4-FFF2-40B4-BE49-F238E27FC236}">
                  <a16:creationId xmlns:a16="http://schemas.microsoft.com/office/drawing/2014/main" id="{03AE4986-48C0-402A-9374-5000E238EE61}"/>
                </a:ext>
              </a:extLst>
            </p:cNvPr>
            <p:cNvSpPr/>
            <p:nvPr/>
          </p:nvSpPr>
          <p:spPr bwMode="auto">
            <a:xfrm>
              <a:off x="6175375" y="3063876"/>
              <a:ext cx="654050" cy="571500"/>
            </a:xfrm>
            <a:custGeom>
              <a:avLst/>
              <a:gdLst>
                <a:gd name="T0" fmla="*/ 171 w 173"/>
                <a:gd name="T1" fmla="*/ 114 h 151"/>
                <a:gd name="T2" fmla="*/ 157 w 173"/>
                <a:gd name="T3" fmla="*/ 87 h 151"/>
                <a:gd name="T4" fmla="*/ 157 w 173"/>
                <a:gd name="T5" fmla="*/ 86 h 151"/>
                <a:gd name="T6" fmla="*/ 123 w 173"/>
                <a:gd name="T7" fmla="*/ 21 h 151"/>
                <a:gd name="T8" fmla="*/ 116 w 173"/>
                <a:gd name="T9" fmla="*/ 8 h 151"/>
                <a:gd name="T10" fmla="*/ 115 w 173"/>
                <a:gd name="T11" fmla="*/ 7 h 151"/>
                <a:gd name="T12" fmla="*/ 87 w 173"/>
                <a:gd name="T13" fmla="*/ 0 h 151"/>
                <a:gd name="T14" fmla="*/ 101 w 173"/>
                <a:gd name="T15" fmla="*/ 24 h 151"/>
                <a:gd name="T16" fmla="*/ 103 w 173"/>
                <a:gd name="T17" fmla="*/ 45 h 151"/>
                <a:gd name="T18" fmla="*/ 88 w 173"/>
                <a:gd name="T19" fmla="*/ 59 h 151"/>
                <a:gd name="T20" fmla="*/ 38 w 173"/>
                <a:gd name="T21" fmla="*/ 87 h 151"/>
                <a:gd name="T22" fmla="*/ 1 w 173"/>
                <a:gd name="T23" fmla="*/ 149 h 151"/>
                <a:gd name="T24" fmla="*/ 0 w 173"/>
                <a:gd name="T25" fmla="*/ 151 h 151"/>
                <a:gd name="T26" fmla="*/ 1 w 173"/>
                <a:gd name="T27" fmla="*/ 151 h 151"/>
                <a:gd name="T28" fmla="*/ 9 w 173"/>
                <a:gd name="T29" fmla="*/ 146 h 151"/>
                <a:gd name="T30" fmla="*/ 86 w 173"/>
                <a:gd name="T31" fmla="*/ 112 h 151"/>
                <a:gd name="T32" fmla="*/ 113 w 173"/>
                <a:gd name="T33" fmla="*/ 109 h 151"/>
                <a:gd name="T34" fmla="*/ 165 w 173"/>
                <a:gd name="T35" fmla="*/ 120 h 151"/>
                <a:gd name="T36" fmla="*/ 169 w 173"/>
                <a:gd name="T37" fmla="*/ 121 h 151"/>
                <a:gd name="T38" fmla="*/ 172 w 173"/>
                <a:gd name="T39" fmla="*/ 120 h 151"/>
                <a:gd name="T40" fmla="*/ 171 w 173"/>
                <a:gd name="T41" fmla="*/ 114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73" h="151">
                  <a:moveTo>
                    <a:pt x="171" y="114"/>
                  </a:moveTo>
                  <a:cubicBezTo>
                    <a:pt x="157" y="87"/>
                    <a:pt x="157" y="87"/>
                    <a:pt x="157" y="87"/>
                  </a:cubicBezTo>
                  <a:cubicBezTo>
                    <a:pt x="157" y="86"/>
                    <a:pt x="157" y="86"/>
                    <a:pt x="157" y="86"/>
                  </a:cubicBezTo>
                  <a:cubicBezTo>
                    <a:pt x="123" y="21"/>
                    <a:pt x="123" y="21"/>
                    <a:pt x="123" y="21"/>
                  </a:cubicBezTo>
                  <a:cubicBezTo>
                    <a:pt x="120" y="17"/>
                    <a:pt x="117" y="11"/>
                    <a:pt x="116" y="8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5" y="7"/>
                    <a:pt x="101" y="0"/>
                    <a:pt x="87" y="0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5" y="31"/>
                    <a:pt x="105" y="38"/>
                    <a:pt x="103" y="45"/>
                  </a:cubicBezTo>
                  <a:cubicBezTo>
                    <a:pt x="100" y="51"/>
                    <a:pt x="95" y="56"/>
                    <a:pt x="88" y="59"/>
                  </a:cubicBezTo>
                  <a:cubicBezTo>
                    <a:pt x="85" y="60"/>
                    <a:pt x="56" y="71"/>
                    <a:pt x="38" y="87"/>
                  </a:cubicBezTo>
                  <a:cubicBezTo>
                    <a:pt x="19" y="105"/>
                    <a:pt x="8" y="123"/>
                    <a:pt x="1" y="149"/>
                  </a:cubicBezTo>
                  <a:cubicBezTo>
                    <a:pt x="0" y="151"/>
                    <a:pt x="0" y="151"/>
                    <a:pt x="0" y="151"/>
                  </a:cubicBezTo>
                  <a:cubicBezTo>
                    <a:pt x="0" y="151"/>
                    <a:pt x="1" y="151"/>
                    <a:pt x="1" y="151"/>
                  </a:cubicBezTo>
                  <a:cubicBezTo>
                    <a:pt x="3" y="149"/>
                    <a:pt x="6" y="147"/>
                    <a:pt x="9" y="146"/>
                  </a:cubicBezTo>
                  <a:cubicBezTo>
                    <a:pt x="9" y="146"/>
                    <a:pt x="42" y="125"/>
                    <a:pt x="86" y="112"/>
                  </a:cubicBezTo>
                  <a:cubicBezTo>
                    <a:pt x="95" y="110"/>
                    <a:pt x="104" y="109"/>
                    <a:pt x="113" y="109"/>
                  </a:cubicBezTo>
                  <a:cubicBezTo>
                    <a:pt x="141" y="109"/>
                    <a:pt x="165" y="120"/>
                    <a:pt x="165" y="120"/>
                  </a:cubicBezTo>
                  <a:cubicBezTo>
                    <a:pt x="167" y="121"/>
                    <a:pt x="168" y="121"/>
                    <a:pt x="169" y="121"/>
                  </a:cubicBezTo>
                  <a:cubicBezTo>
                    <a:pt x="171" y="121"/>
                    <a:pt x="172" y="120"/>
                    <a:pt x="172" y="120"/>
                  </a:cubicBezTo>
                  <a:cubicBezTo>
                    <a:pt x="173" y="118"/>
                    <a:pt x="172" y="116"/>
                    <a:pt x="171" y="1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/>
            </a:p>
          </p:txBody>
        </p:sp>
      </p:grpSp>
      <p:sp>
        <p:nvSpPr>
          <p:cNvPr id="28678" name="文本框 11">
            <a:extLst>
              <a:ext uri="{FF2B5EF4-FFF2-40B4-BE49-F238E27FC236}">
                <a16:creationId xmlns:a16="http://schemas.microsoft.com/office/drawing/2014/main" id="{2D74EA7C-AE82-4A7C-BE5B-6A6D0FDA28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38313" y="552450"/>
            <a:ext cx="3655681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3600" dirty="0">
                <a:solidFill>
                  <a:schemeClr val="bg1"/>
                </a:solidFill>
              </a:rPr>
              <a:t>Transfer</a:t>
            </a:r>
            <a:r>
              <a:rPr lang="zh-CN" altLang="en-US" sz="3600" dirty="0">
                <a:solidFill>
                  <a:schemeClr val="bg1"/>
                </a:solidFill>
              </a:rPr>
              <a:t> </a:t>
            </a:r>
            <a:r>
              <a:rPr lang="en-US" altLang="zh-CN" sz="3600" dirty="0">
                <a:solidFill>
                  <a:schemeClr val="bg1"/>
                </a:solidFill>
              </a:rPr>
              <a:t>learning</a:t>
            </a:r>
            <a:endParaRPr lang="en-US" altLang="ja-JP" sz="3600" dirty="0">
              <a:solidFill>
                <a:schemeClr val="bg1"/>
              </a:solidFill>
            </a:endParaRPr>
          </a:p>
        </p:txBody>
      </p:sp>
      <p:pic>
        <p:nvPicPr>
          <p:cNvPr id="28679" name="图片 12">
            <a:extLst>
              <a:ext uri="{FF2B5EF4-FFF2-40B4-BE49-F238E27FC236}">
                <a16:creationId xmlns:a16="http://schemas.microsoft.com/office/drawing/2014/main" id="{EA21A789-CAFE-4DCE-9356-4BD8695A86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6188" y="5200650"/>
            <a:ext cx="5865812" cy="165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140089C-5270-CC47-B268-0DAFA4EF4A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7350" y="2743200"/>
            <a:ext cx="6502400" cy="6858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86F078A-1FB3-4647-86BB-15775EC3B7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0746" y="3941235"/>
            <a:ext cx="1216742" cy="6858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24D9D49-154F-FC46-851E-96124EEEE9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52510" y="3931658"/>
            <a:ext cx="1216741" cy="68579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CE6C15D-2583-6948-A286-20EB30983EE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04407" y="3905250"/>
            <a:ext cx="1614948" cy="685800"/>
          </a:xfrm>
          <a:prstGeom prst="rect">
            <a:avLst/>
          </a:prstGeom>
        </p:spPr>
      </p:pic>
      <p:sp>
        <p:nvSpPr>
          <p:cNvPr id="33" name="文本框 9">
            <a:extLst>
              <a:ext uri="{FF2B5EF4-FFF2-40B4-BE49-F238E27FC236}">
                <a16:creationId xmlns:a16="http://schemas.microsoft.com/office/drawing/2014/main" id="{82C2F1E8-64DA-CC45-B04C-6F2018962F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01009" y="4066167"/>
            <a:ext cx="918540" cy="497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just" eaLnBrk="1" hangingPunct="1">
              <a:lnSpc>
                <a:spcPct val="120000"/>
              </a:lnSpc>
              <a:spcBef>
                <a:spcPct val="0"/>
              </a:spcBef>
              <a:buNone/>
            </a:pPr>
            <a:r>
              <a:rPr lang="ja-JP" altLang="en-US" sz="2400">
                <a:solidFill>
                  <a:srgbClr val="595959"/>
                </a:solidFill>
                <a:sym typeface="Arial" panose="020B0604020202020204" pitchFamily="34" charset="0"/>
              </a:rPr>
              <a:t>是</a:t>
            </a:r>
            <a:endParaRPr lang="en-US" altLang="ja-JP" sz="2400" dirty="0">
              <a:solidFill>
                <a:srgbClr val="595959"/>
              </a:solidFill>
              <a:sym typeface="Arial" panose="020B0604020202020204" pitchFamily="34" charset="0"/>
            </a:endParaRPr>
          </a:p>
        </p:txBody>
      </p:sp>
      <p:sp>
        <p:nvSpPr>
          <p:cNvPr id="35" name="文本框 9">
            <a:extLst>
              <a:ext uri="{FF2B5EF4-FFF2-40B4-BE49-F238E27FC236}">
                <a16:creationId xmlns:a16="http://schemas.microsoft.com/office/drawing/2014/main" id="{978696F3-DC49-BD43-84A6-8B0B3822BF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25004" y="4025900"/>
            <a:ext cx="918540" cy="497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just" eaLnBrk="1" hangingPunct="1">
              <a:lnSpc>
                <a:spcPct val="120000"/>
              </a:lnSpc>
              <a:spcBef>
                <a:spcPct val="0"/>
              </a:spcBef>
              <a:buNone/>
            </a:pPr>
            <a:r>
              <a:rPr lang="ja-JP" altLang="en-US" sz="2400">
                <a:solidFill>
                  <a:srgbClr val="595959"/>
                </a:solidFill>
                <a:sym typeface="Arial" panose="020B0604020202020204" pitchFamily="34" charset="0"/>
              </a:rPr>
              <a:t>和</a:t>
            </a:r>
            <a:endParaRPr lang="en-US" altLang="ja-JP" sz="2400" dirty="0">
              <a:solidFill>
                <a:srgbClr val="595959"/>
              </a:solidFill>
              <a:sym typeface="Arial" panose="020B0604020202020204" pitchFamily="34" charset="0"/>
            </a:endParaRPr>
          </a:p>
        </p:txBody>
      </p:sp>
      <p:sp>
        <p:nvSpPr>
          <p:cNvPr id="36" name="文本框 9">
            <a:extLst>
              <a:ext uri="{FF2B5EF4-FFF2-40B4-BE49-F238E27FC236}">
                <a16:creationId xmlns:a16="http://schemas.microsoft.com/office/drawing/2014/main" id="{3A7A2B6F-E482-B44F-B63F-AE5FA81592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39488" y="4023833"/>
            <a:ext cx="2115712" cy="497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just" eaLnBrk="1" hangingPunct="1">
              <a:lnSpc>
                <a:spcPct val="120000"/>
              </a:lnSpc>
              <a:spcBef>
                <a:spcPct val="0"/>
              </a:spcBef>
              <a:buNone/>
            </a:pPr>
            <a:r>
              <a:rPr lang="ja-JP" altLang="en-US" sz="2400">
                <a:solidFill>
                  <a:srgbClr val="595959"/>
                </a:solidFill>
                <a:sym typeface="Arial" panose="020B0604020202020204" pitchFamily="34" charset="0"/>
              </a:rPr>
              <a:t>的加权平均值</a:t>
            </a:r>
            <a:endParaRPr lang="en-US" altLang="ja-JP" sz="2400" dirty="0">
              <a:solidFill>
                <a:srgbClr val="595959"/>
              </a:solidFill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50011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任意多边形 10">
            <a:extLst>
              <a:ext uri="{FF2B5EF4-FFF2-40B4-BE49-F238E27FC236}">
                <a16:creationId xmlns:a16="http://schemas.microsoft.com/office/drawing/2014/main" id="{F78217A7-87B9-42C8-9AA2-56639B95E51F}"/>
              </a:ext>
            </a:extLst>
          </p:cNvPr>
          <p:cNvSpPr/>
          <p:nvPr/>
        </p:nvSpPr>
        <p:spPr>
          <a:xfrm rot="5400000">
            <a:off x="2643808" y="-2186609"/>
            <a:ext cx="914400" cy="6202017"/>
          </a:xfrm>
          <a:custGeom>
            <a:avLst/>
            <a:gdLst>
              <a:gd name="connsiteX0" fmla="*/ 0 w 990604"/>
              <a:gd name="connsiteY0" fmla="*/ 5956738 h 5956738"/>
              <a:gd name="connsiteX1" fmla="*/ 0 w 990604"/>
              <a:gd name="connsiteY1" fmla="*/ 317938 h 5956738"/>
              <a:gd name="connsiteX2" fmla="*/ 6 w 990604"/>
              <a:gd name="connsiteY2" fmla="*/ 317938 h 5956738"/>
              <a:gd name="connsiteX3" fmla="*/ 495305 w 990604"/>
              <a:gd name="connsiteY3" fmla="*/ 0 h 5956738"/>
              <a:gd name="connsiteX4" fmla="*/ 990604 w 990604"/>
              <a:gd name="connsiteY4" fmla="*/ 317938 h 5956738"/>
              <a:gd name="connsiteX5" fmla="*/ 990601 w 990604"/>
              <a:gd name="connsiteY5" fmla="*/ 317938 h 5956738"/>
              <a:gd name="connsiteX6" fmla="*/ 990601 w 990604"/>
              <a:gd name="connsiteY6" fmla="*/ 5956738 h 5956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0604" h="5956738">
                <a:moveTo>
                  <a:pt x="0" y="5956738"/>
                </a:moveTo>
                <a:lnTo>
                  <a:pt x="0" y="317938"/>
                </a:lnTo>
                <a:lnTo>
                  <a:pt x="6" y="317938"/>
                </a:lnTo>
                <a:lnTo>
                  <a:pt x="495305" y="0"/>
                </a:lnTo>
                <a:lnTo>
                  <a:pt x="990604" y="317938"/>
                </a:lnTo>
                <a:lnTo>
                  <a:pt x="990601" y="317938"/>
                </a:lnTo>
                <a:lnTo>
                  <a:pt x="990601" y="5956738"/>
                </a:lnTo>
                <a:close/>
              </a:path>
            </a:pathLst>
          </a:custGeom>
          <a:solidFill>
            <a:srgbClr val="4B64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zh-CN" altLang="en-US" noProof="1"/>
          </a:p>
        </p:txBody>
      </p:sp>
      <p:sp>
        <p:nvSpPr>
          <p:cNvPr id="2" name="椭圆 1">
            <a:extLst>
              <a:ext uri="{FF2B5EF4-FFF2-40B4-BE49-F238E27FC236}">
                <a16:creationId xmlns:a16="http://schemas.microsoft.com/office/drawing/2014/main" id="{989F1B2B-D069-4E1D-ABB9-F2C6C8EF9ED8}"/>
              </a:ext>
            </a:extLst>
          </p:cNvPr>
          <p:cNvSpPr/>
          <p:nvPr/>
        </p:nvSpPr>
        <p:spPr>
          <a:xfrm>
            <a:off x="323850" y="247650"/>
            <a:ext cx="1333500" cy="1333500"/>
          </a:xfrm>
          <a:prstGeom prst="ellipse">
            <a:avLst/>
          </a:prstGeom>
          <a:solidFill>
            <a:schemeClr val="bg1"/>
          </a:solidFill>
          <a:ln w="38100">
            <a:solidFill>
              <a:srgbClr val="4B64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zh-CN" altLang="en-US" noProof="1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EB01D4AC-4383-4216-A68F-045301757739}"/>
              </a:ext>
            </a:extLst>
          </p:cNvPr>
          <p:cNvGrpSpPr/>
          <p:nvPr/>
        </p:nvGrpSpPr>
        <p:grpSpPr>
          <a:xfrm>
            <a:off x="475624" y="571426"/>
            <a:ext cx="1029952" cy="685949"/>
            <a:chOff x="5302250" y="2903538"/>
            <a:chExt cx="1587500" cy="1057276"/>
          </a:xfrm>
          <a:solidFill>
            <a:srgbClr val="4B649F"/>
          </a:solidFill>
        </p:grpSpPr>
        <p:sp>
          <p:nvSpPr>
            <p:cNvPr id="4" name="Freeform 84">
              <a:extLst>
                <a:ext uri="{FF2B5EF4-FFF2-40B4-BE49-F238E27FC236}">
                  <a16:creationId xmlns:a16="http://schemas.microsoft.com/office/drawing/2014/main" id="{31146644-E136-4958-B5BF-A9B632D430C5}"/>
                </a:ext>
              </a:extLst>
            </p:cNvPr>
            <p:cNvSpPr/>
            <p:nvPr/>
          </p:nvSpPr>
          <p:spPr bwMode="auto">
            <a:xfrm>
              <a:off x="5362575" y="3040063"/>
              <a:ext cx="706438" cy="614363"/>
            </a:xfrm>
            <a:custGeom>
              <a:avLst/>
              <a:gdLst>
                <a:gd name="T0" fmla="*/ 181 w 187"/>
                <a:gd name="T1" fmla="*/ 49 h 162"/>
                <a:gd name="T2" fmla="*/ 187 w 187"/>
                <a:gd name="T3" fmla="*/ 66 h 162"/>
                <a:gd name="T4" fmla="*/ 187 w 187"/>
                <a:gd name="T5" fmla="*/ 162 h 162"/>
                <a:gd name="T6" fmla="*/ 176 w 187"/>
                <a:gd name="T7" fmla="*/ 153 h 162"/>
                <a:gd name="T8" fmla="*/ 92 w 187"/>
                <a:gd name="T9" fmla="*/ 115 h 162"/>
                <a:gd name="T10" fmla="*/ 73 w 187"/>
                <a:gd name="T11" fmla="*/ 114 h 162"/>
                <a:gd name="T12" fmla="*/ 8 w 187"/>
                <a:gd name="T13" fmla="*/ 131 h 162"/>
                <a:gd name="T14" fmla="*/ 1 w 187"/>
                <a:gd name="T15" fmla="*/ 131 h 162"/>
                <a:gd name="T16" fmla="*/ 2 w 187"/>
                <a:gd name="T17" fmla="*/ 126 h 162"/>
                <a:gd name="T18" fmla="*/ 26 w 187"/>
                <a:gd name="T19" fmla="*/ 70 h 162"/>
                <a:gd name="T20" fmla="*/ 48 w 187"/>
                <a:gd name="T21" fmla="*/ 20 h 162"/>
                <a:gd name="T22" fmla="*/ 53 w 187"/>
                <a:gd name="T23" fmla="*/ 13 h 162"/>
                <a:gd name="T24" fmla="*/ 62 w 187"/>
                <a:gd name="T25" fmla="*/ 9 h 162"/>
                <a:gd name="T26" fmla="*/ 130 w 187"/>
                <a:gd name="T27" fmla="*/ 11 h 162"/>
                <a:gd name="T28" fmla="*/ 181 w 187"/>
                <a:gd name="T29" fmla="*/ 49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7" h="162">
                  <a:moveTo>
                    <a:pt x="181" y="49"/>
                  </a:moveTo>
                  <a:cubicBezTo>
                    <a:pt x="184" y="54"/>
                    <a:pt x="187" y="60"/>
                    <a:pt x="187" y="66"/>
                  </a:cubicBezTo>
                  <a:cubicBezTo>
                    <a:pt x="187" y="162"/>
                    <a:pt x="187" y="162"/>
                    <a:pt x="187" y="162"/>
                  </a:cubicBezTo>
                  <a:cubicBezTo>
                    <a:pt x="187" y="162"/>
                    <a:pt x="178" y="154"/>
                    <a:pt x="176" y="153"/>
                  </a:cubicBezTo>
                  <a:cubicBezTo>
                    <a:pt x="168" y="148"/>
                    <a:pt x="133" y="120"/>
                    <a:pt x="92" y="115"/>
                  </a:cubicBezTo>
                  <a:cubicBezTo>
                    <a:pt x="86" y="114"/>
                    <a:pt x="79" y="114"/>
                    <a:pt x="73" y="114"/>
                  </a:cubicBezTo>
                  <a:cubicBezTo>
                    <a:pt x="32" y="114"/>
                    <a:pt x="8" y="131"/>
                    <a:pt x="8" y="131"/>
                  </a:cubicBezTo>
                  <a:cubicBezTo>
                    <a:pt x="5" y="133"/>
                    <a:pt x="2" y="133"/>
                    <a:pt x="1" y="131"/>
                  </a:cubicBezTo>
                  <a:cubicBezTo>
                    <a:pt x="0" y="130"/>
                    <a:pt x="1" y="128"/>
                    <a:pt x="2" y="126"/>
                  </a:cubicBezTo>
                  <a:cubicBezTo>
                    <a:pt x="26" y="70"/>
                    <a:pt x="26" y="70"/>
                    <a:pt x="26" y="70"/>
                  </a:cubicBezTo>
                  <a:cubicBezTo>
                    <a:pt x="48" y="20"/>
                    <a:pt x="48" y="20"/>
                    <a:pt x="48" y="20"/>
                  </a:cubicBezTo>
                  <a:cubicBezTo>
                    <a:pt x="49" y="18"/>
                    <a:pt x="51" y="15"/>
                    <a:pt x="53" y="13"/>
                  </a:cubicBezTo>
                  <a:cubicBezTo>
                    <a:pt x="55" y="11"/>
                    <a:pt x="59" y="10"/>
                    <a:pt x="62" y="9"/>
                  </a:cubicBezTo>
                  <a:cubicBezTo>
                    <a:pt x="65" y="9"/>
                    <a:pt x="98" y="0"/>
                    <a:pt x="130" y="11"/>
                  </a:cubicBezTo>
                  <a:cubicBezTo>
                    <a:pt x="163" y="22"/>
                    <a:pt x="179" y="45"/>
                    <a:pt x="181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5" name="Freeform 85">
              <a:extLst>
                <a:ext uri="{FF2B5EF4-FFF2-40B4-BE49-F238E27FC236}">
                  <a16:creationId xmlns:a16="http://schemas.microsoft.com/office/drawing/2014/main" id="{15DA8FD2-48AA-4963-8E7E-85AB57E553CB}"/>
                </a:ext>
              </a:extLst>
            </p:cNvPr>
            <p:cNvSpPr/>
            <p:nvPr/>
          </p:nvSpPr>
          <p:spPr bwMode="auto">
            <a:xfrm>
              <a:off x="6115050" y="2903538"/>
              <a:ext cx="400050" cy="747713"/>
            </a:xfrm>
            <a:custGeom>
              <a:avLst/>
              <a:gdLst>
                <a:gd name="T0" fmla="*/ 44 w 106"/>
                <a:gd name="T1" fmla="*/ 119 h 197"/>
                <a:gd name="T2" fmla="*/ 3 w 106"/>
                <a:gd name="T3" fmla="*/ 187 h 197"/>
                <a:gd name="T4" fmla="*/ 0 w 106"/>
                <a:gd name="T5" fmla="*/ 197 h 197"/>
                <a:gd name="T6" fmla="*/ 0 w 106"/>
                <a:gd name="T7" fmla="*/ 83 h 197"/>
                <a:gd name="T8" fmla="*/ 1 w 106"/>
                <a:gd name="T9" fmla="*/ 64 h 197"/>
                <a:gd name="T10" fmla="*/ 16 w 106"/>
                <a:gd name="T11" fmla="*/ 29 h 197"/>
                <a:gd name="T12" fmla="*/ 49 w 106"/>
                <a:gd name="T13" fmla="*/ 1 h 197"/>
                <a:gd name="T14" fmla="*/ 54 w 106"/>
                <a:gd name="T15" fmla="*/ 0 h 197"/>
                <a:gd name="T16" fmla="*/ 64 w 106"/>
                <a:gd name="T17" fmla="*/ 6 h 197"/>
                <a:gd name="T18" fmla="*/ 85 w 106"/>
                <a:gd name="T19" fmla="*/ 42 h 197"/>
                <a:gd name="T20" fmla="*/ 86 w 106"/>
                <a:gd name="T21" fmla="*/ 42 h 197"/>
                <a:gd name="T22" fmla="*/ 104 w 106"/>
                <a:gd name="T23" fmla="*/ 74 h 197"/>
                <a:gd name="T24" fmla="*/ 105 w 106"/>
                <a:gd name="T25" fmla="*/ 82 h 197"/>
                <a:gd name="T26" fmla="*/ 99 w 106"/>
                <a:gd name="T27" fmla="*/ 87 h 197"/>
                <a:gd name="T28" fmla="*/ 44 w 106"/>
                <a:gd name="T29" fmla="*/ 119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6" h="197">
                  <a:moveTo>
                    <a:pt x="44" y="119"/>
                  </a:moveTo>
                  <a:cubicBezTo>
                    <a:pt x="25" y="137"/>
                    <a:pt x="12" y="156"/>
                    <a:pt x="3" y="187"/>
                  </a:cubicBezTo>
                  <a:cubicBezTo>
                    <a:pt x="0" y="197"/>
                    <a:pt x="0" y="197"/>
                    <a:pt x="0" y="197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77"/>
                    <a:pt x="0" y="69"/>
                    <a:pt x="1" y="64"/>
                  </a:cubicBezTo>
                  <a:cubicBezTo>
                    <a:pt x="1" y="63"/>
                    <a:pt x="3" y="47"/>
                    <a:pt x="16" y="29"/>
                  </a:cubicBezTo>
                  <a:cubicBezTo>
                    <a:pt x="30" y="11"/>
                    <a:pt x="48" y="1"/>
                    <a:pt x="49" y="1"/>
                  </a:cubicBezTo>
                  <a:cubicBezTo>
                    <a:pt x="51" y="0"/>
                    <a:pt x="52" y="0"/>
                    <a:pt x="54" y="0"/>
                  </a:cubicBezTo>
                  <a:cubicBezTo>
                    <a:pt x="58" y="0"/>
                    <a:pt x="62" y="2"/>
                    <a:pt x="64" y="6"/>
                  </a:cubicBezTo>
                  <a:cubicBezTo>
                    <a:pt x="85" y="42"/>
                    <a:pt x="85" y="42"/>
                    <a:pt x="85" y="42"/>
                  </a:cubicBezTo>
                  <a:cubicBezTo>
                    <a:pt x="86" y="42"/>
                    <a:pt x="86" y="42"/>
                    <a:pt x="86" y="42"/>
                  </a:cubicBezTo>
                  <a:cubicBezTo>
                    <a:pt x="104" y="74"/>
                    <a:pt x="104" y="74"/>
                    <a:pt x="104" y="74"/>
                  </a:cubicBezTo>
                  <a:cubicBezTo>
                    <a:pt x="106" y="76"/>
                    <a:pt x="106" y="79"/>
                    <a:pt x="105" y="82"/>
                  </a:cubicBezTo>
                  <a:cubicBezTo>
                    <a:pt x="104" y="84"/>
                    <a:pt x="102" y="86"/>
                    <a:pt x="99" y="87"/>
                  </a:cubicBezTo>
                  <a:cubicBezTo>
                    <a:pt x="99" y="87"/>
                    <a:pt x="66" y="99"/>
                    <a:pt x="44" y="1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6" name="Freeform 86">
              <a:extLst>
                <a:ext uri="{FF2B5EF4-FFF2-40B4-BE49-F238E27FC236}">
                  <a16:creationId xmlns:a16="http://schemas.microsoft.com/office/drawing/2014/main" id="{D734BADA-8DF3-43AB-AF1D-D1882A0044FC}"/>
                </a:ext>
              </a:extLst>
            </p:cNvPr>
            <p:cNvSpPr/>
            <p:nvPr/>
          </p:nvSpPr>
          <p:spPr bwMode="auto">
            <a:xfrm>
              <a:off x="6194425" y="3529013"/>
              <a:ext cx="642938" cy="160338"/>
            </a:xfrm>
            <a:custGeom>
              <a:avLst/>
              <a:gdLst>
                <a:gd name="T0" fmla="*/ 155 w 170"/>
                <a:gd name="T1" fmla="*/ 11 h 42"/>
                <a:gd name="T2" fmla="*/ 154 w 170"/>
                <a:gd name="T3" fmla="*/ 10 h 42"/>
                <a:gd name="T4" fmla="*/ 153 w 170"/>
                <a:gd name="T5" fmla="*/ 10 h 42"/>
                <a:gd name="T6" fmla="*/ 108 w 170"/>
                <a:gd name="T7" fmla="*/ 0 h 42"/>
                <a:gd name="T8" fmla="*/ 85 w 170"/>
                <a:gd name="T9" fmla="*/ 3 h 42"/>
                <a:gd name="T10" fmla="*/ 11 w 170"/>
                <a:gd name="T11" fmla="*/ 35 h 42"/>
                <a:gd name="T12" fmla="*/ 11 w 170"/>
                <a:gd name="T13" fmla="*/ 36 h 42"/>
                <a:gd name="T14" fmla="*/ 7 w 170"/>
                <a:gd name="T15" fmla="*/ 38 h 42"/>
                <a:gd name="T16" fmla="*/ 3 w 170"/>
                <a:gd name="T17" fmla="*/ 40 h 42"/>
                <a:gd name="T18" fmla="*/ 1 w 170"/>
                <a:gd name="T19" fmla="*/ 42 h 42"/>
                <a:gd name="T20" fmla="*/ 0 w 170"/>
                <a:gd name="T21" fmla="*/ 42 h 42"/>
                <a:gd name="T22" fmla="*/ 161 w 170"/>
                <a:gd name="T23" fmla="*/ 42 h 42"/>
                <a:gd name="T24" fmla="*/ 169 w 170"/>
                <a:gd name="T25" fmla="*/ 38 h 42"/>
                <a:gd name="T26" fmla="*/ 167 w 170"/>
                <a:gd name="T27" fmla="*/ 28 h 42"/>
                <a:gd name="T28" fmla="*/ 155 w 170"/>
                <a:gd name="T29" fmla="*/ 11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70" h="42">
                  <a:moveTo>
                    <a:pt x="155" y="11"/>
                  </a:moveTo>
                  <a:cubicBezTo>
                    <a:pt x="155" y="11"/>
                    <a:pt x="154" y="10"/>
                    <a:pt x="154" y="10"/>
                  </a:cubicBezTo>
                  <a:cubicBezTo>
                    <a:pt x="153" y="10"/>
                    <a:pt x="153" y="10"/>
                    <a:pt x="153" y="10"/>
                  </a:cubicBezTo>
                  <a:cubicBezTo>
                    <a:pt x="152" y="9"/>
                    <a:pt x="132" y="0"/>
                    <a:pt x="108" y="0"/>
                  </a:cubicBezTo>
                  <a:cubicBezTo>
                    <a:pt x="100" y="0"/>
                    <a:pt x="92" y="1"/>
                    <a:pt x="85" y="3"/>
                  </a:cubicBezTo>
                  <a:cubicBezTo>
                    <a:pt x="46" y="15"/>
                    <a:pt x="15" y="33"/>
                    <a:pt x="11" y="35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10" y="36"/>
                    <a:pt x="9" y="37"/>
                    <a:pt x="7" y="38"/>
                  </a:cubicBezTo>
                  <a:cubicBezTo>
                    <a:pt x="6" y="39"/>
                    <a:pt x="4" y="40"/>
                    <a:pt x="3" y="40"/>
                  </a:cubicBezTo>
                  <a:cubicBezTo>
                    <a:pt x="2" y="41"/>
                    <a:pt x="2" y="41"/>
                    <a:pt x="1" y="42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161" y="42"/>
                    <a:pt x="161" y="42"/>
                    <a:pt x="161" y="42"/>
                  </a:cubicBezTo>
                  <a:cubicBezTo>
                    <a:pt x="165" y="42"/>
                    <a:pt x="167" y="41"/>
                    <a:pt x="169" y="38"/>
                  </a:cubicBezTo>
                  <a:cubicBezTo>
                    <a:pt x="170" y="35"/>
                    <a:pt x="169" y="32"/>
                    <a:pt x="167" y="28"/>
                  </a:cubicBezTo>
                  <a:cubicBezTo>
                    <a:pt x="167" y="28"/>
                    <a:pt x="162" y="20"/>
                    <a:pt x="155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7" name="Freeform 87">
              <a:extLst>
                <a:ext uri="{FF2B5EF4-FFF2-40B4-BE49-F238E27FC236}">
                  <a16:creationId xmlns:a16="http://schemas.microsoft.com/office/drawing/2014/main" id="{8C32EF48-F3AF-4683-9EBA-C2E0FA0202B0}"/>
                </a:ext>
              </a:extLst>
            </p:cNvPr>
            <p:cNvSpPr/>
            <p:nvPr/>
          </p:nvSpPr>
          <p:spPr bwMode="auto">
            <a:xfrm>
              <a:off x="5335588" y="3771901"/>
              <a:ext cx="1520825" cy="155575"/>
            </a:xfrm>
            <a:custGeom>
              <a:avLst/>
              <a:gdLst>
                <a:gd name="T0" fmla="*/ 402 w 402"/>
                <a:gd name="T1" fmla="*/ 24 h 41"/>
                <a:gd name="T2" fmla="*/ 385 w 402"/>
                <a:gd name="T3" fmla="*/ 41 h 41"/>
                <a:gd name="T4" fmla="*/ 382 w 402"/>
                <a:gd name="T5" fmla="*/ 41 h 41"/>
                <a:gd name="T6" fmla="*/ 232 w 402"/>
                <a:gd name="T7" fmla="*/ 28 h 41"/>
                <a:gd name="T8" fmla="*/ 217 w 402"/>
                <a:gd name="T9" fmla="*/ 34 h 41"/>
                <a:gd name="T10" fmla="*/ 216 w 402"/>
                <a:gd name="T11" fmla="*/ 35 h 41"/>
                <a:gd name="T12" fmla="*/ 201 w 402"/>
                <a:gd name="T13" fmla="*/ 40 h 41"/>
                <a:gd name="T14" fmla="*/ 201 w 402"/>
                <a:gd name="T15" fmla="*/ 40 h 41"/>
                <a:gd name="T16" fmla="*/ 186 w 402"/>
                <a:gd name="T17" fmla="*/ 35 h 41"/>
                <a:gd name="T18" fmla="*/ 185 w 402"/>
                <a:gd name="T19" fmla="*/ 34 h 41"/>
                <a:gd name="T20" fmla="*/ 170 w 402"/>
                <a:gd name="T21" fmla="*/ 28 h 41"/>
                <a:gd name="T22" fmla="*/ 20 w 402"/>
                <a:gd name="T23" fmla="*/ 41 h 41"/>
                <a:gd name="T24" fmla="*/ 17 w 402"/>
                <a:gd name="T25" fmla="*/ 41 h 41"/>
                <a:gd name="T26" fmla="*/ 0 w 402"/>
                <a:gd name="T27" fmla="*/ 24 h 41"/>
                <a:gd name="T28" fmla="*/ 16 w 402"/>
                <a:gd name="T29" fmla="*/ 7 h 41"/>
                <a:gd name="T30" fmla="*/ 17 w 402"/>
                <a:gd name="T31" fmla="*/ 7 h 41"/>
                <a:gd name="T32" fmla="*/ 164 w 402"/>
                <a:gd name="T33" fmla="*/ 0 h 41"/>
                <a:gd name="T34" fmla="*/ 177 w 402"/>
                <a:gd name="T35" fmla="*/ 6 h 41"/>
                <a:gd name="T36" fmla="*/ 182 w 402"/>
                <a:gd name="T37" fmla="*/ 6 h 41"/>
                <a:gd name="T38" fmla="*/ 194 w 402"/>
                <a:gd name="T39" fmla="*/ 0 h 41"/>
                <a:gd name="T40" fmla="*/ 208 w 402"/>
                <a:gd name="T41" fmla="*/ 0 h 41"/>
                <a:gd name="T42" fmla="*/ 220 w 402"/>
                <a:gd name="T43" fmla="*/ 6 h 41"/>
                <a:gd name="T44" fmla="*/ 225 w 402"/>
                <a:gd name="T45" fmla="*/ 6 h 41"/>
                <a:gd name="T46" fmla="*/ 238 w 402"/>
                <a:gd name="T47" fmla="*/ 0 h 41"/>
                <a:gd name="T48" fmla="*/ 385 w 402"/>
                <a:gd name="T49" fmla="*/ 7 h 41"/>
                <a:gd name="T50" fmla="*/ 386 w 402"/>
                <a:gd name="T51" fmla="*/ 7 h 41"/>
                <a:gd name="T52" fmla="*/ 402 w 402"/>
                <a:gd name="T53" fmla="*/ 2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02" h="41">
                  <a:moveTo>
                    <a:pt x="402" y="24"/>
                  </a:moveTo>
                  <a:cubicBezTo>
                    <a:pt x="402" y="33"/>
                    <a:pt x="394" y="41"/>
                    <a:pt x="385" y="41"/>
                  </a:cubicBezTo>
                  <a:cubicBezTo>
                    <a:pt x="384" y="41"/>
                    <a:pt x="383" y="41"/>
                    <a:pt x="382" y="41"/>
                  </a:cubicBezTo>
                  <a:cubicBezTo>
                    <a:pt x="232" y="28"/>
                    <a:pt x="232" y="28"/>
                    <a:pt x="232" y="28"/>
                  </a:cubicBezTo>
                  <a:cubicBezTo>
                    <a:pt x="227" y="28"/>
                    <a:pt x="220" y="31"/>
                    <a:pt x="217" y="34"/>
                  </a:cubicBezTo>
                  <a:cubicBezTo>
                    <a:pt x="217" y="34"/>
                    <a:pt x="217" y="34"/>
                    <a:pt x="216" y="35"/>
                  </a:cubicBezTo>
                  <a:cubicBezTo>
                    <a:pt x="214" y="38"/>
                    <a:pt x="208" y="40"/>
                    <a:pt x="201" y="40"/>
                  </a:cubicBezTo>
                  <a:cubicBezTo>
                    <a:pt x="201" y="40"/>
                    <a:pt x="201" y="40"/>
                    <a:pt x="201" y="40"/>
                  </a:cubicBezTo>
                  <a:cubicBezTo>
                    <a:pt x="194" y="40"/>
                    <a:pt x="188" y="38"/>
                    <a:pt x="186" y="35"/>
                  </a:cubicBezTo>
                  <a:cubicBezTo>
                    <a:pt x="185" y="34"/>
                    <a:pt x="185" y="34"/>
                    <a:pt x="185" y="34"/>
                  </a:cubicBezTo>
                  <a:cubicBezTo>
                    <a:pt x="182" y="31"/>
                    <a:pt x="175" y="28"/>
                    <a:pt x="170" y="28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19" y="41"/>
                    <a:pt x="18" y="41"/>
                    <a:pt x="17" y="41"/>
                  </a:cubicBezTo>
                  <a:cubicBezTo>
                    <a:pt x="8" y="41"/>
                    <a:pt x="0" y="33"/>
                    <a:pt x="0" y="24"/>
                  </a:cubicBezTo>
                  <a:cubicBezTo>
                    <a:pt x="0" y="15"/>
                    <a:pt x="7" y="8"/>
                    <a:pt x="16" y="7"/>
                  </a:cubicBezTo>
                  <a:cubicBezTo>
                    <a:pt x="16" y="7"/>
                    <a:pt x="16" y="7"/>
                    <a:pt x="17" y="7"/>
                  </a:cubicBezTo>
                  <a:cubicBezTo>
                    <a:pt x="164" y="0"/>
                    <a:pt x="164" y="0"/>
                    <a:pt x="164" y="0"/>
                  </a:cubicBezTo>
                  <a:cubicBezTo>
                    <a:pt x="169" y="0"/>
                    <a:pt x="175" y="2"/>
                    <a:pt x="177" y="6"/>
                  </a:cubicBezTo>
                  <a:cubicBezTo>
                    <a:pt x="178" y="10"/>
                    <a:pt x="181" y="10"/>
                    <a:pt x="182" y="6"/>
                  </a:cubicBezTo>
                  <a:cubicBezTo>
                    <a:pt x="183" y="2"/>
                    <a:pt x="189" y="0"/>
                    <a:pt x="194" y="0"/>
                  </a:cubicBezTo>
                  <a:cubicBezTo>
                    <a:pt x="208" y="0"/>
                    <a:pt x="208" y="0"/>
                    <a:pt x="208" y="0"/>
                  </a:cubicBezTo>
                  <a:cubicBezTo>
                    <a:pt x="213" y="0"/>
                    <a:pt x="219" y="2"/>
                    <a:pt x="220" y="6"/>
                  </a:cubicBezTo>
                  <a:cubicBezTo>
                    <a:pt x="221" y="10"/>
                    <a:pt x="224" y="10"/>
                    <a:pt x="225" y="6"/>
                  </a:cubicBezTo>
                  <a:cubicBezTo>
                    <a:pt x="227" y="2"/>
                    <a:pt x="233" y="0"/>
                    <a:pt x="238" y="0"/>
                  </a:cubicBezTo>
                  <a:cubicBezTo>
                    <a:pt x="385" y="7"/>
                    <a:pt x="385" y="7"/>
                    <a:pt x="385" y="7"/>
                  </a:cubicBezTo>
                  <a:cubicBezTo>
                    <a:pt x="386" y="7"/>
                    <a:pt x="386" y="7"/>
                    <a:pt x="386" y="7"/>
                  </a:cubicBezTo>
                  <a:cubicBezTo>
                    <a:pt x="395" y="8"/>
                    <a:pt x="402" y="15"/>
                    <a:pt x="402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8" name="Freeform 88">
              <a:extLst>
                <a:ext uri="{FF2B5EF4-FFF2-40B4-BE49-F238E27FC236}">
                  <a16:creationId xmlns:a16="http://schemas.microsoft.com/office/drawing/2014/main" id="{4B3D1034-A172-47FD-BB41-0875EF5575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02250" y="3733801"/>
              <a:ext cx="1587500" cy="227013"/>
            </a:xfrm>
            <a:custGeom>
              <a:avLst/>
              <a:gdLst>
                <a:gd name="T0" fmla="*/ 394 w 420"/>
                <a:gd name="T1" fmla="*/ 60 h 60"/>
                <a:gd name="T2" fmla="*/ 394 w 420"/>
                <a:gd name="T3" fmla="*/ 60 h 60"/>
                <a:gd name="T4" fmla="*/ 391 w 420"/>
                <a:gd name="T5" fmla="*/ 60 h 60"/>
                <a:gd name="T6" fmla="*/ 390 w 420"/>
                <a:gd name="T7" fmla="*/ 60 h 60"/>
                <a:gd name="T8" fmla="*/ 240 w 420"/>
                <a:gd name="T9" fmla="*/ 47 h 60"/>
                <a:gd name="T10" fmla="*/ 240 w 420"/>
                <a:gd name="T11" fmla="*/ 47 h 60"/>
                <a:gd name="T12" fmla="*/ 235 w 420"/>
                <a:gd name="T13" fmla="*/ 49 h 60"/>
                <a:gd name="T14" fmla="*/ 235 w 420"/>
                <a:gd name="T15" fmla="*/ 52 h 60"/>
                <a:gd name="T16" fmla="*/ 230 w 420"/>
                <a:gd name="T17" fmla="*/ 53 h 60"/>
                <a:gd name="T18" fmla="*/ 210 w 420"/>
                <a:gd name="T19" fmla="*/ 59 h 60"/>
                <a:gd name="T20" fmla="*/ 210 w 420"/>
                <a:gd name="T21" fmla="*/ 59 h 60"/>
                <a:gd name="T22" fmla="*/ 190 w 420"/>
                <a:gd name="T23" fmla="*/ 53 h 60"/>
                <a:gd name="T24" fmla="*/ 186 w 420"/>
                <a:gd name="T25" fmla="*/ 52 h 60"/>
                <a:gd name="T26" fmla="*/ 185 w 420"/>
                <a:gd name="T27" fmla="*/ 49 h 60"/>
                <a:gd name="T28" fmla="*/ 180 w 420"/>
                <a:gd name="T29" fmla="*/ 47 h 60"/>
                <a:gd name="T30" fmla="*/ 29 w 420"/>
                <a:gd name="T31" fmla="*/ 60 h 60"/>
                <a:gd name="T32" fmla="*/ 26 w 420"/>
                <a:gd name="T33" fmla="*/ 60 h 60"/>
                <a:gd name="T34" fmla="*/ 0 w 420"/>
                <a:gd name="T35" fmla="*/ 34 h 60"/>
                <a:gd name="T36" fmla="*/ 25 w 420"/>
                <a:gd name="T37" fmla="*/ 8 h 60"/>
                <a:gd name="T38" fmla="*/ 25 w 420"/>
                <a:gd name="T39" fmla="*/ 8 h 60"/>
                <a:gd name="T40" fmla="*/ 173 w 420"/>
                <a:gd name="T41" fmla="*/ 1 h 60"/>
                <a:gd name="T42" fmla="*/ 188 w 420"/>
                <a:gd name="T43" fmla="*/ 5 h 60"/>
                <a:gd name="T44" fmla="*/ 203 w 420"/>
                <a:gd name="T45" fmla="*/ 0 h 60"/>
                <a:gd name="T46" fmla="*/ 217 w 420"/>
                <a:gd name="T47" fmla="*/ 0 h 60"/>
                <a:gd name="T48" fmla="*/ 232 w 420"/>
                <a:gd name="T49" fmla="*/ 5 h 60"/>
                <a:gd name="T50" fmla="*/ 247 w 420"/>
                <a:gd name="T51" fmla="*/ 1 h 60"/>
                <a:gd name="T52" fmla="*/ 395 w 420"/>
                <a:gd name="T53" fmla="*/ 8 h 60"/>
                <a:gd name="T54" fmla="*/ 420 w 420"/>
                <a:gd name="T55" fmla="*/ 34 h 60"/>
                <a:gd name="T56" fmla="*/ 394 w 420"/>
                <a:gd name="T57" fmla="*/ 60 h 60"/>
                <a:gd name="T58" fmla="*/ 26 w 420"/>
                <a:gd name="T59" fmla="*/ 26 h 60"/>
                <a:gd name="T60" fmla="*/ 18 w 420"/>
                <a:gd name="T61" fmla="*/ 34 h 60"/>
                <a:gd name="T62" fmla="*/ 26 w 420"/>
                <a:gd name="T63" fmla="*/ 42 h 60"/>
                <a:gd name="T64" fmla="*/ 26 w 420"/>
                <a:gd name="T65" fmla="*/ 42 h 60"/>
                <a:gd name="T66" fmla="*/ 28 w 420"/>
                <a:gd name="T67" fmla="*/ 42 h 60"/>
                <a:gd name="T68" fmla="*/ 178 w 420"/>
                <a:gd name="T69" fmla="*/ 29 h 60"/>
                <a:gd name="T70" fmla="*/ 180 w 420"/>
                <a:gd name="T71" fmla="*/ 29 h 60"/>
                <a:gd name="T72" fmla="*/ 199 w 420"/>
                <a:gd name="T73" fmla="*/ 36 h 60"/>
                <a:gd name="T74" fmla="*/ 200 w 420"/>
                <a:gd name="T75" fmla="*/ 36 h 60"/>
                <a:gd name="T76" fmla="*/ 202 w 420"/>
                <a:gd name="T77" fmla="*/ 39 h 60"/>
                <a:gd name="T78" fmla="*/ 210 w 420"/>
                <a:gd name="T79" fmla="*/ 41 h 60"/>
                <a:gd name="T80" fmla="*/ 210 w 420"/>
                <a:gd name="T81" fmla="*/ 41 h 60"/>
                <a:gd name="T82" fmla="*/ 218 w 420"/>
                <a:gd name="T83" fmla="*/ 39 h 60"/>
                <a:gd name="T84" fmla="*/ 220 w 420"/>
                <a:gd name="T85" fmla="*/ 36 h 60"/>
                <a:gd name="T86" fmla="*/ 221 w 420"/>
                <a:gd name="T87" fmla="*/ 36 h 60"/>
                <a:gd name="T88" fmla="*/ 242 w 420"/>
                <a:gd name="T89" fmla="*/ 29 h 60"/>
                <a:gd name="T90" fmla="*/ 392 w 420"/>
                <a:gd name="T91" fmla="*/ 42 h 60"/>
                <a:gd name="T92" fmla="*/ 394 w 420"/>
                <a:gd name="T93" fmla="*/ 42 h 60"/>
                <a:gd name="T94" fmla="*/ 402 w 420"/>
                <a:gd name="T95" fmla="*/ 34 h 60"/>
                <a:gd name="T96" fmla="*/ 395 w 420"/>
                <a:gd name="T97" fmla="*/ 26 h 60"/>
                <a:gd name="T98" fmla="*/ 394 w 420"/>
                <a:gd name="T99" fmla="*/ 26 h 60"/>
                <a:gd name="T100" fmla="*/ 246 w 420"/>
                <a:gd name="T101" fmla="*/ 19 h 60"/>
                <a:gd name="T102" fmla="*/ 246 w 420"/>
                <a:gd name="T103" fmla="*/ 19 h 60"/>
                <a:gd name="T104" fmla="*/ 242 w 420"/>
                <a:gd name="T105" fmla="*/ 20 h 60"/>
                <a:gd name="T106" fmla="*/ 231 w 420"/>
                <a:gd name="T107" fmla="*/ 28 h 60"/>
                <a:gd name="T108" fmla="*/ 221 w 420"/>
                <a:gd name="T109" fmla="*/ 20 h 60"/>
                <a:gd name="T110" fmla="*/ 217 w 420"/>
                <a:gd name="T111" fmla="*/ 19 h 60"/>
                <a:gd name="T112" fmla="*/ 203 w 420"/>
                <a:gd name="T113" fmla="*/ 19 h 60"/>
                <a:gd name="T114" fmla="*/ 199 w 420"/>
                <a:gd name="T115" fmla="*/ 20 h 60"/>
                <a:gd name="T116" fmla="*/ 189 w 420"/>
                <a:gd name="T117" fmla="*/ 28 h 60"/>
                <a:gd name="T118" fmla="*/ 178 w 420"/>
                <a:gd name="T119" fmla="*/ 20 h 60"/>
                <a:gd name="T120" fmla="*/ 174 w 420"/>
                <a:gd name="T121" fmla="*/ 19 h 60"/>
                <a:gd name="T122" fmla="*/ 26 w 420"/>
                <a:gd name="T123" fmla="*/ 26 h 60"/>
                <a:gd name="T124" fmla="*/ 26 w 420"/>
                <a:gd name="T125" fmla="*/ 26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20" h="60">
                  <a:moveTo>
                    <a:pt x="394" y="60"/>
                  </a:moveTo>
                  <a:cubicBezTo>
                    <a:pt x="394" y="60"/>
                    <a:pt x="394" y="60"/>
                    <a:pt x="394" y="60"/>
                  </a:cubicBezTo>
                  <a:cubicBezTo>
                    <a:pt x="393" y="60"/>
                    <a:pt x="392" y="60"/>
                    <a:pt x="391" y="60"/>
                  </a:cubicBezTo>
                  <a:cubicBezTo>
                    <a:pt x="390" y="60"/>
                    <a:pt x="390" y="60"/>
                    <a:pt x="390" y="60"/>
                  </a:cubicBezTo>
                  <a:cubicBezTo>
                    <a:pt x="240" y="47"/>
                    <a:pt x="240" y="47"/>
                    <a:pt x="240" y="47"/>
                  </a:cubicBezTo>
                  <a:cubicBezTo>
                    <a:pt x="240" y="47"/>
                    <a:pt x="240" y="47"/>
                    <a:pt x="240" y="47"/>
                  </a:cubicBezTo>
                  <a:cubicBezTo>
                    <a:pt x="238" y="47"/>
                    <a:pt x="236" y="48"/>
                    <a:pt x="235" y="49"/>
                  </a:cubicBezTo>
                  <a:cubicBezTo>
                    <a:pt x="235" y="52"/>
                    <a:pt x="235" y="52"/>
                    <a:pt x="235" y="52"/>
                  </a:cubicBezTo>
                  <a:cubicBezTo>
                    <a:pt x="230" y="53"/>
                    <a:pt x="230" y="53"/>
                    <a:pt x="230" y="53"/>
                  </a:cubicBezTo>
                  <a:cubicBezTo>
                    <a:pt x="225" y="57"/>
                    <a:pt x="218" y="59"/>
                    <a:pt x="210" y="59"/>
                  </a:cubicBezTo>
                  <a:cubicBezTo>
                    <a:pt x="210" y="59"/>
                    <a:pt x="210" y="59"/>
                    <a:pt x="210" y="59"/>
                  </a:cubicBezTo>
                  <a:cubicBezTo>
                    <a:pt x="202" y="59"/>
                    <a:pt x="195" y="57"/>
                    <a:pt x="190" y="53"/>
                  </a:cubicBezTo>
                  <a:cubicBezTo>
                    <a:pt x="186" y="52"/>
                    <a:pt x="186" y="52"/>
                    <a:pt x="186" y="52"/>
                  </a:cubicBezTo>
                  <a:cubicBezTo>
                    <a:pt x="185" y="49"/>
                    <a:pt x="185" y="49"/>
                    <a:pt x="185" y="49"/>
                  </a:cubicBezTo>
                  <a:cubicBezTo>
                    <a:pt x="184" y="48"/>
                    <a:pt x="182" y="47"/>
                    <a:pt x="180" y="47"/>
                  </a:cubicBezTo>
                  <a:cubicBezTo>
                    <a:pt x="29" y="60"/>
                    <a:pt x="29" y="60"/>
                    <a:pt x="29" y="60"/>
                  </a:cubicBezTo>
                  <a:cubicBezTo>
                    <a:pt x="28" y="60"/>
                    <a:pt x="27" y="60"/>
                    <a:pt x="26" y="60"/>
                  </a:cubicBezTo>
                  <a:cubicBezTo>
                    <a:pt x="12" y="60"/>
                    <a:pt x="0" y="48"/>
                    <a:pt x="0" y="34"/>
                  </a:cubicBezTo>
                  <a:cubicBezTo>
                    <a:pt x="0" y="20"/>
                    <a:pt x="11" y="9"/>
                    <a:pt x="25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173" y="1"/>
                    <a:pt x="173" y="1"/>
                    <a:pt x="173" y="1"/>
                  </a:cubicBezTo>
                  <a:cubicBezTo>
                    <a:pt x="178" y="1"/>
                    <a:pt x="184" y="2"/>
                    <a:pt x="188" y="5"/>
                  </a:cubicBezTo>
                  <a:cubicBezTo>
                    <a:pt x="192" y="2"/>
                    <a:pt x="197" y="0"/>
                    <a:pt x="203" y="0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23" y="0"/>
                    <a:pt x="228" y="2"/>
                    <a:pt x="232" y="5"/>
                  </a:cubicBezTo>
                  <a:cubicBezTo>
                    <a:pt x="236" y="2"/>
                    <a:pt x="242" y="1"/>
                    <a:pt x="247" y="1"/>
                  </a:cubicBezTo>
                  <a:cubicBezTo>
                    <a:pt x="395" y="8"/>
                    <a:pt x="395" y="8"/>
                    <a:pt x="395" y="8"/>
                  </a:cubicBezTo>
                  <a:cubicBezTo>
                    <a:pt x="409" y="9"/>
                    <a:pt x="420" y="20"/>
                    <a:pt x="420" y="34"/>
                  </a:cubicBezTo>
                  <a:cubicBezTo>
                    <a:pt x="420" y="48"/>
                    <a:pt x="408" y="60"/>
                    <a:pt x="394" y="60"/>
                  </a:cubicBezTo>
                  <a:close/>
                  <a:moveTo>
                    <a:pt x="26" y="26"/>
                  </a:moveTo>
                  <a:cubicBezTo>
                    <a:pt x="21" y="26"/>
                    <a:pt x="18" y="30"/>
                    <a:pt x="18" y="34"/>
                  </a:cubicBezTo>
                  <a:cubicBezTo>
                    <a:pt x="18" y="38"/>
                    <a:pt x="22" y="42"/>
                    <a:pt x="26" y="42"/>
                  </a:cubicBezTo>
                  <a:cubicBezTo>
                    <a:pt x="26" y="42"/>
                    <a:pt x="26" y="42"/>
                    <a:pt x="26" y="42"/>
                  </a:cubicBezTo>
                  <a:cubicBezTo>
                    <a:pt x="27" y="42"/>
                    <a:pt x="28" y="42"/>
                    <a:pt x="28" y="42"/>
                  </a:cubicBezTo>
                  <a:cubicBezTo>
                    <a:pt x="178" y="29"/>
                    <a:pt x="178" y="29"/>
                    <a:pt x="178" y="29"/>
                  </a:cubicBezTo>
                  <a:cubicBezTo>
                    <a:pt x="179" y="29"/>
                    <a:pt x="179" y="29"/>
                    <a:pt x="180" y="29"/>
                  </a:cubicBezTo>
                  <a:cubicBezTo>
                    <a:pt x="187" y="29"/>
                    <a:pt x="194" y="32"/>
                    <a:pt x="199" y="36"/>
                  </a:cubicBezTo>
                  <a:cubicBezTo>
                    <a:pt x="200" y="36"/>
                    <a:pt x="200" y="36"/>
                    <a:pt x="200" y="36"/>
                  </a:cubicBezTo>
                  <a:cubicBezTo>
                    <a:pt x="202" y="39"/>
                    <a:pt x="202" y="39"/>
                    <a:pt x="202" y="39"/>
                  </a:cubicBezTo>
                  <a:cubicBezTo>
                    <a:pt x="202" y="40"/>
                    <a:pt x="205" y="41"/>
                    <a:pt x="210" y="41"/>
                  </a:cubicBezTo>
                  <a:cubicBezTo>
                    <a:pt x="210" y="41"/>
                    <a:pt x="210" y="41"/>
                    <a:pt x="210" y="41"/>
                  </a:cubicBezTo>
                  <a:cubicBezTo>
                    <a:pt x="215" y="41"/>
                    <a:pt x="218" y="40"/>
                    <a:pt x="218" y="39"/>
                  </a:cubicBezTo>
                  <a:cubicBezTo>
                    <a:pt x="220" y="36"/>
                    <a:pt x="220" y="36"/>
                    <a:pt x="220" y="36"/>
                  </a:cubicBezTo>
                  <a:cubicBezTo>
                    <a:pt x="221" y="36"/>
                    <a:pt x="221" y="36"/>
                    <a:pt x="221" y="36"/>
                  </a:cubicBezTo>
                  <a:cubicBezTo>
                    <a:pt x="227" y="32"/>
                    <a:pt x="235" y="29"/>
                    <a:pt x="242" y="29"/>
                  </a:cubicBezTo>
                  <a:cubicBezTo>
                    <a:pt x="392" y="42"/>
                    <a:pt x="392" y="42"/>
                    <a:pt x="392" y="42"/>
                  </a:cubicBezTo>
                  <a:cubicBezTo>
                    <a:pt x="392" y="42"/>
                    <a:pt x="393" y="42"/>
                    <a:pt x="394" y="42"/>
                  </a:cubicBezTo>
                  <a:cubicBezTo>
                    <a:pt x="398" y="42"/>
                    <a:pt x="402" y="38"/>
                    <a:pt x="402" y="34"/>
                  </a:cubicBezTo>
                  <a:cubicBezTo>
                    <a:pt x="402" y="30"/>
                    <a:pt x="399" y="26"/>
                    <a:pt x="395" y="26"/>
                  </a:cubicBezTo>
                  <a:cubicBezTo>
                    <a:pt x="394" y="26"/>
                    <a:pt x="394" y="26"/>
                    <a:pt x="394" y="26"/>
                  </a:cubicBezTo>
                  <a:cubicBezTo>
                    <a:pt x="246" y="19"/>
                    <a:pt x="246" y="19"/>
                    <a:pt x="246" y="19"/>
                  </a:cubicBezTo>
                  <a:cubicBezTo>
                    <a:pt x="246" y="19"/>
                    <a:pt x="246" y="19"/>
                    <a:pt x="246" y="19"/>
                  </a:cubicBezTo>
                  <a:cubicBezTo>
                    <a:pt x="244" y="19"/>
                    <a:pt x="243" y="20"/>
                    <a:pt x="242" y="20"/>
                  </a:cubicBezTo>
                  <a:cubicBezTo>
                    <a:pt x="239" y="27"/>
                    <a:pt x="234" y="28"/>
                    <a:pt x="231" y="28"/>
                  </a:cubicBezTo>
                  <a:cubicBezTo>
                    <a:pt x="227" y="28"/>
                    <a:pt x="223" y="25"/>
                    <a:pt x="221" y="20"/>
                  </a:cubicBezTo>
                  <a:cubicBezTo>
                    <a:pt x="220" y="19"/>
                    <a:pt x="219" y="19"/>
                    <a:pt x="217" y="19"/>
                  </a:cubicBezTo>
                  <a:cubicBezTo>
                    <a:pt x="203" y="19"/>
                    <a:pt x="203" y="19"/>
                    <a:pt x="203" y="19"/>
                  </a:cubicBezTo>
                  <a:cubicBezTo>
                    <a:pt x="201" y="19"/>
                    <a:pt x="200" y="19"/>
                    <a:pt x="199" y="20"/>
                  </a:cubicBezTo>
                  <a:cubicBezTo>
                    <a:pt x="197" y="25"/>
                    <a:pt x="193" y="28"/>
                    <a:pt x="189" y="28"/>
                  </a:cubicBezTo>
                  <a:cubicBezTo>
                    <a:pt x="186" y="28"/>
                    <a:pt x="181" y="27"/>
                    <a:pt x="178" y="20"/>
                  </a:cubicBezTo>
                  <a:cubicBezTo>
                    <a:pt x="177" y="20"/>
                    <a:pt x="176" y="19"/>
                    <a:pt x="174" y="19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6" y="26"/>
                    <a:pt x="26" y="26"/>
                    <a:pt x="26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9" name="Freeform 89">
              <a:extLst>
                <a:ext uri="{FF2B5EF4-FFF2-40B4-BE49-F238E27FC236}">
                  <a16:creationId xmlns:a16="http://schemas.microsoft.com/office/drawing/2014/main" id="{B158FFF0-B7BE-4A61-BED7-743AF0F41E76}"/>
                </a:ext>
              </a:extLst>
            </p:cNvPr>
            <p:cNvSpPr/>
            <p:nvPr/>
          </p:nvSpPr>
          <p:spPr bwMode="auto">
            <a:xfrm>
              <a:off x="5354638" y="3525838"/>
              <a:ext cx="669925" cy="163513"/>
            </a:xfrm>
            <a:custGeom>
              <a:avLst/>
              <a:gdLst>
                <a:gd name="T0" fmla="*/ 169 w 177"/>
                <a:gd name="T1" fmla="*/ 37 h 43"/>
                <a:gd name="T2" fmla="*/ 168 w 177"/>
                <a:gd name="T3" fmla="*/ 36 h 43"/>
                <a:gd name="T4" fmla="*/ 92 w 177"/>
                <a:gd name="T5" fmla="*/ 1 h 43"/>
                <a:gd name="T6" fmla="*/ 75 w 177"/>
                <a:gd name="T7" fmla="*/ 0 h 43"/>
                <a:gd name="T8" fmla="*/ 18 w 177"/>
                <a:gd name="T9" fmla="*/ 15 h 43"/>
                <a:gd name="T10" fmla="*/ 3 w 177"/>
                <a:gd name="T11" fmla="*/ 29 h 43"/>
                <a:gd name="T12" fmla="*/ 1 w 177"/>
                <a:gd name="T13" fmla="*/ 39 h 43"/>
                <a:gd name="T14" fmla="*/ 9 w 177"/>
                <a:gd name="T15" fmla="*/ 43 h 43"/>
                <a:gd name="T16" fmla="*/ 177 w 177"/>
                <a:gd name="T17" fmla="*/ 43 h 43"/>
                <a:gd name="T18" fmla="*/ 169 w 177"/>
                <a:gd name="T19" fmla="*/ 37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7" h="43">
                  <a:moveTo>
                    <a:pt x="169" y="37"/>
                  </a:moveTo>
                  <a:cubicBezTo>
                    <a:pt x="168" y="36"/>
                    <a:pt x="168" y="36"/>
                    <a:pt x="168" y="36"/>
                  </a:cubicBezTo>
                  <a:cubicBezTo>
                    <a:pt x="141" y="16"/>
                    <a:pt x="115" y="5"/>
                    <a:pt x="92" y="1"/>
                  </a:cubicBezTo>
                  <a:cubicBezTo>
                    <a:pt x="87" y="1"/>
                    <a:pt x="81" y="0"/>
                    <a:pt x="75" y="0"/>
                  </a:cubicBezTo>
                  <a:cubicBezTo>
                    <a:pt x="40" y="0"/>
                    <a:pt x="18" y="15"/>
                    <a:pt x="18" y="15"/>
                  </a:cubicBezTo>
                  <a:cubicBezTo>
                    <a:pt x="16" y="16"/>
                    <a:pt x="6" y="23"/>
                    <a:pt x="3" y="29"/>
                  </a:cubicBezTo>
                  <a:cubicBezTo>
                    <a:pt x="1" y="33"/>
                    <a:pt x="0" y="36"/>
                    <a:pt x="1" y="39"/>
                  </a:cubicBezTo>
                  <a:cubicBezTo>
                    <a:pt x="3" y="42"/>
                    <a:pt x="5" y="43"/>
                    <a:pt x="9" y="43"/>
                  </a:cubicBezTo>
                  <a:cubicBezTo>
                    <a:pt x="177" y="43"/>
                    <a:pt x="177" y="43"/>
                    <a:pt x="177" y="43"/>
                  </a:cubicBezTo>
                  <a:cubicBezTo>
                    <a:pt x="174" y="40"/>
                    <a:pt x="170" y="37"/>
                    <a:pt x="169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10" name="Freeform 90">
              <a:extLst>
                <a:ext uri="{FF2B5EF4-FFF2-40B4-BE49-F238E27FC236}">
                  <a16:creationId xmlns:a16="http://schemas.microsoft.com/office/drawing/2014/main" id="{03AE4986-48C0-402A-9374-5000E238EE61}"/>
                </a:ext>
              </a:extLst>
            </p:cNvPr>
            <p:cNvSpPr/>
            <p:nvPr/>
          </p:nvSpPr>
          <p:spPr bwMode="auto">
            <a:xfrm>
              <a:off x="6175375" y="3063876"/>
              <a:ext cx="654050" cy="571500"/>
            </a:xfrm>
            <a:custGeom>
              <a:avLst/>
              <a:gdLst>
                <a:gd name="T0" fmla="*/ 171 w 173"/>
                <a:gd name="T1" fmla="*/ 114 h 151"/>
                <a:gd name="T2" fmla="*/ 157 w 173"/>
                <a:gd name="T3" fmla="*/ 87 h 151"/>
                <a:gd name="T4" fmla="*/ 157 w 173"/>
                <a:gd name="T5" fmla="*/ 86 h 151"/>
                <a:gd name="T6" fmla="*/ 123 w 173"/>
                <a:gd name="T7" fmla="*/ 21 h 151"/>
                <a:gd name="T8" fmla="*/ 116 w 173"/>
                <a:gd name="T9" fmla="*/ 8 h 151"/>
                <a:gd name="T10" fmla="*/ 115 w 173"/>
                <a:gd name="T11" fmla="*/ 7 h 151"/>
                <a:gd name="T12" fmla="*/ 87 w 173"/>
                <a:gd name="T13" fmla="*/ 0 h 151"/>
                <a:gd name="T14" fmla="*/ 101 w 173"/>
                <a:gd name="T15" fmla="*/ 24 h 151"/>
                <a:gd name="T16" fmla="*/ 103 w 173"/>
                <a:gd name="T17" fmla="*/ 45 h 151"/>
                <a:gd name="T18" fmla="*/ 88 w 173"/>
                <a:gd name="T19" fmla="*/ 59 h 151"/>
                <a:gd name="T20" fmla="*/ 38 w 173"/>
                <a:gd name="T21" fmla="*/ 87 h 151"/>
                <a:gd name="T22" fmla="*/ 1 w 173"/>
                <a:gd name="T23" fmla="*/ 149 h 151"/>
                <a:gd name="T24" fmla="*/ 0 w 173"/>
                <a:gd name="T25" fmla="*/ 151 h 151"/>
                <a:gd name="T26" fmla="*/ 1 w 173"/>
                <a:gd name="T27" fmla="*/ 151 h 151"/>
                <a:gd name="T28" fmla="*/ 9 w 173"/>
                <a:gd name="T29" fmla="*/ 146 h 151"/>
                <a:gd name="T30" fmla="*/ 86 w 173"/>
                <a:gd name="T31" fmla="*/ 112 h 151"/>
                <a:gd name="T32" fmla="*/ 113 w 173"/>
                <a:gd name="T33" fmla="*/ 109 h 151"/>
                <a:gd name="T34" fmla="*/ 165 w 173"/>
                <a:gd name="T35" fmla="*/ 120 h 151"/>
                <a:gd name="T36" fmla="*/ 169 w 173"/>
                <a:gd name="T37" fmla="*/ 121 h 151"/>
                <a:gd name="T38" fmla="*/ 172 w 173"/>
                <a:gd name="T39" fmla="*/ 120 h 151"/>
                <a:gd name="T40" fmla="*/ 171 w 173"/>
                <a:gd name="T41" fmla="*/ 114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73" h="151">
                  <a:moveTo>
                    <a:pt x="171" y="114"/>
                  </a:moveTo>
                  <a:cubicBezTo>
                    <a:pt x="157" y="87"/>
                    <a:pt x="157" y="87"/>
                    <a:pt x="157" y="87"/>
                  </a:cubicBezTo>
                  <a:cubicBezTo>
                    <a:pt x="157" y="86"/>
                    <a:pt x="157" y="86"/>
                    <a:pt x="157" y="86"/>
                  </a:cubicBezTo>
                  <a:cubicBezTo>
                    <a:pt x="123" y="21"/>
                    <a:pt x="123" y="21"/>
                    <a:pt x="123" y="21"/>
                  </a:cubicBezTo>
                  <a:cubicBezTo>
                    <a:pt x="120" y="17"/>
                    <a:pt x="117" y="11"/>
                    <a:pt x="116" y="8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5" y="7"/>
                    <a:pt x="101" y="0"/>
                    <a:pt x="87" y="0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5" y="31"/>
                    <a:pt x="105" y="38"/>
                    <a:pt x="103" y="45"/>
                  </a:cubicBezTo>
                  <a:cubicBezTo>
                    <a:pt x="100" y="51"/>
                    <a:pt x="95" y="56"/>
                    <a:pt x="88" y="59"/>
                  </a:cubicBezTo>
                  <a:cubicBezTo>
                    <a:pt x="85" y="60"/>
                    <a:pt x="56" y="71"/>
                    <a:pt x="38" y="87"/>
                  </a:cubicBezTo>
                  <a:cubicBezTo>
                    <a:pt x="19" y="105"/>
                    <a:pt x="8" y="123"/>
                    <a:pt x="1" y="149"/>
                  </a:cubicBezTo>
                  <a:cubicBezTo>
                    <a:pt x="0" y="151"/>
                    <a:pt x="0" y="151"/>
                    <a:pt x="0" y="151"/>
                  </a:cubicBezTo>
                  <a:cubicBezTo>
                    <a:pt x="0" y="151"/>
                    <a:pt x="1" y="151"/>
                    <a:pt x="1" y="151"/>
                  </a:cubicBezTo>
                  <a:cubicBezTo>
                    <a:pt x="3" y="149"/>
                    <a:pt x="6" y="147"/>
                    <a:pt x="9" y="146"/>
                  </a:cubicBezTo>
                  <a:cubicBezTo>
                    <a:pt x="9" y="146"/>
                    <a:pt x="42" y="125"/>
                    <a:pt x="86" y="112"/>
                  </a:cubicBezTo>
                  <a:cubicBezTo>
                    <a:pt x="95" y="110"/>
                    <a:pt x="104" y="109"/>
                    <a:pt x="113" y="109"/>
                  </a:cubicBezTo>
                  <a:cubicBezTo>
                    <a:pt x="141" y="109"/>
                    <a:pt x="165" y="120"/>
                    <a:pt x="165" y="120"/>
                  </a:cubicBezTo>
                  <a:cubicBezTo>
                    <a:pt x="167" y="121"/>
                    <a:pt x="168" y="121"/>
                    <a:pt x="169" y="121"/>
                  </a:cubicBezTo>
                  <a:cubicBezTo>
                    <a:pt x="171" y="121"/>
                    <a:pt x="172" y="120"/>
                    <a:pt x="172" y="120"/>
                  </a:cubicBezTo>
                  <a:cubicBezTo>
                    <a:pt x="173" y="118"/>
                    <a:pt x="172" y="116"/>
                    <a:pt x="171" y="1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/>
            </a:p>
          </p:txBody>
        </p:sp>
      </p:grpSp>
      <p:sp>
        <p:nvSpPr>
          <p:cNvPr id="28678" name="文本框 11">
            <a:extLst>
              <a:ext uri="{FF2B5EF4-FFF2-40B4-BE49-F238E27FC236}">
                <a16:creationId xmlns:a16="http://schemas.microsoft.com/office/drawing/2014/main" id="{2D74EA7C-AE82-4A7C-BE5B-6A6D0FDA28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38313" y="552450"/>
            <a:ext cx="3655681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3600" dirty="0">
                <a:solidFill>
                  <a:schemeClr val="bg1"/>
                </a:solidFill>
              </a:rPr>
              <a:t>Transfer</a:t>
            </a:r>
            <a:r>
              <a:rPr lang="zh-CN" altLang="en-US" sz="3600" dirty="0">
                <a:solidFill>
                  <a:schemeClr val="bg1"/>
                </a:solidFill>
              </a:rPr>
              <a:t> </a:t>
            </a:r>
            <a:r>
              <a:rPr lang="en-US" altLang="zh-CN" sz="3600" dirty="0">
                <a:solidFill>
                  <a:schemeClr val="bg1"/>
                </a:solidFill>
              </a:rPr>
              <a:t>learning</a:t>
            </a:r>
            <a:endParaRPr lang="en-US" altLang="ja-JP" sz="3600" dirty="0">
              <a:solidFill>
                <a:schemeClr val="bg1"/>
              </a:solidFill>
            </a:endParaRPr>
          </a:p>
        </p:txBody>
      </p:sp>
      <p:pic>
        <p:nvPicPr>
          <p:cNvPr id="28679" name="图片 12">
            <a:extLst>
              <a:ext uri="{FF2B5EF4-FFF2-40B4-BE49-F238E27FC236}">
                <a16:creationId xmlns:a16="http://schemas.microsoft.com/office/drawing/2014/main" id="{EA21A789-CAFE-4DCE-9356-4BD8695A86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6188" y="5200650"/>
            <a:ext cx="5865812" cy="165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文本框 9">
            <a:extLst>
              <a:ext uri="{FF2B5EF4-FFF2-40B4-BE49-F238E27FC236}">
                <a16:creationId xmlns:a16="http://schemas.microsoft.com/office/drawing/2014/main" id="{3834AFC9-D36A-6442-94DB-4F095E4437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38313" y="2138662"/>
            <a:ext cx="6973108" cy="13811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just" eaLnBrk="1" hangingPunct="1">
              <a:lnSpc>
                <a:spcPct val="120000"/>
              </a:lnSpc>
              <a:spcBef>
                <a:spcPct val="0"/>
              </a:spcBef>
              <a:buNone/>
            </a:pPr>
            <a:endParaRPr lang="en-US" altLang="zh-CN" sz="2400" dirty="0">
              <a:solidFill>
                <a:srgbClr val="595959"/>
              </a:solidFill>
              <a:sym typeface="Arial" panose="020B0604020202020204" pitchFamily="34" charset="0"/>
            </a:endParaRPr>
          </a:p>
          <a:p>
            <a:pPr marL="285750" indent="-285750" algn="just" eaLnBrk="1" hangingPunct="1">
              <a:lnSpc>
                <a:spcPct val="120000"/>
              </a:lnSpc>
              <a:spcBef>
                <a:spcPct val="0"/>
              </a:spcBef>
            </a:pPr>
            <a:endParaRPr lang="en-US" altLang="zh-CN" sz="2400" dirty="0">
              <a:solidFill>
                <a:srgbClr val="595959"/>
              </a:solidFill>
              <a:sym typeface="Arial" panose="020B0604020202020204" pitchFamily="34" charset="0"/>
            </a:endParaRP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sz="2400" dirty="0">
                <a:solidFill>
                  <a:srgbClr val="595959"/>
                </a:solidFill>
                <a:sym typeface="Arial" panose="020B0604020202020204" pitchFamily="34" charset="0"/>
              </a:rPr>
              <a:t> </a:t>
            </a:r>
          </a:p>
        </p:txBody>
      </p:sp>
      <p:sp>
        <p:nvSpPr>
          <p:cNvPr id="22" name="文本框 9">
            <a:extLst>
              <a:ext uri="{FF2B5EF4-FFF2-40B4-BE49-F238E27FC236}">
                <a16:creationId xmlns:a16="http://schemas.microsoft.com/office/drawing/2014/main" id="{C8A3FF95-6B6C-BA40-BDA2-AD559B07EA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63434" y="4262701"/>
            <a:ext cx="2562754" cy="4947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just" eaLnBrk="1" hangingPunct="1"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sz="2400" dirty="0">
                <a:solidFill>
                  <a:srgbClr val="595959"/>
                </a:solidFill>
                <a:sym typeface="Arial" panose="020B0604020202020204" pitchFamily="34" charset="0"/>
              </a:rPr>
              <a:t>Regressor1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E79126FC-ECAF-624A-8059-2A3E405A1AE1}"/>
              </a:ext>
            </a:extLst>
          </p:cNvPr>
          <p:cNvSpPr/>
          <p:nvPr/>
        </p:nvSpPr>
        <p:spPr>
          <a:xfrm>
            <a:off x="834914" y="4185439"/>
            <a:ext cx="2336800" cy="6492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Study</a:t>
            </a:r>
            <a:r>
              <a:rPr kumimoji="1" lang="zh-CN" altLang="en-US" dirty="0"/>
              <a:t> </a:t>
            </a:r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34EFC374-0C5F-B749-9F2F-3A9ABBAE2F59}"/>
              </a:ext>
            </a:extLst>
          </p:cNvPr>
          <p:cNvSpPr/>
          <p:nvPr/>
        </p:nvSpPr>
        <p:spPr>
          <a:xfrm>
            <a:off x="834914" y="3339893"/>
            <a:ext cx="2336800" cy="6492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Study</a:t>
            </a:r>
            <a:r>
              <a:rPr kumimoji="1" lang="zh-CN" altLang="en-US" dirty="0"/>
              <a:t> </a:t>
            </a:r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3F5216B9-1CFE-0941-822F-804D028F2DC6}"/>
              </a:ext>
            </a:extLst>
          </p:cNvPr>
          <p:cNvSpPr/>
          <p:nvPr/>
        </p:nvSpPr>
        <p:spPr>
          <a:xfrm>
            <a:off x="834914" y="2495799"/>
            <a:ext cx="2336800" cy="6492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Study</a:t>
            </a:r>
            <a:r>
              <a:rPr kumimoji="1" lang="zh-CN" altLang="en-US" dirty="0"/>
              <a:t> </a:t>
            </a:r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sp>
        <p:nvSpPr>
          <p:cNvPr id="27" name="文本框 9">
            <a:extLst>
              <a:ext uri="{FF2B5EF4-FFF2-40B4-BE49-F238E27FC236}">
                <a16:creationId xmlns:a16="http://schemas.microsoft.com/office/drawing/2014/main" id="{345D7287-5A1D-C349-A6D9-3D46F1F401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55694" y="3429000"/>
            <a:ext cx="2020887" cy="4947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just" eaLnBrk="1" hangingPunct="1"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sz="2400" dirty="0">
                <a:solidFill>
                  <a:srgbClr val="595959"/>
                </a:solidFill>
                <a:sym typeface="Arial" panose="020B0604020202020204" pitchFamily="34" charset="0"/>
              </a:rPr>
              <a:t>Regressor2</a:t>
            </a:r>
          </a:p>
        </p:txBody>
      </p:sp>
      <p:sp>
        <p:nvSpPr>
          <p:cNvPr id="30" name="文本框 9">
            <a:extLst>
              <a:ext uri="{FF2B5EF4-FFF2-40B4-BE49-F238E27FC236}">
                <a16:creationId xmlns:a16="http://schemas.microsoft.com/office/drawing/2014/main" id="{DAE8D48D-2768-9640-8221-0B2AFAD8A2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63434" y="2581859"/>
            <a:ext cx="2020887" cy="4947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just" eaLnBrk="1" hangingPunct="1"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sz="2400" dirty="0">
                <a:solidFill>
                  <a:srgbClr val="595959"/>
                </a:solidFill>
                <a:sym typeface="Arial" panose="020B0604020202020204" pitchFamily="34" charset="0"/>
              </a:rPr>
              <a:t>Regressor3</a:t>
            </a:r>
          </a:p>
        </p:txBody>
      </p:sp>
      <p:sp>
        <p:nvSpPr>
          <p:cNvPr id="31" name="文本框 9">
            <a:extLst>
              <a:ext uri="{FF2B5EF4-FFF2-40B4-BE49-F238E27FC236}">
                <a16:creationId xmlns:a16="http://schemas.microsoft.com/office/drawing/2014/main" id="{664F021F-FA6E-B842-84F8-7067A443B0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54369" y="3429000"/>
            <a:ext cx="2020887" cy="4947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just" eaLnBrk="1" hangingPunct="1"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sz="2400" dirty="0">
                <a:solidFill>
                  <a:srgbClr val="595959"/>
                </a:solidFill>
                <a:sym typeface="Arial" panose="020B0604020202020204" pitchFamily="34" charset="0"/>
              </a:rPr>
              <a:t>Regressor2</a:t>
            </a:r>
            <a:r>
              <a:rPr lang="zh-CN" altLang="en-US" sz="2400" dirty="0">
                <a:solidFill>
                  <a:srgbClr val="595959"/>
                </a:solidFill>
                <a:sym typeface="Arial" panose="020B0604020202020204" pitchFamily="34" charset="0"/>
              </a:rPr>
              <a:t> </a:t>
            </a:r>
            <a:r>
              <a:rPr lang="en-US" altLang="zh-CN" sz="2400" dirty="0">
                <a:solidFill>
                  <a:srgbClr val="595959"/>
                </a:solidFill>
                <a:sym typeface="Arial" panose="020B0604020202020204" pitchFamily="34" charset="0"/>
              </a:rPr>
              <a:t>’</a:t>
            </a:r>
          </a:p>
        </p:txBody>
      </p:sp>
      <p:sp>
        <p:nvSpPr>
          <p:cNvPr id="32" name="文本框 9">
            <a:extLst>
              <a:ext uri="{FF2B5EF4-FFF2-40B4-BE49-F238E27FC236}">
                <a16:creationId xmlns:a16="http://schemas.microsoft.com/office/drawing/2014/main" id="{FBD4D27E-DC31-B245-B4E2-FF0CD5E1C1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88238" y="2565400"/>
            <a:ext cx="2020887" cy="4947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just" eaLnBrk="1" hangingPunct="1"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sz="2400" dirty="0">
                <a:solidFill>
                  <a:srgbClr val="595959"/>
                </a:solidFill>
                <a:sym typeface="Arial" panose="020B0604020202020204" pitchFamily="34" charset="0"/>
              </a:rPr>
              <a:t>Regressor3</a:t>
            </a:r>
            <a:r>
              <a:rPr lang="zh-CN" altLang="en-US" sz="2400" dirty="0">
                <a:solidFill>
                  <a:srgbClr val="595959"/>
                </a:solidFill>
                <a:sym typeface="Arial" panose="020B0604020202020204" pitchFamily="34" charset="0"/>
              </a:rPr>
              <a:t> </a:t>
            </a:r>
            <a:r>
              <a:rPr lang="en-US" altLang="zh-CN" sz="2400" dirty="0">
                <a:solidFill>
                  <a:srgbClr val="595959"/>
                </a:solidFill>
                <a:sym typeface="Arial" panose="020B0604020202020204" pitchFamily="34" charset="0"/>
              </a:rPr>
              <a:t>’</a:t>
            </a:r>
          </a:p>
        </p:txBody>
      </p:sp>
    </p:spTree>
    <p:extLst>
      <p:ext uri="{BB962C8B-B14F-4D97-AF65-F5344CB8AC3E}">
        <p14:creationId xmlns:p14="http://schemas.microsoft.com/office/powerpoint/2010/main" val="32023283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任意多边形 10">
            <a:extLst>
              <a:ext uri="{FF2B5EF4-FFF2-40B4-BE49-F238E27FC236}">
                <a16:creationId xmlns:a16="http://schemas.microsoft.com/office/drawing/2014/main" id="{F78217A7-87B9-42C8-9AA2-56639B95E51F}"/>
              </a:ext>
            </a:extLst>
          </p:cNvPr>
          <p:cNvSpPr/>
          <p:nvPr/>
        </p:nvSpPr>
        <p:spPr>
          <a:xfrm rot="5400000">
            <a:off x="2425148" y="-1967948"/>
            <a:ext cx="914400" cy="5764696"/>
          </a:xfrm>
          <a:custGeom>
            <a:avLst/>
            <a:gdLst>
              <a:gd name="connsiteX0" fmla="*/ 0 w 990604"/>
              <a:gd name="connsiteY0" fmla="*/ 5956738 h 5956738"/>
              <a:gd name="connsiteX1" fmla="*/ 0 w 990604"/>
              <a:gd name="connsiteY1" fmla="*/ 317938 h 5956738"/>
              <a:gd name="connsiteX2" fmla="*/ 6 w 990604"/>
              <a:gd name="connsiteY2" fmla="*/ 317938 h 5956738"/>
              <a:gd name="connsiteX3" fmla="*/ 495305 w 990604"/>
              <a:gd name="connsiteY3" fmla="*/ 0 h 5956738"/>
              <a:gd name="connsiteX4" fmla="*/ 990604 w 990604"/>
              <a:gd name="connsiteY4" fmla="*/ 317938 h 5956738"/>
              <a:gd name="connsiteX5" fmla="*/ 990601 w 990604"/>
              <a:gd name="connsiteY5" fmla="*/ 317938 h 5956738"/>
              <a:gd name="connsiteX6" fmla="*/ 990601 w 990604"/>
              <a:gd name="connsiteY6" fmla="*/ 5956738 h 5956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0604" h="5956738">
                <a:moveTo>
                  <a:pt x="0" y="5956738"/>
                </a:moveTo>
                <a:lnTo>
                  <a:pt x="0" y="317938"/>
                </a:lnTo>
                <a:lnTo>
                  <a:pt x="6" y="317938"/>
                </a:lnTo>
                <a:lnTo>
                  <a:pt x="495305" y="0"/>
                </a:lnTo>
                <a:lnTo>
                  <a:pt x="990604" y="317938"/>
                </a:lnTo>
                <a:lnTo>
                  <a:pt x="990601" y="317938"/>
                </a:lnTo>
                <a:lnTo>
                  <a:pt x="990601" y="5956738"/>
                </a:lnTo>
                <a:close/>
              </a:path>
            </a:pathLst>
          </a:custGeom>
          <a:solidFill>
            <a:srgbClr val="4B64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zh-CN" altLang="en-US" noProof="1"/>
          </a:p>
        </p:txBody>
      </p:sp>
      <p:sp>
        <p:nvSpPr>
          <p:cNvPr id="2" name="椭圆 1">
            <a:extLst>
              <a:ext uri="{FF2B5EF4-FFF2-40B4-BE49-F238E27FC236}">
                <a16:creationId xmlns:a16="http://schemas.microsoft.com/office/drawing/2014/main" id="{989F1B2B-D069-4E1D-ABB9-F2C6C8EF9ED8}"/>
              </a:ext>
            </a:extLst>
          </p:cNvPr>
          <p:cNvSpPr/>
          <p:nvPr/>
        </p:nvSpPr>
        <p:spPr>
          <a:xfrm>
            <a:off x="323850" y="247650"/>
            <a:ext cx="1333500" cy="1333500"/>
          </a:xfrm>
          <a:prstGeom prst="ellipse">
            <a:avLst/>
          </a:prstGeom>
          <a:solidFill>
            <a:schemeClr val="bg1"/>
          </a:solidFill>
          <a:ln w="38100">
            <a:solidFill>
              <a:srgbClr val="4B64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zh-CN" altLang="en-US" noProof="1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EB01D4AC-4383-4216-A68F-045301757739}"/>
              </a:ext>
            </a:extLst>
          </p:cNvPr>
          <p:cNvGrpSpPr/>
          <p:nvPr/>
        </p:nvGrpSpPr>
        <p:grpSpPr>
          <a:xfrm>
            <a:off x="475624" y="571426"/>
            <a:ext cx="1029952" cy="685949"/>
            <a:chOff x="5302250" y="2903538"/>
            <a:chExt cx="1587500" cy="1057276"/>
          </a:xfrm>
          <a:solidFill>
            <a:srgbClr val="4B649F"/>
          </a:solidFill>
        </p:grpSpPr>
        <p:sp>
          <p:nvSpPr>
            <p:cNvPr id="4" name="Freeform 84">
              <a:extLst>
                <a:ext uri="{FF2B5EF4-FFF2-40B4-BE49-F238E27FC236}">
                  <a16:creationId xmlns:a16="http://schemas.microsoft.com/office/drawing/2014/main" id="{31146644-E136-4958-B5BF-A9B632D430C5}"/>
                </a:ext>
              </a:extLst>
            </p:cNvPr>
            <p:cNvSpPr/>
            <p:nvPr/>
          </p:nvSpPr>
          <p:spPr bwMode="auto">
            <a:xfrm>
              <a:off x="5362575" y="3040063"/>
              <a:ext cx="706438" cy="614363"/>
            </a:xfrm>
            <a:custGeom>
              <a:avLst/>
              <a:gdLst>
                <a:gd name="T0" fmla="*/ 181 w 187"/>
                <a:gd name="T1" fmla="*/ 49 h 162"/>
                <a:gd name="T2" fmla="*/ 187 w 187"/>
                <a:gd name="T3" fmla="*/ 66 h 162"/>
                <a:gd name="T4" fmla="*/ 187 w 187"/>
                <a:gd name="T5" fmla="*/ 162 h 162"/>
                <a:gd name="T6" fmla="*/ 176 w 187"/>
                <a:gd name="T7" fmla="*/ 153 h 162"/>
                <a:gd name="T8" fmla="*/ 92 w 187"/>
                <a:gd name="T9" fmla="*/ 115 h 162"/>
                <a:gd name="T10" fmla="*/ 73 w 187"/>
                <a:gd name="T11" fmla="*/ 114 h 162"/>
                <a:gd name="T12" fmla="*/ 8 w 187"/>
                <a:gd name="T13" fmla="*/ 131 h 162"/>
                <a:gd name="T14" fmla="*/ 1 w 187"/>
                <a:gd name="T15" fmla="*/ 131 h 162"/>
                <a:gd name="T16" fmla="*/ 2 w 187"/>
                <a:gd name="T17" fmla="*/ 126 h 162"/>
                <a:gd name="T18" fmla="*/ 26 w 187"/>
                <a:gd name="T19" fmla="*/ 70 h 162"/>
                <a:gd name="T20" fmla="*/ 48 w 187"/>
                <a:gd name="T21" fmla="*/ 20 h 162"/>
                <a:gd name="T22" fmla="*/ 53 w 187"/>
                <a:gd name="T23" fmla="*/ 13 h 162"/>
                <a:gd name="T24" fmla="*/ 62 w 187"/>
                <a:gd name="T25" fmla="*/ 9 h 162"/>
                <a:gd name="T26" fmla="*/ 130 w 187"/>
                <a:gd name="T27" fmla="*/ 11 h 162"/>
                <a:gd name="T28" fmla="*/ 181 w 187"/>
                <a:gd name="T29" fmla="*/ 49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7" h="162">
                  <a:moveTo>
                    <a:pt x="181" y="49"/>
                  </a:moveTo>
                  <a:cubicBezTo>
                    <a:pt x="184" y="54"/>
                    <a:pt x="187" y="60"/>
                    <a:pt x="187" y="66"/>
                  </a:cubicBezTo>
                  <a:cubicBezTo>
                    <a:pt x="187" y="162"/>
                    <a:pt x="187" y="162"/>
                    <a:pt x="187" y="162"/>
                  </a:cubicBezTo>
                  <a:cubicBezTo>
                    <a:pt x="187" y="162"/>
                    <a:pt x="178" y="154"/>
                    <a:pt x="176" y="153"/>
                  </a:cubicBezTo>
                  <a:cubicBezTo>
                    <a:pt x="168" y="148"/>
                    <a:pt x="133" y="120"/>
                    <a:pt x="92" y="115"/>
                  </a:cubicBezTo>
                  <a:cubicBezTo>
                    <a:pt x="86" y="114"/>
                    <a:pt x="79" y="114"/>
                    <a:pt x="73" y="114"/>
                  </a:cubicBezTo>
                  <a:cubicBezTo>
                    <a:pt x="32" y="114"/>
                    <a:pt x="8" y="131"/>
                    <a:pt x="8" y="131"/>
                  </a:cubicBezTo>
                  <a:cubicBezTo>
                    <a:pt x="5" y="133"/>
                    <a:pt x="2" y="133"/>
                    <a:pt x="1" y="131"/>
                  </a:cubicBezTo>
                  <a:cubicBezTo>
                    <a:pt x="0" y="130"/>
                    <a:pt x="1" y="128"/>
                    <a:pt x="2" y="126"/>
                  </a:cubicBezTo>
                  <a:cubicBezTo>
                    <a:pt x="26" y="70"/>
                    <a:pt x="26" y="70"/>
                    <a:pt x="26" y="70"/>
                  </a:cubicBezTo>
                  <a:cubicBezTo>
                    <a:pt x="48" y="20"/>
                    <a:pt x="48" y="20"/>
                    <a:pt x="48" y="20"/>
                  </a:cubicBezTo>
                  <a:cubicBezTo>
                    <a:pt x="49" y="18"/>
                    <a:pt x="51" y="15"/>
                    <a:pt x="53" y="13"/>
                  </a:cubicBezTo>
                  <a:cubicBezTo>
                    <a:pt x="55" y="11"/>
                    <a:pt x="59" y="10"/>
                    <a:pt x="62" y="9"/>
                  </a:cubicBezTo>
                  <a:cubicBezTo>
                    <a:pt x="65" y="9"/>
                    <a:pt x="98" y="0"/>
                    <a:pt x="130" y="11"/>
                  </a:cubicBezTo>
                  <a:cubicBezTo>
                    <a:pt x="163" y="22"/>
                    <a:pt x="179" y="45"/>
                    <a:pt x="181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5" name="Freeform 85">
              <a:extLst>
                <a:ext uri="{FF2B5EF4-FFF2-40B4-BE49-F238E27FC236}">
                  <a16:creationId xmlns:a16="http://schemas.microsoft.com/office/drawing/2014/main" id="{15DA8FD2-48AA-4963-8E7E-85AB57E553CB}"/>
                </a:ext>
              </a:extLst>
            </p:cNvPr>
            <p:cNvSpPr/>
            <p:nvPr/>
          </p:nvSpPr>
          <p:spPr bwMode="auto">
            <a:xfrm>
              <a:off x="6115050" y="2903538"/>
              <a:ext cx="400050" cy="747713"/>
            </a:xfrm>
            <a:custGeom>
              <a:avLst/>
              <a:gdLst>
                <a:gd name="T0" fmla="*/ 44 w 106"/>
                <a:gd name="T1" fmla="*/ 119 h 197"/>
                <a:gd name="T2" fmla="*/ 3 w 106"/>
                <a:gd name="T3" fmla="*/ 187 h 197"/>
                <a:gd name="T4" fmla="*/ 0 w 106"/>
                <a:gd name="T5" fmla="*/ 197 h 197"/>
                <a:gd name="T6" fmla="*/ 0 w 106"/>
                <a:gd name="T7" fmla="*/ 83 h 197"/>
                <a:gd name="T8" fmla="*/ 1 w 106"/>
                <a:gd name="T9" fmla="*/ 64 h 197"/>
                <a:gd name="T10" fmla="*/ 16 w 106"/>
                <a:gd name="T11" fmla="*/ 29 h 197"/>
                <a:gd name="T12" fmla="*/ 49 w 106"/>
                <a:gd name="T13" fmla="*/ 1 h 197"/>
                <a:gd name="T14" fmla="*/ 54 w 106"/>
                <a:gd name="T15" fmla="*/ 0 h 197"/>
                <a:gd name="T16" fmla="*/ 64 w 106"/>
                <a:gd name="T17" fmla="*/ 6 h 197"/>
                <a:gd name="T18" fmla="*/ 85 w 106"/>
                <a:gd name="T19" fmla="*/ 42 h 197"/>
                <a:gd name="T20" fmla="*/ 86 w 106"/>
                <a:gd name="T21" fmla="*/ 42 h 197"/>
                <a:gd name="T22" fmla="*/ 104 w 106"/>
                <a:gd name="T23" fmla="*/ 74 h 197"/>
                <a:gd name="T24" fmla="*/ 105 w 106"/>
                <a:gd name="T25" fmla="*/ 82 h 197"/>
                <a:gd name="T26" fmla="*/ 99 w 106"/>
                <a:gd name="T27" fmla="*/ 87 h 197"/>
                <a:gd name="T28" fmla="*/ 44 w 106"/>
                <a:gd name="T29" fmla="*/ 119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6" h="197">
                  <a:moveTo>
                    <a:pt x="44" y="119"/>
                  </a:moveTo>
                  <a:cubicBezTo>
                    <a:pt x="25" y="137"/>
                    <a:pt x="12" y="156"/>
                    <a:pt x="3" y="187"/>
                  </a:cubicBezTo>
                  <a:cubicBezTo>
                    <a:pt x="0" y="197"/>
                    <a:pt x="0" y="197"/>
                    <a:pt x="0" y="197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77"/>
                    <a:pt x="0" y="69"/>
                    <a:pt x="1" y="64"/>
                  </a:cubicBezTo>
                  <a:cubicBezTo>
                    <a:pt x="1" y="63"/>
                    <a:pt x="3" y="47"/>
                    <a:pt x="16" y="29"/>
                  </a:cubicBezTo>
                  <a:cubicBezTo>
                    <a:pt x="30" y="11"/>
                    <a:pt x="48" y="1"/>
                    <a:pt x="49" y="1"/>
                  </a:cubicBezTo>
                  <a:cubicBezTo>
                    <a:pt x="51" y="0"/>
                    <a:pt x="52" y="0"/>
                    <a:pt x="54" y="0"/>
                  </a:cubicBezTo>
                  <a:cubicBezTo>
                    <a:pt x="58" y="0"/>
                    <a:pt x="62" y="2"/>
                    <a:pt x="64" y="6"/>
                  </a:cubicBezTo>
                  <a:cubicBezTo>
                    <a:pt x="85" y="42"/>
                    <a:pt x="85" y="42"/>
                    <a:pt x="85" y="42"/>
                  </a:cubicBezTo>
                  <a:cubicBezTo>
                    <a:pt x="86" y="42"/>
                    <a:pt x="86" y="42"/>
                    <a:pt x="86" y="42"/>
                  </a:cubicBezTo>
                  <a:cubicBezTo>
                    <a:pt x="104" y="74"/>
                    <a:pt x="104" y="74"/>
                    <a:pt x="104" y="74"/>
                  </a:cubicBezTo>
                  <a:cubicBezTo>
                    <a:pt x="106" y="76"/>
                    <a:pt x="106" y="79"/>
                    <a:pt x="105" y="82"/>
                  </a:cubicBezTo>
                  <a:cubicBezTo>
                    <a:pt x="104" y="84"/>
                    <a:pt x="102" y="86"/>
                    <a:pt x="99" y="87"/>
                  </a:cubicBezTo>
                  <a:cubicBezTo>
                    <a:pt x="99" y="87"/>
                    <a:pt x="66" y="99"/>
                    <a:pt x="44" y="1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6" name="Freeform 86">
              <a:extLst>
                <a:ext uri="{FF2B5EF4-FFF2-40B4-BE49-F238E27FC236}">
                  <a16:creationId xmlns:a16="http://schemas.microsoft.com/office/drawing/2014/main" id="{D734BADA-8DF3-43AB-AF1D-D1882A0044FC}"/>
                </a:ext>
              </a:extLst>
            </p:cNvPr>
            <p:cNvSpPr/>
            <p:nvPr/>
          </p:nvSpPr>
          <p:spPr bwMode="auto">
            <a:xfrm>
              <a:off x="6194425" y="3529013"/>
              <a:ext cx="642938" cy="160338"/>
            </a:xfrm>
            <a:custGeom>
              <a:avLst/>
              <a:gdLst>
                <a:gd name="T0" fmla="*/ 155 w 170"/>
                <a:gd name="T1" fmla="*/ 11 h 42"/>
                <a:gd name="T2" fmla="*/ 154 w 170"/>
                <a:gd name="T3" fmla="*/ 10 h 42"/>
                <a:gd name="T4" fmla="*/ 153 w 170"/>
                <a:gd name="T5" fmla="*/ 10 h 42"/>
                <a:gd name="T6" fmla="*/ 108 w 170"/>
                <a:gd name="T7" fmla="*/ 0 h 42"/>
                <a:gd name="T8" fmla="*/ 85 w 170"/>
                <a:gd name="T9" fmla="*/ 3 h 42"/>
                <a:gd name="T10" fmla="*/ 11 w 170"/>
                <a:gd name="T11" fmla="*/ 35 h 42"/>
                <a:gd name="T12" fmla="*/ 11 w 170"/>
                <a:gd name="T13" fmla="*/ 36 h 42"/>
                <a:gd name="T14" fmla="*/ 7 w 170"/>
                <a:gd name="T15" fmla="*/ 38 h 42"/>
                <a:gd name="T16" fmla="*/ 3 w 170"/>
                <a:gd name="T17" fmla="*/ 40 h 42"/>
                <a:gd name="T18" fmla="*/ 1 w 170"/>
                <a:gd name="T19" fmla="*/ 42 h 42"/>
                <a:gd name="T20" fmla="*/ 0 w 170"/>
                <a:gd name="T21" fmla="*/ 42 h 42"/>
                <a:gd name="T22" fmla="*/ 161 w 170"/>
                <a:gd name="T23" fmla="*/ 42 h 42"/>
                <a:gd name="T24" fmla="*/ 169 w 170"/>
                <a:gd name="T25" fmla="*/ 38 h 42"/>
                <a:gd name="T26" fmla="*/ 167 w 170"/>
                <a:gd name="T27" fmla="*/ 28 h 42"/>
                <a:gd name="T28" fmla="*/ 155 w 170"/>
                <a:gd name="T29" fmla="*/ 11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70" h="42">
                  <a:moveTo>
                    <a:pt x="155" y="11"/>
                  </a:moveTo>
                  <a:cubicBezTo>
                    <a:pt x="155" y="11"/>
                    <a:pt x="154" y="10"/>
                    <a:pt x="154" y="10"/>
                  </a:cubicBezTo>
                  <a:cubicBezTo>
                    <a:pt x="153" y="10"/>
                    <a:pt x="153" y="10"/>
                    <a:pt x="153" y="10"/>
                  </a:cubicBezTo>
                  <a:cubicBezTo>
                    <a:pt x="152" y="9"/>
                    <a:pt x="132" y="0"/>
                    <a:pt x="108" y="0"/>
                  </a:cubicBezTo>
                  <a:cubicBezTo>
                    <a:pt x="100" y="0"/>
                    <a:pt x="92" y="1"/>
                    <a:pt x="85" y="3"/>
                  </a:cubicBezTo>
                  <a:cubicBezTo>
                    <a:pt x="46" y="15"/>
                    <a:pt x="15" y="33"/>
                    <a:pt x="11" y="35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10" y="36"/>
                    <a:pt x="9" y="37"/>
                    <a:pt x="7" y="38"/>
                  </a:cubicBezTo>
                  <a:cubicBezTo>
                    <a:pt x="6" y="39"/>
                    <a:pt x="4" y="40"/>
                    <a:pt x="3" y="40"/>
                  </a:cubicBezTo>
                  <a:cubicBezTo>
                    <a:pt x="2" y="41"/>
                    <a:pt x="2" y="41"/>
                    <a:pt x="1" y="42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161" y="42"/>
                    <a:pt x="161" y="42"/>
                    <a:pt x="161" y="42"/>
                  </a:cubicBezTo>
                  <a:cubicBezTo>
                    <a:pt x="165" y="42"/>
                    <a:pt x="167" y="41"/>
                    <a:pt x="169" y="38"/>
                  </a:cubicBezTo>
                  <a:cubicBezTo>
                    <a:pt x="170" y="35"/>
                    <a:pt x="169" y="32"/>
                    <a:pt x="167" y="28"/>
                  </a:cubicBezTo>
                  <a:cubicBezTo>
                    <a:pt x="167" y="28"/>
                    <a:pt x="162" y="20"/>
                    <a:pt x="155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7" name="Freeform 87">
              <a:extLst>
                <a:ext uri="{FF2B5EF4-FFF2-40B4-BE49-F238E27FC236}">
                  <a16:creationId xmlns:a16="http://schemas.microsoft.com/office/drawing/2014/main" id="{8C32EF48-F3AF-4683-9EBA-C2E0FA0202B0}"/>
                </a:ext>
              </a:extLst>
            </p:cNvPr>
            <p:cNvSpPr/>
            <p:nvPr/>
          </p:nvSpPr>
          <p:spPr bwMode="auto">
            <a:xfrm>
              <a:off x="5335588" y="3771901"/>
              <a:ext cx="1520825" cy="155575"/>
            </a:xfrm>
            <a:custGeom>
              <a:avLst/>
              <a:gdLst>
                <a:gd name="T0" fmla="*/ 402 w 402"/>
                <a:gd name="T1" fmla="*/ 24 h 41"/>
                <a:gd name="T2" fmla="*/ 385 w 402"/>
                <a:gd name="T3" fmla="*/ 41 h 41"/>
                <a:gd name="T4" fmla="*/ 382 w 402"/>
                <a:gd name="T5" fmla="*/ 41 h 41"/>
                <a:gd name="T6" fmla="*/ 232 w 402"/>
                <a:gd name="T7" fmla="*/ 28 h 41"/>
                <a:gd name="T8" fmla="*/ 217 w 402"/>
                <a:gd name="T9" fmla="*/ 34 h 41"/>
                <a:gd name="T10" fmla="*/ 216 w 402"/>
                <a:gd name="T11" fmla="*/ 35 h 41"/>
                <a:gd name="T12" fmla="*/ 201 w 402"/>
                <a:gd name="T13" fmla="*/ 40 h 41"/>
                <a:gd name="T14" fmla="*/ 201 w 402"/>
                <a:gd name="T15" fmla="*/ 40 h 41"/>
                <a:gd name="T16" fmla="*/ 186 w 402"/>
                <a:gd name="T17" fmla="*/ 35 h 41"/>
                <a:gd name="T18" fmla="*/ 185 w 402"/>
                <a:gd name="T19" fmla="*/ 34 h 41"/>
                <a:gd name="T20" fmla="*/ 170 w 402"/>
                <a:gd name="T21" fmla="*/ 28 h 41"/>
                <a:gd name="T22" fmla="*/ 20 w 402"/>
                <a:gd name="T23" fmla="*/ 41 h 41"/>
                <a:gd name="T24" fmla="*/ 17 w 402"/>
                <a:gd name="T25" fmla="*/ 41 h 41"/>
                <a:gd name="T26" fmla="*/ 0 w 402"/>
                <a:gd name="T27" fmla="*/ 24 h 41"/>
                <a:gd name="T28" fmla="*/ 16 w 402"/>
                <a:gd name="T29" fmla="*/ 7 h 41"/>
                <a:gd name="T30" fmla="*/ 17 w 402"/>
                <a:gd name="T31" fmla="*/ 7 h 41"/>
                <a:gd name="T32" fmla="*/ 164 w 402"/>
                <a:gd name="T33" fmla="*/ 0 h 41"/>
                <a:gd name="T34" fmla="*/ 177 w 402"/>
                <a:gd name="T35" fmla="*/ 6 h 41"/>
                <a:gd name="T36" fmla="*/ 182 w 402"/>
                <a:gd name="T37" fmla="*/ 6 h 41"/>
                <a:gd name="T38" fmla="*/ 194 w 402"/>
                <a:gd name="T39" fmla="*/ 0 h 41"/>
                <a:gd name="T40" fmla="*/ 208 w 402"/>
                <a:gd name="T41" fmla="*/ 0 h 41"/>
                <a:gd name="T42" fmla="*/ 220 w 402"/>
                <a:gd name="T43" fmla="*/ 6 h 41"/>
                <a:gd name="T44" fmla="*/ 225 w 402"/>
                <a:gd name="T45" fmla="*/ 6 h 41"/>
                <a:gd name="T46" fmla="*/ 238 w 402"/>
                <a:gd name="T47" fmla="*/ 0 h 41"/>
                <a:gd name="T48" fmla="*/ 385 w 402"/>
                <a:gd name="T49" fmla="*/ 7 h 41"/>
                <a:gd name="T50" fmla="*/ 386 w 402"/>
                <a:gd name="T51" fmla="*/ 7 h 41"/>
                <a:gd name="T52" fmla="*/ 402 w 402"/>
                <a:gd name="T53" fmla="*/ 2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02" h="41">
                  <a:moveTo>
                    <a:pt x="402" y="24"/>
                  </a:moveTo>
                  <a:cubicBezTo>
                    <a:pt x="402" y="33"/>
                    <a:pt x="394" y="41"/>
                    <a:pt x="385" y="41"/>
                  </a:cubicBezTo>
                  <a:cubicBezTo>
                    <a:pt x="384" y="41"/>
                    <a:pt x="383" y="41"/>
                    <a:pt x="382" y="41"/>
                  </a:cubicBezTo>
                  <a:cubicBezTo>
                    <a:pt x="232" y="28"/>
                    <a:pt x="232" y="28"/>
                    <a:pt x="232" y="28"/>
                  </a:cubicBezTo>
                  <a:cubicBezTo>
                    <a:pt x="227" y="28"/>
                    <a:pt x="220" y="31"/>
                    <a:pt x="217" y="34"/>
                  </a:cubicBezTo>
                  <a:cubicBezTo>
                    <a:pt x="217" y="34"/>
                    <a:pt x="217" y="34"/>
                    <a:pt x="216" y="35"/>
                  </a:cubicBezTo>
                  <a:cubicBezTo>
                    <a:pt x="214" y="38"/>
                    <a:pt x="208" y="40"/>
                    <a:pt x="201" y="40"/>
                  </a:cubicBezTo>
                  <a:cubicBezTo>
                    <a:pt x="201" y="40"/>
                    <a:pt x="201" y="40"/>
                    <a:pt x="201" y="40"/>
                  </a:cubicBezTo>
                  <a:cubicBezTo>
                    <a:pt x="194" y="40"/>
                    <a:pt x="188" y="38"/>
                    <a:pt x="186" y="35"/>
                  </a:cubicBezTo>
                  <a:cubicBezTo>
                    <a:pt x="185" y="34"/>
                    <a:pt x="185" y="34"/>
                    <a:pt x="185" y="34"/>
                  </a:cubicBezTo>
                  <a:cubicBezTo>
                    <a:pt x="182" y="31"/>
                    <a:pt x="175" y="28"/>
                    <a:pt x="170" y="28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19" y="41"/>
                    <a:pt x="18" y="41"/>
                    <a:pt x="17" y="41"/>
                  </a:cubicBezTo>
                  <a:cubicBezTo>
                    <a:pt x="8" y="41"/>
                    <a:pt x="0" y="33"/>
                    <a:pt x="0" y="24"/>
                  </a:cubicBezTo>
                  <a:cubicBezTo>
                    <a:pt x="0" y="15"/>
                    <a:pt x="7" y="8"/>
                    <a:pt x="16" y="7"/>
                  </a:cubicBezTo>
                  <a:cubicBezTo>
                    <a:pt x="16" y="7"/>
                    <a:pt x="16" y="7"/>
                    <a:pt x="17" y="7"/>
                  </a:cubicBezTo>
                  <a:cubicBezTo>
                    <a:pt x="164" y="0"/>
                    <a:pt x="164" y="0"/>
                    <a:pt x="164" y="0"/>
                  </a:cubicBezTo>
                  <a:cubicBezTo>
                    <a:pt x="169" y="0"/>
                    <a:pt x="175" y="2"/>
                    <a:pt x="177" y="6"/>
                  </a:cubicBezTo>
                  <a:cubicBezTo>
                    <a:pt x="178" y="10"/>
                    <a:pt x="181" y="10"/>
                    <a:pt x="182" y="6"/>
                  </a:cubicBezTo>
                  <a:cubicBezTo>
                    <a:pt x="183" y="2"/>
                    <a:pt x="189" y="0"/>
                    <a:pt x="194" y="0"/>
                  </a:cubicBezTo>
                  <a:cubicBezTo>
                    <a:pt x="208" y="0"/>
                    <a:pt x="208" y="0"/>
                    <a:pt x="208" y="0"/>
                  </a:cubicBezTo>
                  <a:cubicBezTo>
                    <a:pt x="213" y="0"/>
                    <a:pt x="219" y="2"/>
                    <a:pt x="220" y="6"/>
                  </a:cubicBezTo>
                  <a:cubicBezTo>
                    <a:pt x="221" y="10"/>
                    <a:pt x="224" y="10"/>
                    <a:pt x="225" y="6"/>
                  </a:cubicBezTo>
                  <a:cubicBezTo>
                    <a:pt x="227" y="2"/>
                    <a:pt x="233" y="0"/>
                    <a:pt x="238" y="0"/>
                  </a:cubicBezTo>
                  <a:cubicBezTo>
                    <a:pt x="385" y="7"/>
                    <a:pt x="385" y="7"/>
                    <a:pt x="385" y="7"/>
                  </a:cubicBezTo>
                  <a:cubicBezTo>
                    <a:pt x="386" y="7"/>
                    <a:pt x="386" y="7"/>
                    <a:pt x="386" y="7"/>
                  </a:cubicBezTo>
                  <a:cubicBezTo>
                    <a:pt x="395" y="8"/>
                    <a:pt x="402" y="15"/>
                    <a:pt x="402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8" name="Freeform 88">
              <a:extLst>
                <a:ext uri="{FF2B5EF4-FFF2-40B4-BE49-F238E27FC236}">
                  <a16:creationId xmlns:a16="http://schemas.microsoft.com/office/drawing/2014/main" id="{4B3D1034-A172-47FD-BB41-0875EF5575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02250" y="3733801"/>
              <a:ext cx="1587500" cy="227013"/>
            </a:xfrm>
            <a:custGeom>
              <a:avLst/>
              <a:gdLst>
                <a:gd name="T0" fmla="*/ 394 w 420"/>
                <a:gd name="T1" fmla="*/ 60 h 60"/>
                <a:gd name="T2" fmla="*/ 394 w 420"/>
                <a:gd name="T3" fmla="*/ 60 h 60"/>
                <a:gd name="T4" fmla="*/ 391 w 420"/>
                <a:gd name="T5" fmla="*/ 60 h 60"/>
                <a:gd name="T6" fmla="*/ 390 w 420"/>
                <a:gd name="T7" fmla="*/ 60 h 60"/>
                <a:gd name="T8" fmla="*/ 240 w 420"/>
                <a:gd name="T9" fmla="*/ 47 h 60"/>
                <a:gd name="T10" fmla="*/ 240 w 420"/>
                <a:gd name="T11" fmla="*/ 47 h 60"/>
                <a:gd name="T12" fmla="*/ 235 w 420"/>
                <a:gd name="T13" fmla="*/ 49 h 60"/>
                <a:gd name="T14" fmla="*/ 235 w 420"/>
                <a:gd name="T15" fmla="*/ 52 h 60"/>
                <a:gd name="T16" fmla="*/ 230 w 420"/>
                <a:gd name="T17" fmla="*/ 53 h 60"/>
                <a:gd name="T18" fmla="*/ 210 w 420"/>
                <a:gd name="T19" fmla="*/ 59 h 60"/>
                <a:gd name="T20" fmla="*/ 210 w 420"/>
                <a:gd name="T21" fmla="*/ 59 h 60"/>
                <a:gd name="T22" fmla="*/ 190 w 420"/>
                <a:gd name="T23" fmla="*/ 53 h 60"/>
                <a:gd name="T24" fmla="*/ 186 w 420"/>
                <a:gd name="T25" fmla="*/ 52 h 60"/>
                <a:gd name="T26" fmla="*/ 185 w 420"/>
                <a:gd name="T27" fmla="*/ 49 h 60"/>
                <a:gd name="T28" fmla="*/ 180 w 420"/>
                <a:gd name="T29" fmla="*/ 47 h 60"/>
                <a:gd name="T30" fmla="*/ 29 w 420"/>
                <a:gd name="T31" fmla="*/ 60 h 60"/>
                <a:gd name="T32" fmla="*/ 26 w 420"/>
                <a:gd name="T33" fmla="*/ 60 h 60"/>
                <a:gd name="T34" fmla="*/ 0 w 420"/>
                <a:gd name="T35" fmla="*/ 34 h 60"/>
                <a:gd name="T36" fmla="*/ 25 w 420"/>
                <a:gd name="T37" fmla="*/ 8 h 60"/>
                <a:gd name="T38" fmla="*/ 25 w 420"/>
                <a:gd name="T39" fmla="*/ 8 h 60"/>
                <a:gd name="T40" fmla="*/ 173 w 420"/>
                <a:gd name="T41" fmla="*/ 1 h 60"/>
                <a:gd name="T42" fmla="*/ 188 w 420"/>
                <a:gd name="T43" fmla="*/ 5 h 60"/>
                <a:gd name="T44" fmla="*/ 203 w 420"/>
                <a:gd name="T45" fmla="*/ 0 h 60"/>
                <a:gd name="T46" fmla="*/ 217 w 420"/>
                <a:gd name="T47" fmla="*/ 0 h 60"/>
                <a:gd name="T48" fmla="*/ 232 w 420"/>
                <a:gd name="T49" fmla="*/ 5 h 60"/>
                <a:gd name="T50" fmla="*/ 247 w 420"/>
                <a:gd name="T51" fmla="*/ 1 h 60"/>
                <a:gd name="T52" fmla="*/ 395 w 420"/>
                <a:gd name="T53" fmla="*/ 8 h 60"/>
                <a:gd name="T54" fmla="*/ 420 w 420"/>
                <a:gd name="T55" fmla="*/ 34 h 60"/>
                <a:gd name="T56" fmla="*/ 394 w 420"/>
                <a:gd name="T57" fmla="*/ 60 h 60"/>
                <a:gd name="T58" fmla="*/ 26 w 420"/>
                <a:gd name="T59" fmla="*/ 26 h 60"/>
                <a:gd name="T60" fmla="*/ 18 w 420"/>
                <a:gd name="T61" fmla="*/ 34 h 60"/>
                <a:gd name="T62" fmla="*/ 26 w 420"/>
                <a:gd name="T63" fmla="*/ 42 h 60"/>
                <a:gd name="T64" fmla="*/ 26 w 420"/>
                <a:gd name="T65" fmla="*/ 42 h 60"/>
                <a:gd name="T66" fmla="*/ 28 w 420"/>
                <a:gd name="T67" fmla="*/ 42 h 60"/>
                <a:gd name="T68" fmla="*/ 178 w 420"/>
                <a:gd name="T69" fmla="*/ 29 h 60"/>
                <a:gd name="T70" fmla="*/ 180 w 420"/>
                <a:gd name="T71" fmla="*/ 29 h 60"/>
                <a:gd name="T72" fmla="*/ 199 w 420"/>
                <a:gd name="T73" fmla="*/ 36 h 60"/>
                <a:gd name="T74" fmla="*/ 200 w 420"/>
                <a:gd name="T75" fmla="*/ 36 h 60"/>
                <a:gd name="T76" fmla="*/ 202 w 420"/>
                <a:gd name="T77" fmla="*/ 39 h 60"/>
                <a:gd name="T78" fmla="*/ 210 w 420"/>
                <a:gd name="T79" fmla="*/ 41 h 60"/>
                <a:gd name="T80" fmla="*/ 210 w 420"/>
                <a:gd name="T81" fmla="*/ 41 h 60"/>
                <a:gd name="T82" fmla="*/ 218 w 420"/>
                <a:gd name="T83" fmla="*/ 39 h 60"/>
                <a:gd name="T84" fmla="*/ 220 w 420"/>
                <a:gd name="T85" fmla="*/ 36 h 60"/>
                <a:gd name="T86" fmla="*/ 221 w 420"/>
                <a:gd name="T87" fmla="*/ 36 h 60"/>
                <a:gd name="T88" fmla="*/ 242 w 420"/>
                <a:gd name="T89" fmla="*/ 29 h 60"/>
                <a:gd name="T90" fmla="*/ 392 w 420"/>
                <a:gd name="T91" fmla="*/ 42 h 60"/>
                <a:gd name="T92" fmla="*/ 394 w 420"/>
                <a:gd name="T93" fmla="*/ 42 h 60"/>
                <a:gd name="T94" fmla="*/ 402 w 420"/>
                <a:gd name="T95" fmla="*/ 34 h 60"/>
                <a:gd name="T96" fmla="*/ 395 w 420"/>
                <a:gd name="T97" fmla="*/ 26 h 60"/>
                <a:gd name="T98" fmla="*/ 394 w 420"/>
                <a:gd name="T99" fmla="*/ 26 h 60"/>
                <a:gd name="T100" fmla="*/ 246 w 420"/>
                <a:gd name="T101" fmla="*/ 19 h 60"/>
                <a:gd name="T102" fmla="*/ 246 w 420"/>
                <a:gd name="T103" fmla="*/ 19 h 60"/>
                <a:gd name="T104" fmla="*/ 242 w 420"/>
                <a:gd name="T105" fmla="*/ 20 h 60"/>
                <a:gd name="T106" fmla="*/ 231 w 420"/>
                <a:gd name="T107" fmla="*/ 28 h 60"/>
                <a:gd name="T108" fmla="*/ 221 w 420"/>
                <a:gd name="T109" fmla="*/ 20 h 60"/>
                <a:gd name="T110" fmla="*/ 217 w 420"/>
                <a:gd name="T111" fmla="*/ 19 h 60"/>
                <a:gd name="T112" fmla="*/ 203 w 420"/>
                <a:gd name="T113" fmla="*/ 19 h 60"/>
                <a:gd name="T114" fmla="*/ 199 w 420"/>
                <a:gd name="T115" fmla="*/ 20 h 60"/>
                <a:gd name="T116" fmla="*/ 189 w 420"/>
                <a:gd name="T117" fmla="*/ 28 h 60"/>
                <a:gd name="T118" fmla="*/ 178 w 420"/>
                <a:gd name="T119" fmla="*/ 20 h 60"/>
                <a:gd name="T120" fmla="*/ 174 w 420"/>
                <a:gd name="T121" fmla="*/ 19 h 60"/>
                <a:gd name="T122" fmla="*/ 26 w 420"/>
                <a:gd name="T123" fmla="*/ 26 h 60"/>
                <a:gd name="T124" fmla="*/ 26 w 420"/>
                <a:gd name="T125" fmla="*/ 26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20" h="60">
                  <a:moveTo>
                    <a:pt x="394" y="60"/>
                  </a:moveTo>
                  <a:cubicBezTo>
                    <a:pt x="394" y="60"/>
                    <a:pt x="394" y="60"/>
                    <a:pt x="394" y="60"/>
                  </a:cubicBezTo>
                  <a:cubicBezTo>
                    <a:pt x="393" y="60"/>
                    <a:pt x="392" y="60"/>
                    <a:pt x="391" y="60"/>
                  </a:cubicBezTo>
                  <a:cubicBezTo>
                    <a:pt x="390" y="60"/>
                    <a:pt x="390" y="60"/>
                    <a:pt x="390" y="60"/>
                  </a:cubicBezTo>
                  <a:cubicBezTo>
                    <a:pt x="240" y="47"/>
                    <a:pt x="240" y="47"/>
                    <a:pt x="240" y="47"/>
                  </a:cubicBezTo>
                  <a:cubicBezTo>
                    <a:pt x="240" y="47"/>
                    <a:pt x="240" y="47"/>
                    <a:pt x="240" y="47"/>
                  </a:cubicBezTo>
                  <a:cubicBezTo>
                    <a:pt x="238" y="47"/>
                    <a:pt x="236" y="48"/>
                    <a:pt x="235" y="49"/>
                  </a:cubicBezTo>
                  <a:cubicBezTo>
                    <a:pt x="235" y="52"/>
                    <a:pt x="235" y="52"/>
                    <a:pt x="235" y="52"/>
                  </a:cubicBezTo>
                  <a:cubicBezTo>
                    <a:pt x="230" y="53"/>
                    <a:pt x="230" y="53"/>
                    <a:pt x="230" y="53"/>
                  </a:cubicBezTo>
                  <a:cubicBezTo>
                    <a:pt x="225" y="57"/>
                    <a:pt x="218" y="59"/>
                    <a:pt x="210" y="59"/>
                  </a:cubicBezTo>
                  <a:cubicBezTo>
                    <a:pt x="210" y="59"/>
                    <a:pt x="210" y="59"/>
                    <a:pt x="210" y="59"/>
                  </a:cubicBezTo>
                  <a:cubicBezTo>
                    <a:pt x="202" y="59"/>
                    <a:pt x="195" y="57"/>
                    <a:pt x="190" y="53"/>
                  </a:cubicBezTo>
                  <a:cubicBezTo>
                    <a:pt x="186" y="52"/>
                    <a:pt x="186" y="52"/>
                    <a:pt x="186" y="52"/>
                  </a:cubicBezTo>
                  <a:cubicBezTo>
                    <a:pt x="185" y="49"/>
                    <a:pt x="185" y="49"/>
                    <a:pt x="185" y="49"/>
                  </a:cubicBezTo>
                  <a:cubicBezTo>
                    <a:pt x="184" y="48"/>
                    <a:pt x="182" y="47"/>
                    <a:pt x="180" y="47"/>
                  </a:cubicBezTo>
                  <a:cubicBezTo>
                    <a:pt x="29" y="60"/>
                    <a:pt x="29" y="60"/>
                    <a:pt x="29" y="60"/>
                  </a:cubicBezTo>
                  <a:cubicBezTo>
                    <a:pt x="28" y="60"/>
                    <a:pt x="27" y="60"/>
                    <a:pt x="26" y="60"/>
                  </a:cubicBezTo>
                  <a:cubicBezTo>
                    <a:pt x="12" y="60"/>
                    <a:pt x="0" y="48"/>
                    <a:pt x="0" y="34"/>
                  </a:cubicBezTo>
                  <a:cubicBezTo>
                    <a:pt x="0" y="20"/>
                    <a:pt x="11" y="9"/>
                    <a:pt x="25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173" y="1"/>
                    <a:pt x="173" y="1"/>
                    <a:pt x="173" y="1"/>
                  </a:cubicBezTo>
                  <a:cubicBezTo>
                    <a:pt x="178" y="1"/>
                    <a:pt x="184" y="2"/>
                    <a:pt x="188" y="5"/>
                  </a:cubicBezTo>
                  <a:cubicBezTo>
                    <a:pt x="192" y="2"/>
                    <a:pt x="197" y="0"/>
                    <a:pt x="203" y="0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23" y="0"/>
                    <a:pt x="228" y="2"/>
                    <a:pt x="232" y="5"/>
                  </a:cubicBezTo>
                  <a:cubicBezTo>
                    <a:pt x="236" y="2"/>
                    <a:pt x="242" y="1"/>
                    <a:pt x="247" y="1"/>
                  </a:cubicBezTo>
                  <a:cubicBezTo>
                    <a:pt x="395" y="8"/>
                    <a:pt x="395" y="8"/>
                    <a:pt x="395" y="8"/>
                  </a:cubicBezTo>
                  <a:cubicBezTo>
                    <a:pt x="409" y="9"/>
                    <a:pt x="420" y="20"/>
                    <a:pt x="420" y="34"/>
                  </a:cubicBezTo>
                  <a:cubicBezTo>
                    <a:pt x="420" y="48"/>
                    <a:pt x="408" y="60"/>
                    <a:pt x="394" y="60"/>
                  </a:cubicBezTo>
                  <a:close/>
                  <a:moveTo>
                    <a:pt x="26" y="26"/>
                  </a:moveTo>
                  <a:cubicBezTo>
                    <a:pt x="21" y="26"/>
                    <a:pt x="18" y="30"/>
                    <a:pt x="18" y="34"/>
                  </a:cubicBezTo>
                  <a:cubicBezTo>
                    <a:pt x="18" y="38"/>
                    <a:pt x="22" y="42"/>
                    <a:pt x="26" y="42"/>
                  </a:cubicBezTo>
                  <a:cubicBezTo>
                    <a:pt x="26" y="42"/>
                    <a:pt x="26" y="42"/>
                    <a:pt x="26" y="42"/>
                  </a:cubicBezTo>
                  <a:cubicBezTo>
                    <a:pt x="27" y="42"/>
                    <a:pt x="28" y="42"/>
                    <a:pt x="28" y="42"/>
                  </a:cubicBezTo>
                  <a:cubicBezTo>
                    <a:pt x="178" y="29"/>
                    <a:pt x="178" y="29"/>
                    <a:pt x="178" y="29"/>
                  </a:cubicBezTo>
                  <a:cubicBezTo>
                    <a:pt x="179" y="29"/>
                    <a:pt x="179" y="29"/>
                    <a:pt x="180" y="29"/>
                  </a:cubicBezTo>
                  <a:cubicBezTo>
                    <a:pt x="187" y="29"/>
                    <a:pt x="194" y="32"/>
                    <a:pt x="199" y="36"/>
                  </a:cubicBezTo>
                  <a:cubicBezTo>
                    <a:pt x="200" y="36"/>
                    <a:pt x="200" y="36"/>
                    <a:pt x="200" y="36"/>
                  </a:cubicBezTo>
                  <a:cubicBezTo>
                    <a:pt x="202" y="39"/>
                    <a:pt x="202" y="39"/>
                    <a:pt x="202" y="39"/>
                  </a:cubicBezTo>
                  <a:cubicBezTo>
                    <a:pt x="202" y="40"/>
                    <a:pt x="205" y="41"/>
                    <a:pt x="210" y="41"/>
                  </a:cubicBezTo>
                  <a:cubicBezTo>
                    <a:pt x="210" y="41"/>
                    <a:pt x="210" y="41"/>
                    <a:pt x="210" y="41"/>
                  </a:cubicBezTo>
                  <a:cubicBezTo>
                    <a:pt x="215" y="41"/>
                    <a:pt x="218" y="40"/>
                    <a:pt x="218" y="39"/>
                  </a:cubicBezTo>
                  <a:cubicBezTo>
                    <a:pt x="220" y="36"/>
                    <a:pt x="220" y="36"/>
                    <a:pt x="220" y="36"/>
                  </a:cubicBezTo>
                  <a:cubicBezTo>
                    <a:pt x="221" y="36"/>
                    <a:pt x="221" y="36"/>
                    <a:pt x="221" y="36"/>
                  </a:cubicBezTo>
                  <a:cubicBezTo>
                    <a:pt x="227" y="32"/>
                    <a:pt x="235" y="29"/>
                    <a:pt x="242" y="29"/>
                  </a:cubicBezTo>
                  <a:cubicBezTo>
                    <a:pt x="392" y="42"/>
                    <a:pt x="392" y="42"/>
                    <a:pt x="392" y="42"/>
                  </a:cubicBezTo>
                  <a:cubicBezTo>
                    <a:pt x="392" y="42"/>
                    <a:pt x="393" y="42"/>
                    <a:pt x="394" y="42"/>
                  </a:cubicBezTo>
                  <a:cubicBezTo>
                    <a:pt x="398" y="42"/>
                    <a:pt x="402" y="38"/>
                    <a:pt x="402" y="34"/>
                  </a:cubicBezTo>
                  <a:cubicBezTo>
                    <a:pt x="402" y="30"/>
                    <a:pt x="399" y="26"/>
                    <a:pt x="395" y="26"/>
                  </a:cubicBezTo>
                  <a:cubicBezTo>
                    <a:pt x="394" y="26"/>
                    <a:pt x="394" y="26"/>
                    <a:pt x="394" y="26"/>
                  </a:cubicBezTo>
                  <a:cubicBezTo>
                    <a:pt x="246" y="19"/>
                    <a:pt x="246" y="19"/>
                    <a:pt x="246" y="19"/>
                  </a:cubicBezTo>
                  <a:cubicBezTo>
                    <a:pt x="246" y="19"/>
                    <a:pt x="246" y="19"/>
                    <a:pt x="246" y="19"/>
                  </a:cubicBezTo>
                  <a:cubicBezTo>
                    <a:pt x="244" y="19"/>
                    <a:pt x="243" y="20"/>
                    <a:pt x="242" y="20"/>
                  </a:cubicBezTo>
                  <a:cubicBezTo>
                    <a:pt x="239" y="27"/>
                    <a:pt x="234" y="28"/>
                    <a:pt x="231" y="28"/>
                  </a:cubicBezTo>
                  <a:cubicBezTo>
                    <a:pt x="227" y="28"/>
                    <a:pt x="223" y="25"/>
                    <a:pt x="221" y="20"/>
                  </a:cubicBezTo>
                  <a:cubicBezTo>
                    <a:pt x="220" y="19"/>
                    <a:pt x="219" y="19"/>
                    <a:pt x="217" y="19"/>
                  </a:cubicBezTo>
                  <a:cubicBezTo>
                    <a:pt x="203" y="19"/>
                    <a:pt x="203" y="19"/>
                    <a:pt x="203" y="19"/>
                  </a:cubicBezTo>
                  <a:cubicBezTo>
                    <a:pt x="201" y="19"/>
                    <a:pt x="200" y="19"/>
                    <a:pt x="199" y="20"/>
                  </a:cubicBezTo>
                  <a:cubicBezTo>
                    <a:pt x="197" y="25"/>
                    <a:pt x="193" y="28"/>
                    <a:pt x="189" y="28"/>
                  </a:cubicBezTo>
                  <a:cubicBezTo>
                    <a:pt x="186" y="28"/>
                    <a:pt x="181" y="27"/>
                    <a:pt x="178" y="20"/>
                  </a:cubicBezTo>
                  <a:cubicBezTo>
                    <a:pt x="177" y="20"/>
                    <a:pt x="176" y="19"/>
                    <a:pt x="174" y="19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6" y="26"/>
                    <a:pt x="26" y="26"/>
                    <a:pt x="26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9" name="Freeform 89">
              <a:extLst>
                <a:ext uri="{FF2B5EF4-FFF2-40B4-BE49-F238E27FC236}">
                  <a16:creationId xmlns:a16="http://schemas.microsoft.com/office/drawing/2014/main" id="{B158FFF0-B7BE-4A61-BED7-743AF0F41E76}"/>
                </a:ext>
              </a:extLst>
            </p:cNvPr>
            <p:cNvSpPr/>
            <p:nvPr/>
          </p:nvSpPr>
          <p:spPr bwMode="auto">
            <a:xfrm>
              <a:off x="5354638" y="3525838"/>
              <a:ext cx="669925" cy="163513"/>
            </a:xfrm>
            <a:custGeom>
              <a:avLst/>
              <a:gdLst>
                <a:gd name="T0" fmla="*/ 169 w 177"/>
                <a:gd name="T1" fmla="*/ 37 h 43"/>
                <a:gd name="T2" fmla="*/ 168 w 177"/>
                <a:gd name="T3" fmla="*/ 36 h 43"/>
                <a:gd name="T4" fmla="*/ 92 w 177"/>
                <a:gd name="T5" fmla="*/ 1 h 43"/>
                <a:gd name="T6" fmla="*/ 75 w 177"/>
                <a:gd name="T7" fmla="*/ 0 h 43"/>
                <a:gd name="T8" fmla="*/ 18 w 177"/>
                <a:gd name="T9" fmla="*/ 15 h 43"/>
                <a:gd name="T10" fmla="*/ 3 w 177"/>
                <a:gd name="T11" fmla="*/ 29 h 43"/>
                <a:gd name="T12" fmla="*/ 1 w 177"/>
                <a:gd name="T13" fmla="*/ 39 h 43"/>
                <a:gd name="T14" fmla="*/ 9 w 177"/>
                <a:gd name="T15" fmla="*/ 43 h 43"/>
                <a:gd name="T16" fmla="*/ 177 w 177"/>
                <a:gd name="T17" fmla="*/ 43 h 43"/>
                <a:gd name="T18" fmla="*/ 169 w 177"/>
                <a:gd name="T19" fmla="*/ 37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7" h="43">
                  <a:moveTo>
                    <a:pt x="169" y="37"/>
                  </a:moveTo>
                  <a:cubicBezTo>
                    <a:pt x="168" y="36"/>
                    <a:pt x="168" y="36"/>
                    <a:pt x="168" y="36"/>
                  </a:cubicBezTo>
                  <a:cubicBezTo>
                    <a:pt x="141" y="16"/>
                    <a:pt x="115" y="5"/>
                    <a:pt x="92" y="1"/>
                  </a:cubicBezTo>
                  <a:cubicBezTo>
                    <a:pt x="87" y="1"/>
                    <a:pt x="81" y="0"/>
                    <a:pt x="75" y="0"/>
                  </a:cubicBezTo>
                  <a:cubicBezTo>
                    <a:pt x="40" y="0"/>
                    <a:pt x="18" y="15"/>
                    <a:pt x="18" y="15"/>
                  </a:cubicBezTo>
                  <a:cubicBezTo>
                    <a:pt x="16" y="16"/>
                    <a:pt x="6" y="23"/>
                    <a:pt x="3" y="29"/>
                  </a:cubicBezTo>
                  <a:cubicBezTo>
                    <a:pt x="1" y="33"/>
                    <a:pt x="0" y="36"/>
                    <a:pt x="1" y="39"/>
                  </a:cubicBezTo>
                  <a:cubicBezTo>
                    <a:pt x="3" y="42"/>
                    <a:pt x="5" y="43"/>
                    <a:pt x="9" y="43"/>
                  </a:cubicBezTo>
                  <a:cubicBezTo>
                    <a:pt x="177" y="43"/>
                    <a:pt x="177" y="43"/>
                    <a:pt x="177" y="43"/>
                  </a:cubicBezTo>
                  <a:cubicBezTo>
                    <a:pt x="174" y="40"/>
                    <a:pt x="170" y="37"/>
                    <a:pt x="169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10" name="Freeform 90">
              <a:extLst>
                <a:ext uri="{FF2B5EF4-FFF2-40B4-BE49-F238E27FC236}">
                  <a16:creationId xmlns:a16="http://schemas.microsoft.com/office/drawing/2014/main" id="{03AE4986-48C0-402A-9374-5000E238EE61}"/>
                </a:ext>
              </a:extLst>
            </p:cNvPr>
            <p:cNvSpPr/>
            <p:nvPr/>
          </p:nvSpPr>
          <p:spPr bwMode="auto">
            <a:xfrm>
              <a:off x="6175375" y="3063876"/>
              <a:ext cx="654050" cy="571500"/>
            </a:xfrm>
            <a:custGeom>
              <a:avLst/>
              <a:gdLst>
                <a:gd name="T0" fmla="*/ 171 w 173"/>
                <a:gd name="T1" fmla="*/ 114 h 151"/>
                <a:gd name="T2" fmla="*/ 157 w 173"/>
                <a:gd name="T3" fmla="*/ 87 h 151"/>
                <a:gd name="T4" fmla="*/ 157 w 173"/>
                <a:gd name="T5" fmla="*/ 86 h 151"/>
                <a:gd name="T6" fmla="*/ 123 w 173"/>
                <a:gd name="T7" fmla="*/ 21 h 151"/>
                <a:gd name="T8" fmla="*/ 116 w 173"/>
                <a:gd name="T9" fmla="*/ 8 h 151"/>
                <a:gd name="T10" fmla="*/ 115 w 173"/>
                <a:gd name="T11" fmla="*/ 7 h 151"/>
                <a:gd name="T12" fmla="*/ 87 w 173"/>
                <a:gd name="T13" fmla="*/ 0 h 151"/>
                <a:gd name="T14" fmla="*/ 101 w 173"/>
                <a:gd name="T15" fmla="*/ 24 h 151"/>
                <a:gd name="T16" fmla="*/ 103 w 173"/>
                <a:gd name="T17" fmla="*/ 45 h 151"/>
                <a:gd name="T18" fmla="*/ 88 w 173"/>
                <a:gd name="T19" fmla="*/ 59 h 151"/>
                <a:gd name="T20" fmla="*/ 38 w 173"/>
                <a:gd name="T21" fmla="*/ 87 h 151"/>
                <a:gd name="T22" fmla="*/ 1 w 173"/>
                <a:gd name="T23" fmla="*/ 149 h 151"/>
                <a:gd name="T24" fmla="*/ 0 w 173"/>
                <a:gd name="T25" fmla="*/ 151 h 151"/>
                <a:gd name="T26" fmla="*/ 1 w 173"/>
                <a:gd name="T27" fmla="*/ 151 h 151"/>
                <a:gd name="T28" fmla="*/ 9 w 173"/>
                <a:gd name="T29" fmla="*/ 146 h 151"/>
                <a:gd name="T30" fmla="*/ 86 w 173"/>
                <a:gd name="T31" fmla="*/ 112 h 151"/>
                <a:gd name="T32" fmla="*/ 113 w 173"/>
                <a:gd name="T33" fmla="*/ 109 h 151"/>
                <a:gd name="T34" fmla="*/ 165 w 173"/>
                <a:gd name="T35" fmla="*/ 120 h 151"/>
                <a:gd name="T36" fmla="*/ 169 w 173"/>
                <a:gd name="T37" fmla="*/ 121 h 151"/>
                <a:gd name="T38" fmla="*/ 172 w 173"/>
                <a:gd name="T39" fmla="*/ 120 h 151"/>
                <a:gd name="T40" fmla="*/ 171 w 173"/>
                <a:gd name="T41" fmla="*/ 114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73" h="151">
                  <a:moveTo>
                    <a:pt x="171" y="114"/>
                  </a:moveTo>
                  <a:cubicBezTo>
                    <a:pt x="157" y="87"/>
                    <a:pt x="157" y="87"/>
                    <a:pt x="157" y="87"/>
                  </a:cubicBezTo>
                  <a:cubicBezTo>
                    <a:pt x="157" y="86"/>
                    <a:pt x="157" y="86"/>
                    <a:pt x="157" y="86"/>
                  </a:cubicBezTo>
                  <a:cubicBezTo>
                    <a:pt x="123" y="21"/>
                    <a:pt x="123" y="21"/>
                    <a:pt x="123" y="21"/>
                  </a:cubicBezTo>
                  <a:cubicBezTo>
                    <a:pt x="120" y="17"/>
                    <a:pt x="117" y="11"/>
                    <a:pt x="116" y="8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5" y="7"/>
                    <a:pt x="101" y="0"/>
                    <a:pt x="87" y="0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5" y="31"/>
                    <a:pt x="105" y="38"/>
                    <a:pt x="103" y="45"/>
                  </a:cubicBezTo>
                  <a:cubicBezTo>
                    <a:pt x="100" y="51"/>
                    <a:pt x="95" y="56"/>
                    <a:pt x="88" y="59"/>
                  </a:cubicBezTo>
                  <a:cubicBezTo>
                    <a:pt x="85" y="60"/>
                    <a:pt x="56" y="71"/>
                    <a:pt x="38" y="87"/>
                  </a:cubicBezTo>
                  <a:cubicBezTo>
                    <a:pt x="19" y="105"/>
                    <a:pt x="8" y="123"/>
                    <a:pt x="1" y="149"/>
                  </a:cubicBezTo>
                  <a:cubicBezTo>
                    <a:pt x="0" y="151"/>
                    <a:pt x="0" y="151"/>
                    <a:pt x="0" y="151"/>
                  </a:cubicBezTo>
                  <a:cubicBezTo>
                    <a:pt x="0" y="151"/>
                    <a:pt x="1" y="151"/>
                    <a:pt x="1" y="151"/>
                  </a:cubicBezTo>
                  <a:cubicBezTo>
                    <a:pt x="3" y="149"/>
                    <a:pt x="6" y="147"/>
                    <a:pt x="9" y="146"/>
                  </a:cubicBezTo>
                  <a:cubicBezTo>
                    <a:pt x="9" y="146"/>
                    <a:pt x="42" y="125"/>
                    <a:pt x="86" y="112"/>
                  </a:cubicBezTo>
                  <a:cubicBezTo>
                    <a:pt x="95" y="110"/>
                    <a:pt x="104" y="109"/>
                    <a:pt x="113" y="109"/>
                  </a:cubicBezTo>
                  <a:cubicBezTo>
                    <a:pt x="141" y="109"/>
                    <a:pt x="165" y="120"/>
                    <a:pt x="165" y="120"/>
                  </a:cubicBezTo>
                  <a:cubicBezTo>
                    <a:pt x="167" y="121"/>
                    <a:pt x="168" y="121"/>
                    <a:pt x="169" y="121"/>
                  </a:cubicBezTo>
                  <a:cubicBezTo>
                    <a:pt x="171" y="121"/>
                    <a:pt x="172" y="120"/>
                    <a:pt x="172" y="120"/>
                  </a:cubicBezTo>
                  <a:cubicBezTo>
                    <a:pt x="173" y="118"/>
                    <a:pt x="172" y="116"/>
                    <a:pt x="171" y="1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/>
            </a:p>
          </p:txBody>
        </p:sp>
      </p:grpSp>
      <p:sp>
        <p:nvSpPr>
          <p:cNvPr id="28678" name="文本框 11">
            <a:extLst>
              <a:ext uri="{FF2B5EF4-FFF2-40B4-BE49-F238E27FC236}">
                <a16:creationId xmlns:a16="http://schemas.microsoft.com/office/drawing/2014/main" id="{2D74EA7C-AE82-4A7C-BE5B-6A6D0FDA28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38313" y="552450"/>
            <a:ext cx="3655681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3600" dirty="0">
                <a:solidFill>
                  <a:schemeClr val="bg1"/>
                </a:solidFill>
              </a:rPr>
              <a:t>Transfer</a:t>
            </a:r>
            <a:r>
              <a:rPr lang="zh-CN" altLang="en-US" sz="3600" dirty="0">
                <a:solidFill>
                  <a:schemeClr val="bg1"/>
                </a:solidFill>
              </a:rPr>
              <a:t> </a:t>
            </a:r>
            <a:r>
              <a:rPr lang="en-US" altLang="zh-CN" sz="3600" dirty="0">
                <a:solidFill>
                  <a:schemeClr val="bg1"/>
                </a:solidFill>
              </a:rPr>
              <a:t>learning</a:t>
            </a:r>
            <a:endParaRPr lang="en-US" altLang="ja-JP" sz="3600" dirty="0">
              <a:solidFill>
                <a:schemeClr val="bg1"/>
              </a:solidFill>
            </a:endParaRPr>
          </a:p>
        </p:txBody>
      </p:sp>
      <p:pic>
        <p:nvPicPr>
          <p:cNvPr id="28679" name="图片 12">
            <a:extLst>
              <a:ext uri="{FF2B5EF4-FFF2-40B4-BE49-F238E27FC236}">
                <a16:creationId xmlns:a16="http://schemas.microsoft.com/office/drawing/2014/main" id="{EA21A789-CAFE-4DCE-9356-4BD8695A86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6188" y="5200650"/>
            <a:ext cx="5865812" cy="165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07674DC-E723-8142-B41F-D8A2358CBE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6157" y="2139130"/>
            <a:ext cx="5551783" cy="3508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0032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任意多边形 10">
            <a:extLst>
              <a:ext uri="{FF2B5EF4-FFF2-40B4-BE49-F238E27FC236}">
                <a16:creationId xmlns:a16="http://schemas.microsoft.com/office/drawing/2014/main" id="{F78217A7-87B9-42C8-9AA2-56639B95E51F}"/>
              </a:ext>
            </a:extLst>
          </p:cNvPr>
          <p:cNvSpPr/>
          <p:nvPr/>
        </p:nvSpPr>
        <p:spPr>
          <a:xfrm rot="5400000">
            <a:off x="2451652" y="-1994452"/>
            <a:ext cx="914400" cy="5817704"/>
          </a:xfrm>
          <a:custGeom>
            <a:avLst/>
            <a:gdLst>
              <a:gd name="connsiteX0" fmla="*/ 0 w 990604"/>
              <a:gd name="connsiteY0" fmla="*/ 5956738 h 5956738"/>
              <a:gd name="connsiteX1" fmla="*/ 0 w 990604"/>
              <a:gd name="connsiteY1" fmla="*/ 317938 h 5956738"/>
              <a:gd name="connsiteX2" fmla="*/ 6 w 990604"/>
              <a:gd name="connsiteY2" fmla="*/ 317938 h 5956738"/>
              <a:gd name="connsiteX3" fmla="*/ 495305 w 990604"/>
              <a:gd name="connsiteY3" fmla="*/ 0 h 5956738"/>
              <a:gd name="connsiteX4" fmla="*/ 990604 w 990604"/>
              <a:gd name="connsiteY4" fmla="*/ 317938 h 5956738"/>
              <a:gd name="connsiteX5" fmla="*/ 990601 w 990604"/>
              <a:gd name="connsiteY5" fmla="*/ 317938 h 5956738"/>
              <a:gd name="connsiteX6" fmla="*/ 990601 w 990604"/>
              <a:gd name="connsiteY6" fmla="*/ 5956738 h 5956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0604" h="5956738">
                <a:moveTo>
                  <a:pt x="0" y="5956738"/>
                </a:moveTo>
                <a:lnTo>
                  <a:pt x="0" y="317938"/>
                </a:lnTo>
                <a:lnTo>
                  <a:pt x="6" y="317938"/>
                </a:lnTo>
                <a:lnTo>
                  <a:pt x="495305" y="0"/>
                </a:lnTo>
                <a:lnTo>
                  <a:pt x="990604" y="317938"/>
                </a:lnTo>
                <a:lnTo>
                  <a:pt x="990601" y="317938"/>
                </a:lnTo>
                <a:lnTo>
                  <a:pt x="990601" y="5956738"/>
                </a:lnTo>
                <a:close/>
              </a:path>
            </a:pathLst>
          </a:custGeom>
          <a:solidFill>
            <a:srgbClr val="4B64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zh-CN" altLang="en-US" noProof="1"/>
          </a:p>
        </p:txBody>
      </p:sp>
      <p:sp>
        <p:nvSpPr>
          <p:cNvPr id="2" name="椭圆 1">
            <a:extLst>
              <a:ext uri="{FF2B5EF4-FFF2-40B4-BE49-F238E27FC236}">
                <a16:creationId xmlns:a16="http://schemas.microsoft.com/office/drawing/2014/main" id="{989F1B2B-D069-4E1D-ABB9-F2C6C8EF9ED8}"/>
              </a:ext>
            </a:extLst>
          </p:cNvPr>
          <p:cNvSpPr/>
          <p:nvPr/>
        </p:nvSpPr>
        <p:spPr>
          <a:xfrm>
            <a:off x="323850" y="247650"/>
            <a:ext cx="1333500" cy="1333500"/>
          </a:xfrm>
          <a:prstGeom prst="ellipse">
            <a:avLst/>
          </a:prstGeom>
          <a:solidFill>
            <a:schemeClr val="bg1"/>
          </a:solidFill>
          <a:ln w="38100">
            <a:solidFill>
              <a:srgbClr val="4B64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zh-CN" altLang="en-US" noProof="1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EB01D4AC-4383-4216-A68F-045301757739}"/>
              </a:ext>
            </a:extLst>
          </p:cNvPr>
          <p:cNvGrpSpPr/>
          <p:nvPr/>
        </p:nvGrpSpPr>
        <p:grpSpPr>
          <a:xfrm>
            <a:off x="475624" y="571426"/>
            <a:ext cx="1029952" cy="685949"/>
            <a:chOff x="5302250" y="2903538"/>
            <a:chExt cx="1587500" cy="1057276"/>
          </a:xfrm>
          <a:solidFill>
            <a:srgbClr val="4B649F"/>
          </a:solidFill>
        </p:grpSpPr>
        <p:sp>
          <p:nvSpPr>
            <p:cNvPr id="4" name="Freeform 84">
              <a:extLst>
                <a:ext uri="{FF2B5EF4-FFF2-40B4-BE49-F238E27FC236}">
                  <a16:creationId xmlns:a16="http://schemas.microsoft.com/office/drawing/2014/main" id="{31146644-E136-4958-B5BF-A9B632D430C5}"/>
                </a:ext>
              </a:extLst>
            </p:cNvPr>
            <p:cNvSpPr/>
            <p:nvPr/>
          </p:nvSpPr>
          <p:spPr bwMode="auto">
            <a:xfrm>
              <a:off x="5362575" y="3040063"/>
              <a:ext cx="706438" cy="614363"/>
            </a:xfrm>
            <a:custGeom>
              <a:avLst/>
              <a:gdLst>
                <a:gd name="T0" fmla="*/ 181 w 187"/>
                <a:gd name="T1" fmla="*/ 49 h 162"/>
                <a:gd name="T2" fmla="*/ 187 w 187"/>
                <a:gd name="T3" fmla="*/ 66 h 162"/>
                <a:gd name="T4" fmla="*/ 187 w 187"/>
                <a:gd name="T5" fmla="*/ 162 h 162"/>
                <a:gd name="T6" fmla="*/ 176 w 187"/>
                <a:gd name="T7" fmla="*/ 153 h 162"/>
                <a:gd name="T8" fmla="*/ 92 w 187"/>
                <a:gd name="T9" fmla="*/ 115 h 162"/>
                <a:gd name="T10" fmla="*/ 73 w 187"/>
                <a:gd name="T11" fmla="*/ 114 h 162"/>
                <a:gd name="T12" fmla="*/ 8 w 187"/>
                <a:gd name="T13" fmla="*/ 131 h 162"/>
                <a:gd name="T14" fmla="*/ 1 w 187"/>
                <a:gd name="T15" fmla="*/ 131 h 162"/>
                <a:gd name="T16" fmla="*/ 2 w 187"/>
                <a:gd name="T17" fmla="*/ 126 h 162"/>
                <a:gd name="T18" fmla="*/ 26 w 187"/>
                <a:gd name="T19" fmla="*/ 70 h 162"/>
                <a:gd name="T20" fmla="*/ 48 w 187"/>
                <a:gd name="T21" fmla="*/ 20 h 162"/>
                <a:gd name="T22" fmla="*/ 53 w 187"/>
                <a:gd name="T23" fmla="*/ 13 h 162"/>
                <a:gd name="T24" fmla="*/ 62 w 187"/>
                <a:gd name="T25" fmla="*/ 9 h 162"/>
                <a:gd name="T26" fmla="*/ 130 w 187"/>
                <a:gd name="T27" fmla="*/ 11 h 162"/>
                <a:gd name="T28" fmla="*/ 181 w 187"/>
                <a:gd name="T29" fmla="*/ 49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7" h="162">
                  <a:moveTo>
                    <a:pt x="181" y="49"/>
                  </a:moveTo>
                  <a:cubicBezTo>
                    <a:pt x="184" y="54"/>
                    <a:pt x="187" y="60"/>
                    <a:pt x="187" y="66"/>
                  </a:cubicBezTo>
                  <a:cubicBezTo>
                    <a:pt x="187" y="162"/>
                    <a:pt x="187" y="162"/>
                    <a:pt x="187" y="162"/>
                  </a:cubicBezTo>
                  <a:cubicBezTo>
                    <a:pt x="187" y="162"/>
                    <a:pt x="178" y="154"/>
                    <a:pt x="176" y="153"/>
                  </a:cubicBezTo>
                  <a:cubicBezTo>
                    <a:pt x="168" y="148"/>
                    <a:pt x="133" y="120"/>
                    <a:pt x="92" y="115"/>
                  </a:cubicBezTo>
                  <a:cubicBezTo>
                    <a:pt x="86" y="114"/>
                    <a:pt x="79" y="114"/>
                    <a:pt x="73" y="114"/>
                  </a:cubicBezTo>
                  <a:cubicBezTo>
                    <a:pt x="32" y="114"/>
                    <a:pt x="8" y="131"/>
                    <a:pt x="8" y="131"/>
                  </a:cubicBezTo>
                  <a:cubicBezTo>
                    <a:pt x="5" y="133"/>
                    <a:pt x="2" y="133"/>
                    <a:pt x="1" y="131"/>
                  </a:cubicBezTo>
                  <a:cubicBezTo>
                    <a:pt x="0" y="130"/>
                    <a:pt x="1" y="128"/>
                    <a:pt x="2" y="126"/>
                  </a:cubicBezTo>
                  <a:cubicBezTo>
                    <a:pt x="26" y="70"/>
                    <a:pt x="26" y="70"/>
                    <a:pt x="26" y="70"/>
                  </a:cubicBezTo>
                  <a:cubicBezTo>
                    <a:pt x="48" y="20"/>
                    <a:pt x="48" y="20"/>
                    <a:pt x="48" y="20"/>
                  </a:cubicBezTo>
                  <a:cubicBezTo>
                    <a:pt x="49" y="18"/>
                    <a:pt x="51" y="15"/>
                    <a:pt x="53" y="13"/>
                  </a:cubicBezTo>
                  <a:cubicBezTo>
                    <a:pt x="55" y="11"/>
                    <a:pt x="59" y="10"/>
                    <a:pt x="62" y="9"/>
                  </a:cubicBezTo>
                  <a:cubicBezTo>
                    <a:pt x="65" y="9"/>
                    <a:pt x="98" y="0"/>
                    <a:pt x="130" y="11"/>
                  </a:cubicBezTo>
                  <a:cubicBezTo>
                    <a:pt x="163" y="22"/>
                    <a:pt x="179" y="45"/>
                    <a:pt x="181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5" name="Freeform 85">
              <a:extLst>
                <a:ext uri="{FF2B5EF4-FFF2-40B4-BE49-F238E27FC236}">
                  <a16:creationId xmlns:a16="http://schemas.microsoft.com/office/drawing/2014/main" id="{15DA8FD2-48AA-4963-8E7E-85AB57E553CB}"/>
                </a:ext>
              </a:extLst>
            </p:cNvPr>
            <p:cNvSpPr/>
            <p:nvPr/>
          </p:nvSpPr>
          <p:spPr bwMode="auto">
            <a:xfrm>
              <a:off x="6115050" y="2903538"/>
              <a:ext cx="400050" cy="747713"/>
            </a:xfrm>
            <a:custGeom>
              <a:avLst/>
              <a:gdLst>
                <a:gd name="T0" fmla="*/ 44 w 106"/>
                <a:gd name="T1" fmla="*/ 119 h 197"/>
                <a:gd name="T2" fmla="*/ 3 w 106"/>
                <a:gd name="T3" fmla="*/ 187 h 197"/>
                <a:gd name="T4" fmla="*/ 0 w 106"/>
                <a:gd name="T5" fmla="*/ 197 h 197"/>
                <a:gd name="T6" fmla="*/ 0 w 106"/>
                <a:gd name="T7" fmla="*/ 83 h 197"/>
                <a:gd name="T8" fmla="*/ 1 w 106"/>
                <a:gd name="T9" fmla="*/ 64 h 197"/>
                <a:gd name="T10" fmla="*/ 16 w 106"/>
                <a:gd name="T11" fmla="*/ 29 h 197"/>
                <a:gd name="T12" fmla="*/ 49 w 106"/>
                <a:gd name="T13" fmla="*/ 1 h 197"/>
                <a:gd name="T14" fmla="*/ 54 w 106"/>
                <a:gd name="T15" fmla="*/ 0 h 197"/>
                <a:gd name="T16" fmla="*/ 64 w 106"/>
                <a:gd name="T17" fmla="*/ 6 h 197"/>
                <a:gd name="T18" fmla="*/ 85 w 106"/>
                <a:gd name="T19" fmla="*/ 42 h 197"/>
                <a:gd name="T20" fmla="*/ 86 w 106"/>
                <a:gd name="T21" fmla="*/ 42 h 197"/>
                <a:gd name="T22" fmla="*/ 104 w 106"/>
                <a:gd name="T23" fmla="*/ 74 h 197"/>
                <a:gd name="T24" fmla="*/ 105 w 106"/>
                <a:gd name="T25" fmla="*/ 82 h 197"/>
                <a:gd name="T26" fmla="*/ 99 w 106"/>
                <a:gd name="T27" fmla="*/ 87 h 197"/>
                <a:gd name="T28" fmla="*/ 44 w 106"/>
                <a:gd name="T29" fmla="*/ 119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6" h="197">
                  <a:moveTo>
                    <a:pt x="44" y="119"/>
                  </a:moveTo>
                  <a:cubicBezTo>
                    <a:pt x="25" y="137"/>
                    <a:pt x="12" y="156"/>
                    <a:pt x="3" y="187"/>
                  </a:cubicBezTo>
                  <a:cubicBezTo>
                    <a:pt x="0" y="197"/>
                    <a:pt x="0" y="197"/>
                    <a:pt x="0" y="197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77"/>
                    <a:pt x="0" y="69"/>
                    <a:pt x="1" y="64"/>
                  </a:cubicBezTo>
                  <a:cubicBezTo>
                    <a:pt x="1" y="63"/>
                    <a:pt x="3" y="47"/>
                    <a:pt x="16" y="29"/>
                  </a:cubicBezTo>
                  <a:cubicBezTo>
                    <a:pt x="30" y="11"/>
                    <a:pt x="48" y="1"/>
                    <a:pt x="49" y="1"/>
                  </a:cubicBezTo>
                  <a:cubicBezTo>
                    <a:pt x="51" y="0"/>
                    <a:pt x="52" y="0"/>
                    <a:pt x="54" y="0"/>
                  </a:cubicBezTo>
                  <a:cubicBezTo>
                    <a:pt x="58" y="0"/>
                    <a:pt x="62" y="2"/>
                    <a:pt x="64" y="6"/>
                  </a:cubicBezTo>
                  <a:cubicBezTo>
                    <a:pt x="85" y="42"/>
                    <a:pt x="85" y="42"/>
                    <a:pt x="85" y="42"/>
                  </a:cubicBezTo>
                  <a:cubicBezTo>
                    <a:pt x="86" y="42"/>
                    <a:pt x="86" y="42"/>
                    <a:pt x="86" y="42"/>
                  </a:cubicBezTo>
                  <a:cubicBezTo>
                    <a:pt x="104" y="74"/>
                    <a:pt x="104" y="74"/>
                    <a:pt x="104" y="74"/>
                  </a:cubicBezTo>
                  <a:cubicBezTo>
                    <a:pt x="106" y="76"/>
                    <a:pt x="106" y="79"/>
                    <a:pt x="105" y="82"/>
                  </a:cubicBezTo>
                  <a:cubicBezTo>
                    <a:pt x="104" y="84"/>
                    <a:pt x="102" y="86"/>
                    <a:pt x="99" y="87"/>
                  </a:cubicBezTo>
                  <a:cubicBezTo>
                    <a:pt x="99" y="87"/>
                    <a:pt x="66" y="99"/>
                    <a:pt x="44" y="1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6" name="Freeform 86">
              <a:extLst>
                <a:ext uri="{FF2B5EF4-FFF2-40B4-BE49-F238E27FC236}">
                  <a16:creationId xmlns:a16="http://schemas.microsoft.com/office/drawing/2014/main" id="{D734BADA-8DF3-43AB-AF1D-D1882A0044FC}"/>
                </a:ext>
              </a:extLst>
            </p:cNvPr>
            <p:cNvSpPr/>
            <p:nvPr/>
          </p:nvSpPr>
          <p:spPr bwMode="auto">
            <a:xfrm>
              <a:off x="6194425" y="3529013"/>
              <a:ext cx="642938" cy="160338"/>
            </a:xfrm>
            <a:custGeom>
              <a:avLst/>
              <a:gdLst>
                <a:gd name="T0" fmla="*/ 155 w 170"/>
                <a:gd name="T1" fmla="*/ 11 h 42"/>
                <a:gd name="T2" fmla="*/ 154 w 170"/>
                <a:gd name="T3" fmla="*/ 10 h 42"/>
                <a:gd name="T4" fmla="*/ 153 w 170"/>
                <a:gd name="T5" fmla="*/ 10 h 42"/>
                <a:gd name="T6" fmla="*/ 108 w 170"/>
                <a:gd name="T7" fmla="*/ 0 h 42"/>
                <a:gd name="T8" fmla="*/ 85 w 170"/>
                <a:gd name="T9" fmla="*/ 3 h 42"/>
                <a:gd name="T10" fmla="*/ 11 w 170"/>
                <a:gd name="T11" fmla="*/ 35 h 42"/>
                <a:gd name="T12" fmla="*/ 11 w 170"/>
                <a:gd name="T13" fmla="*/ 36 h 42"/>
                <a:gd name="T14" fmla="*/ 7 w 170"/>
                <a:gd name="T15" fmla="*/ 38 h 42"/>
                <a:gd name="T16" fmla="*/ 3 w 170"/>
                <a:gd name="T17" fmla="*/ 40 h 42"/>
                <a:gd name="T18" fmla="*/ 1 w 170"/>
                <a:gd name="T19" fmla="*/ 42 h 42"/>
                <a:gd name="T20" fmla="*/ 0 w 170"/>
                <a:gd name="T21" fmla="*/ 42 h 42"/>
                <a:gd name="T22" fmla="*/ 161 w 170"/>
                <a:gd name="T23" fmla="*/ 42 h 42"/>
                <a:gd name="T24" fmla="*/ 169 w 170"/>
                <a:gd name="T25" fmla="*/ 38 h 42"/>
                <a:gd name="T26" fmla="*/ 167 w 170"/>
                <a:gd name="T27" fmla="*/ 28 h 42"/>
                <a:gd name="T28" fmla="*/ 155 w 170"/>
                <a:gd name="T29" fmla="*/ 11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70" h="42">
                  <a:moveTo>
                    <a:pt x="155" y="11"/>
                  </a:moveTo>
                  <a:cubicBezTo>
                    <a:pt x="155" y="11"/>
                    <a:pt x="154" y="10"/>
                    <a:pt x="154" y="10"/>
                  </a:cubicBezTo>
                  <a:cubicBezTo>
                    <a:pt x="153" y="10"/>
                    <a:pt x="153" y="10"/>
                    <a:pt x="153" y="10"/>
                  </a:cubicBezTo>
                  <a:cubicBezTo>
                    <a:pt x="152" y="9"/>
                    <a:pt x="132" y="0"/>
                    <a:pt x="108" y="0"/>
                  </a:cubicBezTo>
                  <a:cubicBezTo>
                    <a:pt x="100" y="0"/>
                    <a:pt x="92" y="1"/>
                    <a:pt x="85" y="3"/>
                  </a:cubicBezTo>
                  <a:cubicBezTo>
                    <a:pt x="46" y="15"/>
                    <a:pt x="15" y="33"/>
                    <a:pt x="11" y="35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10" y="36"/>
                    <a:pt x="9" y="37"/>
                    <a:pt x="7" y="38"/>
                  </a:cubicBezTo>
                  <a:cubicBezTo>
                    <a:pt x="6" y="39"/>
                    <a:pt x="4" y="40"/>
                    <a:pt x="3" y="40"/>
                  </a:cubicBezTo>
                  <a:cubicBezTo>
                    <a:pt x="2" y="41"/>
                    <a:pt x="2" y="41"/>
                    <a:pt x="1" y="42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161" y="42"/>
                    <a:pt x="161" y="42"/>
                    <a:pt x="161" y="42"/>
                  </a:cubicBezTo>
                  <a:cubicBezTo>
                    <a:pt x="165" y="42"/>
                    <a:pt x="167" y="41"/>
                    <a:pt x="169" y="38"/>
                  </a:cubicBezTo>
                  <a:cubicBezTo>
                    <a:pt x="170" y="35"/>
                    <a:pt x="169" y="32"/>
                    <a:pt x="167" y="28"/>
                  </a:cubicBezTo>
                  <a:cubicBezTo>
                    <a:pt x="167" y="28"/>
                    <a:pt x="162" y="20"/>
                    <a:pt x="155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7" name="Freeform 87">
              <a:extLst>
                <a:ext uri="{FF2B5EF4-FFF2-40B4-BE49-F238E27FC236}">
                  <a16:creationId xmlns:a16="http://schemas.microsoft.com/office/drawing/2014/main" id="{8C32EF48-F3AF-4683-9EBA-C2E0FA0202B0}"/>
                </a:ext>
              </a:extLst>
            </p:cNvPr>
            <p:cNvSpPr/>
            <p:nvPr/>
          </p:nvSpPr>
          <p:spPr bwMode="auto">
            <a:xfrm>
              <a:off x="5335588" y="3771901"/>
              <a:ext cx="1520825" cy="155575"/>
            </a:xfrm>
            <a:custGeom>
              <a:avLst/>
              <a:gdLst>
                <a:gd name="T0" fmla="*/ 402 w 402"/>
                <a:gd name="T1" fmla="*/ 24 h 41"/>
                <a:gd name="T2" fmla="*/ 385 w 402"/>
                <a:gd name="T3" fmla="*/ 41 h 41"/>
                <a:gd name="T4" fmla="*/ 382 w 402"/>
                <a:gd name="T5" fmla="*/ 41 h 41"/>
                <a:gd name="T6" fmla="*/ 232 w 402"/>
                <a:gd name="T7" fmla="*/ 28 h 41"/>
                <a:gd name="T8" fmla="*/ 217 w 402"/>
                <a:gd name="T9" fmla="*/ 34 h 41"/>
                <a:gd name="T10" fmla="*/ 216 w 402"/>
                <a:gd name="T11" fmla="*/ 35 h 41"/>
                <a:gd name="T12" fmla="*/ 201 w 402"/>
                <a:gd name="T13" fmla="*/ 40 h 41"/>
                <a:gd name="T14" fmla="*/ 201 w 402"/>
                <a:gd name="T15" fmla="*/ 40 h 41"/>
                <a:gd name="T16" fmla="*/ 186 w 402"/>
                <a:gd name="T17" fmla="*/ 35 h 41"/>
                <a:gd name="T18" fmla="*/ 185 w 402"/>
                <a:gd name="T19" fmla="*/ 34 h 41"/>
                <a:gd name="T20" fmla="*/ 170 w 402"/>
                <a:gd name="T21" fmla="*/ 28 h 41"/>
                <a:gd name="T22" fmla="*/ 20 w 402"/>
                <a:gd name="T23" fmla="*/ 41 h 41"/>
                <a:gd name="T24" fmla="*/ 17 w 402"/>
                <a:gd name="T25" fmla="*/ 41 h 41"/>
                <a:gd name="T26" fmla="*/ 0 w 402"/>
                <a:gd name="T27" fmla="*/ 24 h 41"/>
                <a:gd name="T28" fmla="*/ 16 w 402"/>
                <a:gd name="T29" fmla="*/ 7 h 41"/>
                <a:gd name="T30" fmla="*/ 17 w 402"/>
                <a:gd name="T31" fmla="*/ 7 h 41"/>
                <a:gd name="T32" fmla="*/ 164 w 402"/>
                <a:gd name="T33" fmla="*/ 0 h 41"/>
                <a:gd name="T34" fmla="*/ 177 w 402"/>
                <a:gd name="T35" fmla="*/ 6 h 41"/>
                <a:gd name="T36" fmla="*/ 182 w 402"/>
                <a:gd name="T37" fmla="*/ 6 h 41"/>
                <a:gd name="T38" fmla="*/ 194 w 402"/>
                <a:gd name="T39" fmla="*/ 0 h 41"/>
                <a:gd name="T40" fmla="*/ 208 w 402"/>
                <a:gd name="T41" fmla="*/ 0 h 41"/>
                <a:gd name="T42" fmla="*/ 220 w 402"/>
                <a:gd name="T43" fmla="*/ 6 h 41"/>
                <a:gd name="T44" fmla="*/ 225 w 402"/>
                <a:gd name="T45" fmla="*/ 6 h 41"/>
                <a:gd name="T46" fmla="*/ 238 w 402"/>
                <a:gd name="T47" fmla="*/ 0 h 41"/>
                <a:gd name="T48" fmla="*/ 385 w 402"/>
                <a:gd name="T49" fmla="*/ 7 h 41"/>
                <a:gd name="T50" fmla="*/ 386 w 402"/>
                <a:gd name="T51" fmla="*/ 7 h 41"/>
                <a:gd name="T52" fmla="*/ 402 w 402"/>
                <a:gd name="T53" fmla="*/ 2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02" h="41">
                  <a:moveTo>
                    <a:pt x="402" y="24"/>
                  </a:moveTo>
                  <a:cubicBezTo>
                    <a:pt x="402" y="33"/>
                    <a:pt x="394" y="41"/>
                    <a:pt x="385" y="41"/>
                  </a:cubicBezTo>
                  <a:cubicBezTo>
                    <a:pt x="384" y="41"/>
                    <a:pt x="383" y="41"/>
                    <a:pt x="382" y="41"/>
                  </a:cubicBezTo>
                  <a:cubicBezTo>
                    <a:pt x="232" y="28"/>
                    <a:pt x="232" y="28"/>
                    <a:pt x="232" y="28"/>
                  </a:cubicBezTo>
                  <a:cubicBezTo>
                    <a:pt x="227" y="28"/>
                    <a:pt x="220" y="31"/>
                    <a:pt x="217" y="34"/>
                  </a:cubicBezTo>
                  <a:cubicBezTo>
                    <a:pt x="217" y="34"/>
                    <a:pt x="217" y="34"/>
                    <a:pt x="216" y="35"/>
                  </a:cubicBezTo>
                  <a:cubicBezTo>
                    <a:pt x="214" y="38"/>
                    <a:pt x="208" y="40"/>
                    <a:pt x="201" y="40"/>
                  </a:cubicBezTo>
                  <a:cubicBezTo>
                    <a:pt x="201" y="40"/>
                    <a:pt x="201" y="40"/>
                    <a:pt x="201" y="40"/>
                  </a:cubicBezTo>
                  <a:cubicBezTo>
                    <a:pt x="194" y="40"/>
                    <a:pt x="188" y="38"/>
                    <a:pt x="186" y="35"/>
                  </a:cubicBezTo>
                  <a:cubicBezTo>
                    <a:pt x="185" y="34"/>
                    <a:pt x="185" y="34"/>
                    <a:pt x="185" y="34"/>
                  </a:cubicBezTo>
                  <a:cubicBezTo>
                    <a:pt x="182" y="31"/>
                    <a:pt x="175" y="28"/>
                    <a:pt x="170" y="28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19" y="41"/>
                    <a:pt x="18" y="41"/>
                    <a:pt x="17" y="41"/>
                  </a:cubicBezTo>
                  <a:cubicBezTo>
                    <a:pt x="8" y="41"/>
                    <a:pt x="0" y="33"/>
                    <a:pt x="0" y="24"/>
                  </a:cubicBezTo>
                  <a:cubicBezTo>
                    <a:pt x="0" y="15"/>
                    <a:pt x="7" y="8"/>
                    <a:pt x="16" y="7"/>
                  </a:cubicBezTo>
                  <a:cubicBezTo>
                    <a:pt x="16" y="7"/>
                    <a:pt x="16" y="7"/>
                    <a:pt x="17" y="7"/>
                  </a:cubicBezTo>
                  <a:cubicBezTo>
                    <a:pt x="164" y="0"/>
                    <a:pt x="164" y="0"/>
                    <a:pt x="164" y="0"/>
                  </a:cubicBezTo>
                  <a:cubicBezTo>
                    <a:pt x="169" y="0"/>
                    <a:pt x="175" y="2"/>
                    <a:pt x="177" y="6"/>
                  </a:cubicBezTo>
                  <a:cubicBezTo>
                    <a:pt x="178" y="10"/>
                    <a:pt x="181" y="10"/>
                    <a:pt x="182" y="6"/>
                  </a:cubicBezTo>
                  <a:cubicBezTo>
                    <a:pt x="183" y="2"/>
                    <a:pt x="189" y="0"/>
                    <a:pt x="194" y="0"/>
                  </a:cubicBezTo>
                  <a:cubicBezTo>
                    <a:pt x="208" y="0"/>
                    <a:pt x="208" y="0"/>
                    <a:pt x="208" y="0"/>
                  </a:cubicBezTo>
                  <a:cubicBezTo>
                    <a:pt x="213" y="0"/>
                    <a:pt x="219" y="2"/>
                    <a:pt x="220" y="6"/>
                  </a:cubicBezTo>
                  <a:cubicBezTo>
                    <a:pt x="221" y="10"/>
                    <a:pt x="224" y="10"/>
                    <a:pt x="225" y="6"/>
                  </a:cubicBezTo>
                  <a:cubicBezTo>
                    <a:pt x="227" y="2"/>
                    <a:pt x="233" y="0"/>
                    <a:pt x="238" y="0"/>
                  </a:cubicBezTo>
                  <a:cubicBezTo>
                    <a:pt x="385" y="7"/>
                    <a:pt x="385" y="7"/>
                    <a:pt x="385" y="7"/>
                  </a:cubicBezTo>
                  <a:cubicBezTo>
                    <a:pt x="386" y="7"/>
                    <a:pt x="386" y="7"/>
                    <a:pt x="386" y="7"/>
                  </a:cubicBezTo>
                  <a:cubicBezTo>
                    <a:pt x="395" y="8"/>
                    <a:pt x="402" y="15"/>
                    <a:pt x="402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8" name="Freeform 88">
              <a:extLst>
                <a:ext uri="{FF2B5EF4-FFF2-40B4-BE49-F238E27FC236}">
                  <a16:creationId xmlns:a16="http://schemas.microsoft.com/office/drawing/2014/main" id="{4B3D1034-A172-47FD-BB41-0875EF5575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02250" y="3733801"/>
              <a:ext cx="1587500" cy="227013"/>
            </a:xfrm>
            <a:custGeom>
              <a:avLst/>
              <a:gdLst>
                <a:gd name="T0" fmla="*/ 394 w 420"/>
                <a:gd name="T1" fmla="*/ 60 h 60"/>
                <a:gd name="T2" fmla="*/ 394 w 420"/>
                <a:gd name="T3" fmla="*/ 60 h 60"/>
                <a:gd name="T4" fmla="*/ 391 w 420"/>
                <a:gd name="T5" fmla="*/ 60 h 60"/>
                <a:gd name="T6" fmla="*/ 390 w 420"/>
                <a:gd name="T7" fmla="*/ 60 h 60"/>
                <a:gd name="T8" fmla="*/ 240 w 420"/>
                <a:gd name="T9" fmla="*/ 47 h 60"/>
                <a:gd name="T10" fmla="*/ 240 w 420"/>
                <a:gd name="T11" fmla="*/ 47 h 60"/>
                <a:gd name="T12" fmla="*/ 235 w 420"/>
                <a:gd name="T13" fmla="*/ 49 h 60"/>
                <a:gd name="T14" fmla="*/ 235 w 420"/>
                <a:gd name="T15" fmla="*/ 52 h 60"/>
                <a:gd name="T16" fmla="*/ 230 w 420"/>
                <a:gd name="T17" fmla="*/ 53 h 60"/>
                <a:gd name="T18" fmla="*/ 210 w 420"/>
                <a:gd name="T19" fmla="*/ 59 h 60"/>
                <a:gd name="T20" fmla="*/ 210 w 420"/>
                <a:gd name="T21" fmla="*/ 59 h 60"/>
                <a:gd name="T22" fmla="*/ 190 w 420"/>
                <a:gd name="T23" fmla="*/ 53 h 60"/>
                <a:gd name="T24" fmla="*/ 186 w 420"/>
                <a:gd name="T25" fmla="*/ 52 h 60"/>
                <a:gd name="T26" fmla="*/ 185 w 420"/>
                <a:gd name="T27" fmla="*/ 49 h 60"/>
                <a:gd name="T28" fmla="*/ 180 w 420"/>
                <a:gd name="T29" fmla="*/ 47 h 60"/>
                <a:gd name="T30" fmla="*/ 29 w 420"/>
                <a:gd name="T31" fmla="*/ 60 h 60"/>
                <a:gd name="T32" fmla="*/ 26 w 420"/>
                <a:gd name="T33" fmla="*/ 60 h 60"/>
                <a:gd name="T34" fmla="*/ 0 w 420"/>
                <a:gd name="T35" fmla="*/ 34 h 60"/>
                <a:gd name="T36" fmla="*/ 25 w 420"/>
                <a:gd name="T37" fmla="*/ 8 h 60"/>
                <a:gd name="T38" fmla="*/ 25 w 420"/>
                <a:gd name="T39" fmla="*/ 8 h 60"/>
                <a:gd name="T40" fmla="*/ 173 w 420"/>
                <a:gd name="T41" fmla="*/ 1 h 60"/>
                <a:gd name="T42" fmla="*/ 188 w 420"/>
                <a:gd name="T43" fmla="*/ 5 h 60"/>
                <a:gd name="T44" fmla="*/ 203 w 420"/>
                <a:gd name="T45" fmla="*/ 0 h 60"/>
                <a:gd name="T46" fmla="*/ 217 w 420"/>
                <a:gd name="T47" fmla="*/ 0 h 60"/>
                <a:gd name="T48" fmla="*/ 232 w 420"/>
                <a:gd name="T49" fmla="*/ 5 h 60"/>
                <a:gd name="T50" fmla="*/ 247 w 420"/>
                <a:gd name="T51" fmla="*/ 1 h 60"/>
                <a:gd name="T52" fmla="*/ 395 w 420"/>
                <a:gd name="T53" fmla="*/ 8 h 60"/>
                <a:gd name="T54" fmla="*/ 420 w 420"/>
                <a:gd name="T55" fmla="*/ 34 h 60"/>
                <a:gd name="T56" fmla="*/ 394 w 420"/>
                <a:gd name="T57" fmla="*/ 60 h 60"/>
                <a:gd name="T58" fmla="*/ 26 w 420"/>
                <a:gd name="T59" fmla="*/ 26 h 60"/>
                <a:gd name="T60" fmla="*/ 18 w 420"/>
                <a:gd name="T61" fmla="*/ 34 h 60"/>
                <a:gd name="T62" fmla="*/ 26 w 420"/>
                <a:gd name="T63" fmla="*/ 42 h 60"/>
                <a:gd name="T64" fmla="*/ 26 w 420"/>
                <a:gd name="T65" fmla="*/ 42 h 60"/>
                <a:gd name="T66" fmla="*/ 28 w 420"/>
                <a:gd name="T67" fmla="*/ 42 h 60"/>
                <a:gd name="T68" fmla="*/ 178 w 420"/>
                <a:gd name="T69" fmla="*/ 29 h 60"/>
                <a:gd name="T70" fmla="*/ 180 w 420"/>
                <a:gd name="T71" fmla="*/ 29 h 60"/>
                <a:gd name="T72" fmla="*/ 199 w 420"/>
                <a:gd name="T73" fmla="*/ 36 h 60"/>
                <a:gd name="T74" fmla="*/ 200 w 420"/>
                <a:gd name="T75" fmla="*/ 36 h 60"/>
                <a:gd name="T76" fmla="*/ 202 w 420"/>
                <a:gd name="T77" fmla="*/ 39 h 60"/>
                <a:gd name="T78" fmla="*/ 210 w 420"/>
                <a:gd name="T79" fmla="*/ 41 h 60"/>
                <a:gd name="T80" fmla="*/ 210 w 420"/>
                <a:gd name="T81" fmla="*/ 41 h 60"/>
                <a:gd name="T82" fmla="*/ 218 w 420"/>
                <a:gd name="T83" fmla="*/ 39 h 60"/>
                <a:gd name="T84" fmla="*/ 220 w 420"/>
                <a:gd name="T85" fmla="*/ 36 h 60"/>
                <a:gd name="T86" fmla="*/ 221 w 420"/>
                <a:gd name="T87" fmla="*/ 36 h 60"/>
                <a:gd name="T88" fmla="*/ 242 w 420"/>
                <a:gd name="T89" fmla="*/ 29 h 60"/>
                <a:gd name="T90" fmla="*/ 392 w 420"/>
                <a:gd name="T91" fmla="*/ 42 h 60"/>
                <a:gd name="T92" fmla="*/ 394 w 420"/>
                <a:gd name="T93" fmla="*/ 42 h 60"/>
                <a:gd name="T94" fmla="*/ 402 w 420"/>
                <a:gd name="T95" fmla="*/ 34 h 60"/>
                <a:gd name="T96" fmla="*/ 395 w 420"/>
                <a:gd name="T97" fmla="*/ 26 h 60"/>
                <a:gd name="T98" fmla="*/ 394 w 420"/>
                <a:gd name="T99" fmla="*/ 26 h 60"/>
                <a:gd name="T100" fmla="*/ 246 w 420"/>
                <a:gd name="T101" fmla="*/ 19 h 60"/>
                <a:gd name="T102" fmla="*/ 246 w 420"/>
                <a:gd name="T103" fmla="*/ 19 h 60"/>
                <a:gd name="T104" fmla="*/ 242 w 420"/>
                <a:gd name="T105" fmla="*/ 20 h 60"/>
                <a:gd name="T106" fmla="*/ 231 w 420"/>
                <a:gd name="T107" fmla="*/ 28 h 60"/>
                <a:gd name="T108" fmla="*/ 221 w 420"/>
                <a:gd name="T109" fmla="*/ 20 h 60"/>
                <a:gd name="T110" fmla="*/ 217 w 420"/>
                <a:gd name="T111" fmla="*/ 19 h 60"/>
                <a:gd name="T112" fmla="*/ 203 w 420"/>
                <a:gd name="T113" fmla="*/ 19 h 60"/>
                <a:gd name="T114" fmla="*/ 199 w 420"/>
                <a:gd name="T115" fmla="*/ 20 h 60"/>
                <a:gd name="T116" fmla="*/ 189 w 420"/>
                <a:gd name="T117" fmla="*/ 28 h 60"/>
                <a:gd name="T118" fmla="*/ 178 w 420"/>
                <a:gd name="T119" fmla="*/ 20 h 60"/>
                <a:gd name="T120" fmla="*/ 174 w 420"/>
                <a:gd name="T121" fmla="*/ 19 h 60"/>
                <a:gd name="T122" fmla="*/ 26 w 420"/>
                <a:gd name="T123" fmla="*/ 26 h 60"/>
                <a:gd name="T124" fmla="*/ 26 w 420"/>
                <a:gd name="T125" fmla="*/ 26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20" h="60">
                  <a:moveTo>
                    <a:pt x="394" y="60"/>
                  </a:moveTo>
                  <a:cubicBezTo>
                    <a:pt x="394" y="60"/>
                    <a:pt x="394" y="60"/>
                    <a:pt x="394" y="60"/>
                  </a:cubicBezTo>
                  <a:cubicBezTo>
                    <a:pt x="393" y="60"/>
                    <a:pt x="392" y="60"/>
                    <a:pt x="391" y="60"/>
                  </a:cubicBezTo>
                  <a:cubicBezTo>
                    <a:pt x="390" y="60"/>
                    <a:pt x="390" y="60"/>
                    <a:pt x="390" y="60"/>
                  </a:cubicBezTo>
                  <a:cubicBezTo>
                    <a:pt x="240" y="47"/>
                    <a:pt x="240" y="47"/>
                    <a:pt x="240" y="47"/>
                  </a:cubicBezTo>
                  <a:cubicBezTo>
                    <a:pt x="240" y="47"/>
                    <a:pt x="240" y="47"/>
                    <a:pt x="240" y="47"/>
                  </a:cubicBezTo>
                  <a:cubicBezTo>
                    <a:pt x="238" y="47"/>
                    <a:pt x="236" y="48"/>
                    <a:pt x="235" y="49"/>
                  </a:cubicBezTo>
                  <a:cubicBezTo>
                    <a:pt x="235" y="52"/>
                    <a:pt x="235" y="52"/>
                    <a:pt x="235" y="52"/>
                  </a:cubicBezTo>
                  <a:cubicBezTo>
                    <a:pt x="230" y="53"/>
                    <a:pt x="230" y="53"/>
                    <a:pt x="230" y="53"/>
                  </a:cubicBezTo>
                  <a:cubicBezTo>
                    <a:pt x="225" y="57"/>
                    <a:pt x="218" y="59"/>
                    <a:pt x="210" y="59"/>
                  </a:cubicBezTo>
                  <a:cubicBezTo>
                    <a:pt x="210" y="59"/>
                    <a:pt x="210" y="59"/>
                    <a:pt x="210" y="59"/>
                  </a:cubicBezTo>
                  <a:cubicBezTo>
                    <a:pt x="202" y="59"/>
                    <a:pt x="195" y="57"/>
                    <a:pt x="190" y="53"/>
                  </a:cubicBezTo>
                  <a:cubicBezTo>
                    <a:pt x="186" y="52"/>
                    <a:pt x="186" y="52"/>
                    <a:pt x="186" y="52"/>
                  </a:cubicBezTo>
                  <a:cubicBezTo>
                    <a:pt x="185" y="49"/>
                    <a:pt x="185" y="49"/>
                    <a:pt x="185" y="49"/>
                  </a:cubicBezTo>
                  <a:cubicBezTo>
                    <a:pt x="184" y="48"/>
                    <a:pt x="182" y="47"/>
                    <a:pt x="180" y="47"/>
                  </a:cubicBezTo>
                  <a:cubicBezTo>
                    <a:pt x="29" y="60"/>
                    <a:pt x="29" y="60"/>
                    <a:pt x="29" y="60"/>
                  </a:cubicBezTo>
                  <a:cubicBezTo>
                    <a:pt x="28" y="60"/>
                    <a:pt x="27" y="60"/>
                    <a:pt x="26" y="60"/>
                  </a:cubicBezTo>
                  <a:cubicBezTo>
                    <a:pt x="12" y="60"/>
                    <a:pt x="0" y="48"/>
                    <a:pt x="0" y="34"/>
                  </a:cubicBezTo>
                  <a:cubicBezTo>
                    <a:pt x="0" y="20"/>
                    <a:pt x="11" y="9"/>
                    <a:pt x="25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173" y="1"/>
                    <a:pt x="173" y="1"/>
                    <a:pt x="173" y="1"/>
                  </a:cubicBezTo>
                  <a:cubicBezTo>
                    <a:pt x="178" y="1"/>
                    <a:pt x="184" y="2"/>
                    <a:pt x="188" y="5"/>
                  </a:cubicBezTo>
                  <a:cubicBezTo>
                    <a:pt x="192" y="2"/>
                    <a:pt x="197" y="0"/>
                    <a:pt x="203" y="0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23" y="0"/>
                    <a:pt x="228" y="2"/>
                    <a:pt x="232" y="5"/>
                  </a:cubicBezTo>
                  <a:cubicBezTo>
                    <a:pt x="236" y="2"/>
                    <a:pt x="242" y="1"/>
                    <a:pt x="247" y="1"/>
                  </a:cubicBezTo>
                  <a:cubicBezTo>
                    <a:pt x="395" y="8"/>
                    <a:pt x="395" y="8"/>
                    <a:pt x="395" y="8"/>
                  </a:cubicBezTo>
                  <a:cubicBezTo>
                    <a:pt x="409" y="9"/>
                    <a:pt x="420" y="20"/>
                    <a:pt x="420" y="34"/>
                  </a:cubicBezTo>
                  <a:cubicBezTo>
                    <a:pt x="420" y="48"/>
                    <a:pt x="408" y="60"/>
                    <a:pt x="394" y="60"/>
                  </a:cubicBezTo>
                  <a:close/>
                  <a:moveTo>
                    <a:pt x="26" y="26"/>
                  </a:moveTo>
                  <a:cubicBezTo>
                    <a:pt x="21" y="26"/>
                    <a:pt x="18" y="30"/>
                    <a:pt x="18" y="34"/>
                  </a:cubicBezTo>
                  <a:cubicBezTo>
                    <a:pt x="18" y="38"/>
                    <a:pt x="22" y="42"/>
                    <a:pt x="26" y="42"/>
                  </a:cubicBezTo>
                  <a:cubicBezTo>
                    <a:pt x="26" y="42"/>
                    <a:pt x="26" y="42"/>
                    <a:pt x="26" y="42"/>
                  </a:cubicBezTo>
                  <a:cubicBezTo>
                    <a:pt x="27" y="42"/>
                    <a:pt x="28" y="42"/>
                    <a:pt x="28" y="42"/>
                  </a:cubicBezTo>
                  <a:cubicBezTo>
                    <a:pt x="178" y="29"/>
                    <a:pt x="178" y="29"/>
                    <a:pt x="178" y="29"/>
                  </a:cubicBezTo>
                  <a:cubicBezTo>
                    <a:pt x="179" y="29"/>
                    <a:pt x="179" y="29"/>
                    <a:pt x="180" y="29"/>
                  </a:cubicBezTo>
                  <a:cubicBezTo>
                    <a:pt x="187" y="29"/>
                    <a:pt x="194" y="32"/>
                    <a:pt x="199" y="36"/>
                  </a:cubicBezTo>
                  <a:cubicBezTo>
                    <a:pt x="200" y="36"/>
                    <a:pt x="200" y="36"/>
                    <a:pt x="200" y="36"/>
                  </a:cubicBezTo>
                  <a:cubicBezTo>
                    <a:pt x="202" y="39"/>
                    <a:pt x="202" y="39"/>
                    <a:pt x="202" y="39"/>
                  </a:cubicBezTo>
                  <a:cubicBezTo>
                    <a:pt x="202" y="40"/>
                    <a:pt x="205" y="41"/>
                    <a:pt x="210" y="41"/>
                  </a:cubicBezTo>
                  <a:cubicBezTo>
                    <a:pt x="210" y="41"/>
                    <a:pt x="210" y="41"/>
                    <a:pt x="210" y="41"/>
                  </a:cubicBezTo>
                  <a:cubicBezTo>
                    <a:pt x="215" y="41"/>
                    <a:pt x="218" y="40"/>
                    <a:pt x="218" y="39"/>
                  </a:cubicBezTo>
                  <a:cubicBezTo>
                    <a:pt x="220" y="36"/>
                    <a:pt x="220" y="36"/>
                    <a:pt x="220" y="36"/>
                  </a:cubicBezTo>
                  <a:cubicBezTo>
                    <a:pt x="221" y="36"/>
                    <a:pt x="221" y="36"/>
                    <a:pt x="221" y="36"/>
                  </a:cubicBezTo>
                  <a:cubicBezTo>
                    <a:pt x="227" y="32"/>
                    <a:pt x="235" y="29"/>
                    <a:pt x="242" y="29"/>
                  </a:cubicBezTo>
                  <a:cubicBezTo>
                    <a:pt x="392" y="42"/>
                    <a:pt x="392" y="42"/>
                    <a:pt x="392" y="42"/>
                  </a:cubicBezTo>
                  <a:cubicBezTo>
                    <a:pt x="392" y="42"/>
                    <a:pt x="393" y="42"/>
                    <a:pt x="394" y="42"/>
                  </a:cubicBezTo>
                  <a:cubicBezTo>
                    <a:pt x="398" y="42"/>
                    <a:pt x="402" y="38"/>
                    <a:pt x="402" y="34"/>
                  </a:cubicBezTo>
                  <a:cubicBezTo>
                    <a:pt x="402" y="30"/>
                    <a:pt x="399" y="26"/>
                    <a:pt x="395" y="26"/>
                  </a:cubicBezTo>
                  <a:cubicBezTo>
                    <a:pt x="394" y="26"/>
                    <a:pt x="394" y="26"/>
                    <a:pt x="394" y="26"/>
                  </a:cubicBezTo>
                  <a:cubicBezTo>
                    <a:pt x="246" y="19"/>
                    <a:pt x="246" y="19"/>
                    <a:pt x="246" y="19"/>
                  </a:cubicBezTo>
                  <a:cubicBezTo>
                    <a:pt x="246" y="19"/>
                    <a:pt x="246" y="19"/>
                    <a:pt x="246" y="19"/>
                  </a:cubicBezTo>
                  <a:cubicBezTo>
                    <a:pt x="244" y="19"/>
                    <a:pt x="243" y="20"/>
                    <a:pt x="242" y="20"/>
                  </a:cubicBezTo>
                  <a:cubicBezTo>
                    <a:pt x="239" y="27"/>
                    <a:pt x="234" y="28"/>
                    <a:pt x="231" y="28"/>
                  </a:cubicBezTo>
                  <a:cubicBezTo>
                    <a:pt x="227" y="28"/>
                    <a:pt x="223" y="25"/>
                    <a:pt x="221" y="20"/>
                  </a:cubicBezTo>
                  <a:cubicBezTo>
                    <a:pt x="220" y="19"/>
                    <a:pt x="219" y="19"/>
                    <a:pt x="217" y="19"/>
                  </a:cubicBezTo>
                  <a:cubicBezTo>
                    <a:pt x="203" y="19"/>
                    <a:pt x="203" y="19"/>
                    <a:pt x="203" y="19"/>
                  </a:cubicBezTo>
                  <a:cubicBezTo>
                    <a:pt x="201" y="19"/>
                    <a:pt x="200" y="19"/>
                    <a:pt x="199" y="20"/>
                  </a:cubicBezTo>
                  <a:cubicBezTo>
                    <a:pt x="197" y="25"/>
                    <a:pt x="193" y="28"/>
                    <a:pt x="189" y="28"/>
                  </a:cubicBezTo>
                  <a:cubicBezTo>
                    <a:pt x="186" y="28"/>
                    <a:pt x="181" y="27"/>
                    <a:pt x="178" y="20"/>
                  </a:cubicBezTo>
                  <a:cubicBezTo>
                    <a:pt x="177" y="20"/>
                    <a:pt x="176" y="19"/>
                    <a:pt x="174" y="19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6" y="26"/>
                    <a:pt x="26" y="26"/>
                    <a:pt x="26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9" name="Freeform 89">
              <a:extLst>
                <a:ext uri="{FF2B5EF4-FFF2-40B4-BE49-F238E27FC236}">
                  <a16:creationId xmlns:a16="http://schemas.microsoft.com/office/drawing/2014/main" id="{B158FFF0-B7BE-4A61-BED7-743AF0F41E76}"/>
                </a:ext>
              </a:extLst>
            </p:cNvPr>
            <p:cNvSpPr/>
            <p:nvPr/>
          </p:nvSpPr>
          <p:spPr bwMode="auto">
            <a:xfrm>
              <a:off x="5354638" y="3525838"/>
              <a:ext cx="669925" cy="163513"/>
            </a:xfrm>
            <a:custGeom>
              <a:avLst/>
              <a:gdLst>
                <a:gd name="T0" fmla="*/ 169 w 177"/>
                <a:gd name="T1" fmla="*/ 37 h 43"/>
                <a:gd name="T2" fmla="*/ 168 w 177"/>
                <a:gd name="T3" fmla="*/ 36 h 43"/>
                <a:gd name="T4" fmla="*/ 92 w 177"/>
                <a:gd name="T5" fmla="*/ 1 h 43"/>
                <a:gd name="T6" fmla="*/ 75 w 177"/>
                <a:gd name="T7" fmla="*/ 0 h 43"/>
                <a:gd name="T8" fmla="*/ 18 w 177"/>
                <a:gd name="T9" fmla="*/ 15 h 43"/>
                <a:gd name="T10" fmla="*/ 3 w 177"/>
                <a:gd name="T11" fmla="*/ 29 h 43"/>
                <a:gd name="T12" fmla="*/ 1 w 177"/>
                <a:gd name="T13" fmla="*/ 39 h 43"/>
                <a:gd name="T14" fmla="*/ 9 w 177"/>
                <a:gd name="T15" fmla="*/ 43 h 43"/>
                <a:gd name="T16" fmla="*/ 177 w 177"/>
                <a:gd name="T17" fmla="*/ 43 h 43"/>
                <a:gd name="T18" fmla="*/ 169 w 177"/>
                <a:gd name="T19" fmla="*/ 37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7" h="43">
                  <a:moveTo>
                    <a:pt x="169" y="37"/>
                  </a:moveTo>
                  <a:cubicBezTo>
                    <a:pt x="168" y="36"/>
                    <a:pt x="168" y="36"/>
                    <a:pt x="168" y="36"/>
                  </a:cubicBezTo>
                  <a:cubicBezTo>
                    <a:pt x="141" y="16"/>
                    <a:pt x="115" y="5"/>
                    <a:pt x="92" y="1"/>
                  </a:cubicBezTo>
                  <a:cubicBezTo>
                    <a:pt x="87" y="1"/>
                    <a:pt x="81" y="0"/>
                    <a:pt x="75" y="0"/>
                  </a:cubicBezTo>
                  <a:cubicBezTo>
                    <a:pt x="40" y="0"/>
                    <a:pt x="18" y="15"/>
                    <a:pt x="18" y="15"/>
                  </a:cubicBezTo>
                  <a:cubicBezTo>
                    <a:pt x="16" y="16"/>
                    <a:pt x="6" y="23"/>
                    <a:pt x="3" y="29"/>
                  </a:cubicBezTo>
                  <a:cubicBezTo>
                    <a:pt x="1" y="33"/>
                    <a:pt x="0" y="36"/>
                    <a:pt x="1" y="39"/>
                  </a:cubicBezTo>
                  <a:cubicBezTo>
                    <a:pt x="3" y="42"/>
                    <a:pt x="5" y="43"/>
                    <a:pt x="9" y="43"/>
                  </a:cubicBezTo>
                  <a:cubicBezTo>
                    <a:pt x="177" y="43"/>
                    <a:pt x="177" y="43"/>
                    <a:pt x="177" y="43"/>
                  </a:cubicBezTo>
                  <a:cubicBezTo>
                    <a:pt x="174" y="40"/>
                    <a:pt x="170" y="37"/>
                    <a:pt x="169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10" name="Freeform 90">
              <a:extLst>
                <a:ext uri="{FF2B5EF4-FFF2-40B4-BE49-F238E27FC236}">
                  <a16:creationId xmlns:a16="http://schemas.microsoft.com/office/drawing/2014/main" id="{03AE4986-48C0-402A-9374-5000E238EE61}"/>
                </a:ext>
              </a:extLst>
            </p:cNvPr>
            <p:cNvSpPr/>
            <p:nvPr/>
          </p:nvSpPr>
          <p:spPr bwMode="auto">
            <a:xfrm>
              <a:off x="6175375" y="3063876"/>
              <a:ext cx="654050" cy="571500"/>
            </a:xfrm>
            <a:custGeom>
              <a:avLst/>
              <a:gdLst>
                <a:gd name="T0" fmla="*/ 171 w 173"/>
                <a:gd name="T1" fmla="*/ 114 h 151"/>
                <a:gd name="T2" fmla="*/ 157 w 173"/>
                <a:gd name="T3" fmla="*/ 87 h 151"/>
                <a:gd name="T4" fmla="*/ 157 w 173"/>
                <a:gd name="T5" fmla="*/ 86 h 151"/>
                <a:gd name="T6" fmla="*/ 123 w 173"/>
                <a:gd name="T7" fmla="*/ 21 h 151"/>
                <a:gd name="T8" fmla="*/ 116 w 173"/>
                <a:gd name="T9" fmla="*/ 8 h 151"/>
                <a:gd name="T10" fmla="*/ 115 w 173"/>
                <a:gd name="T11" fmla="*/ 7 h 151"/>
                <a:gd name="T12" fmla="*/ 87 w 173"/>
                <a:gd name="T13" fmla="*/ 0 h 151"/>
                <a:gd name="T14" fmla="*/ 101 w 173"/>
                <a:gd name="T15" fmla="*/ 24 h 151"/>
                <a:gd name="T16" fmla="*/ 103 w 173"/>
                <a:gd name="T17" fmla="*/ 45 h 151"/>
                <a:gd name="T18" fmla="*/ 88 w 173"/>
                <a:gd name="T19" fmla="*/ 59 h 151"/>
                <a:gd name="T20" fmla="*/ 38 w 173"/>
                <a:gd name="T21" fmla="*/ 87 h 151"/>
                <a:gd name="T22" fmla="*/ 1 w 173"/>
                <a:gd name="T23" fmla="*/ 149 h 151"/>
                <a:gd name="T24" fmla="*/ 0 w 173"/>
                <a:gd name="T25" fmla="*/ 151 h 151"/>
                <a:gd name="T26" fmla="*/ 1 w 173"/>
                <a:gd name="T27" fmla="*/ 151 h 151"/>
                <a:gd name="T28" fmla="*/ 9 w 173"/>
                <a:gd name="T29" fmla="*/ 146 h 151"/>
                <a:gd name="T30" fmla="*/ 86 w 173"/>
                <a:gd name="T31" fmla="*/ 112 h 151"/>
                <a:gd name="T32" fmla="*/ 113 w 173"/>
                <a:gd name="T33" fmla="*/ 109 h 151"/>
                <a:gd name="T34" fmla="*/ 165 w 173"/>
                <a:gd name="T35" fmla="*/ 120 h 151"/>
                <a:gd name="T36" fmla="*/ 169 w 173"/>
                <a:gd name="T37" fmla="*/ 121 h 151"/>
                <a:gd name="T38" fmla="*/ 172 w 173"/>
                <a:gd name="T39" fmla="*/ 120 h 151"/>
                <a:gd name="T40" fmla="*/ 171 w 173"/>
                <a:gd name="T41" fmla="*/ 114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73" h="151">
                  <a:moveTo>
                    <a:pt x="171" y="114"/>
                  </a:moveTo>
                  <a:cubicBezTo>
                    <a:pt x="157" y="87"/>
                    <a:pt x="157" y="87"/>
                    <a:pt x="157" y="87"/>
                  </a:cubicBezTo>
                  <a:cubicBezTo>
                    <a:pt x="157" y="86"/>
                    <a:pt x="157" y="86"/>
                    <a:pt x="157" y="86"/>
                  </a:cubicBezTo>
                  <a:cubicBezTo>
                    <a:pt x="123" y="21"/>
                    <a:pt x="123" y="21"/>
                    <a:pt x="123" y="21"/>
                  </a:cubicBezTo>
                  <a:cubicBezTo>
                    <a:pt x="120" y="17"/>
                    <a:pt x="117" y="11"/>
                    <a:pt x="116" y="8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5" y="7"/>
                    <a:pt x="101" y="0"/>
                    <a:pt x="87" y="0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5" y="31"/>
                    <a:pt x="105" y="38"/>
                    <a:pt x="103" y="45"/>
                  </a:cubicBezTo>
                  <a:cubicBezTo>
                    <a:pt x="100" y="51"/>
                    <a:pt x="95" y="56"/>
                    <a:pt x="88" y="59"/>
                  </a:cubicBezTo>
                  <a:cubicBezTo>
                    <a:pt x="85" y="60"/>
                    <a:pt x="56" y="71"/>
                    <a:pt x="38" y="87"/>
                  </a:cubicBezTo>
                  <a:cubicBezTo>
                    <a:pt x="19" y="105"/>
                    <a:pt x="8" y="123"/>
                    <a:pt x="1" y="149"/>
                  </a:cubicBezTo>
                  <a:cubicBezTo>
                    <a:pt x="0" y="151"/>
                    <a:pt x="0" y="151"/>
                    <a:pt x="0" y="151"/>
                  </a:cubicBezTo>
                  <a:cubicBezTo>
                    <a:pt x="0" y="151"/>
                    <a:pt x="1" y="151"/>
                    <a:pt x="1" y="151"/>
                  </a:cubicBezTo>
                  <a:cubicBezTo>
                    <a:pt x="3" y="149"/>
                    <a:pt x="6" y="147"/>
                    <a:pt x="9" y="146"/>
                  </a:cubicBezTo>
                  <a:cubicBezTo>
                    <a:pt x="9" y="146"/>
                    <a:pt x="42" y="125"/>
                    <a:pt x="86" y="112"/>
                  </a:cubicBezTo>
                  <a:cubicBezTo>
                    <a:pt x="95" y="110"/>
                    <a:pt x="104" y="109"/>
                    <a:pt x="113" y="109"/>
                  </a:cubicBezTo>
                  <a:cubicBezTo>
                    <a:pt x="141" y="109"/>
                    <a:pt x="165" y="120"/>
                    <a:pt x="165" y="120"/>
                  </a:cubicBezTo>
                  <a:cubicBezTo>
                    <a:pt x="167" y="121"/>
                    <a:pt x="168" y="121"/>
                    <a:pt x="169" y="121"/>
                  </a:cubicBezTo>
                  <a:cubicBezTo>
                    <a:pt x="171" y="121"/>
                    <a:pt x="172" y="120"/>
                    <a:pt x="172" y="120"/>
                  </a:cubicBezTo>
                  <a:cubicBezTo>
                    <a:pt x="173" y="118"/>
                    <a:pt x="172" y="116"/>
                    <a:pt x="171" y="1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/>
            </a:p>
          </p:txBody>
        </p:sp>
      </p:grpSp>
      <p:sp>
        <p:nvSpPr>
          <p:cNvPr id="28678" name="文本框 11">
            <a:extLst>
              <a:ext uri="{FF2B5EF4-FFF2-40B4-BE49-F238E27FC236}">
                <a16:creationId xmlns:a16="http://schemas.microsoft.com/office/drawing/2014/main" id="{2D74EA7C-AE82-4A7C-BE5B-6A6D0FDA28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38313" y="552450"/>
            <a:ext cx="3655681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3600" dirty="0">
                <a:solidFill>
                  <a:schemeClr val="bg1"/>
                </a:solidFill>
              </a:rPr>
              <a:t>Transfer</a:t>
            </a:r>
            <a:r>
              <a:rPr lang="zh-CN" altLang="en-US" sz="3600" dirty="0">
                <a:solidFill>
                  <a:schemeClr val="bg1"/>
                </a:solidFill>
              </a:rPr>
              <a:t> </a:t>
            </a:r>
            <a:r>
              <a:rPr lang="en-US" altLang="zh-CN" sz="3600" dirty="0">
                <a:solidFill>
                  <a:schemeClr val="bg1"/>
                </a:solidFill>
              </a:rPr>
              <a:t>learning</a:t>
            </a:r>
            <a:endParaRPr lang="en-US" altLang="ja-JP" sz="3600" dirty="0">
              <a:solidFill>
                <a:schemeClr val="bg1"/>
              </a:solidFill>
            </a:endParaRPr>
          </a:p>
        </p:txBody>
      </p:sp>
      <p:pic>
        <p:nvPicPr>
          <p:cNvPr id="28679" name="图片 12">
            <a:extLst>
              <a:ext uri="{FF2B5EF4-FFF2-40B4-BE49-F238E27FC236}">
                <a16:creationId xmlns:a16="http://schemas.microsoft.com/office/drawing/2014/main" id="{EA21A789-CAFE-4DCE-9356-4BD8695A86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6188" y="5200650"/>
            <a:ext cx="5865812" cy="165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文本框 9">
            <a:extLst>
              <a:ext uri="{FF2B5EF4-FFF2-40B4-BE49-F238E27FC236}">
                <a16:creationId xmlns:a16="http://schemas.microsoft.com/office/drawing/2014/main" id="{0C29E607-FB22-F94B-AC50-5097EE92A2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38313" y="2138662"/>
            <a:ext cx="6973108" cy="4040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just" eaLnBrk="1" hangingPunct="1">
              <a:lnSpc>
                <a:spcPct val="120000"/>
              </a:lnSpc>
              <a:spcBef>
                <a:spcPct val="0"/>
              </a:spcBef>
              <a:buNone/>
            </a:pPr>
            <a:r>
              <a:rPr lang="ja-JP" altLang="en-US" sz="2400">
                <a:solidFill>
                  <a:srgbClr val="595959"/>
                </a:solidFill>
                <a:sym typeface="Arial" panose="020B0604020202020204" pitchFamily="34" charset="0"/>
              </a:rPr>
              <a:t>他们在目前做的效果怎么样</a:t>
            </a:r>
            <a:r>
              <a:rPr lang="zh-CN" altLang="en-US" sz="2400" dirty="0">
                <a:solidFill>
                  <a:srgbClr val="595959"/>
                </a:solidFill>
                <a:sym typeface="Arial" panose="020B0604020202020204" pitchFamily="34" charset="0"/>
              </a:rPr>
              <a:t>：</a:t>
            </a:r>
            <a:endParaRPr lang="en-US" altLang="zh-CN" sz="2400" dirty="0">
              <a:solidFill>
                <a:srgbClr val="595959"/>
              </a:solidFill>
              <a:sym typeface="Arial" panose="020B0604020202020204" pitchFamily="34" charset="0"/>
            </a:endParaRP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None/>
            </a:pPr>
            <a:endParaRPr lang="en-US" altLang="zh-CN" sz="2400" dirty="0">
              <a:solidFill>
                <a:srgbClr val="595959"/>
              </a:solidFill>
              <a:sym typeface="Arial" panose="020B0604020202020204" pitchFamily="34" charset="0"/>
            </a:endParaRP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sz="2400" dirty="0">
                <a:solidFill>
                  <a:srgbClr val="595959"/>
                </a:solidFill>
                <a:sym typeface="Arial" panose="020B0604020202020204" pitchFamily="34" charset="0"/>
              </a:rPr>
              <a:t>Vizier’s current approach to transfer learning is relatively simple, yet robust to changes in objective across studies. </a:t>
            </a: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None/>
            </a:pPr>
            <a:endParaRPr lang="en-US" altLang="zh-CN" sz="2400" dirty="0">
              <a:solidFill>
                <a:srgbClr val="595959"/>
              </a:solidFill>
              <a:sym typeface="Arial" panose="020B0604020202020204" pitchFamily="34" charset="0"/>
            </a:endParaRP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None/>
            </a:pPr>
            <a:endParaRPr lang="en-US" altLang="zh-CN" sz="2400" dirty="0">
              <a:solidFill>
                <a:srgbClr val="595959"/>
              </a:solidFill>
              <a:sym typeface="Arial" panose="020B0604020202020204" pitchFamily="34" charset="0"/>
            </a:endParaRPr>
          </a:p>
          <a:p>
            <a:pPr marL="285750" indent="-285750" algn="just" eaLnBrk="1" hangingPunct="1">
              <a:lnSpc>
                <a:spcPct val="120000"/>
              </a:lnSpc>
              <a:spcBef>
                <a:spcPct val="0"/>
              </a:spcBef>
            </a:pPr>
            <a:endParaRPr lang="en-US" altLang="zh-CN" sz="2400" dirty="0">
              <a:solidFill>
                <a:srgbClr val="595959"/>
              </a:solidFill>
              <a:sym typeface="Arial" panose="020B0604020202020204" pitchFamily="34" charset="0"/>
            </a:endParaRP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sz="2400" dirty="0">
                <a:solidFill>
                  <a:srgbClr val="595959"/>
                </a:solidFill>
                <a:sym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570022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任意多边形 10">
            <a:extLst>
              <a:ext uri="{FF2B5EF4-FFF2-40B4-BE49-F238E27FC236}">
                <a16:creationId xmlns:a16="http://schemas.microsoft.com/office/drawing/2014/main" id="{F78217A7-87B9-42C8-9AA2-56639B95E51F}"/>
              </a:ext>
            </a:extLst>
          </p:cNvPr>
          <p:cNvSpPr/>
          <p:nvPr/>
        </p:nvSpPr>
        <p:spPr>
          <a:xfrm rot="5400000">
            <a:off x="2789582" y="-2332383"/>
            <a:ext cx="914400" cy="6493565"/>
          </a:xfrm>
          <a:custGeom>
            <a:avLst/>
            <a:gdLst>
              <a:gd name="connsiteX0" fmla="*/ 0 w 990604"/>
              <a:gd name="connsiteY0" fmla="*/ 5956738 h 5956738"/>
              <a:gd name="connsiteX1" fmla="*/ 0 w 990604"/>
              <a:gd name="connsiteY1" fmla="*/ 317938 h 5956738"/>
              <a:gd name="connsiteX2" fmla="*/ 6 w 990604"/>
              <a:gd name="connsiteY2" fmla="*/ 317938 h 5956738"/>
              <a:gd name="connsiteX3" fmla="*/ 495305 w 990604"/>
              <a:gd name="connsiteY3" fmla="*/ 0 h 5956738"/>
              <a:gd name="connsiteX4" fmla="*/ 990604 w 990604"/>
              <a:gd name="connsiteY4" fmla="*/ 317938 h 5956738"/>
              <a:gd name="connsiteX5" fmla="*/ 990601 w 990604"/>
              <a:gd name="connsiteY5" fmla="*/ 317938 h 5956738"/>
              <a:gd name="connsiteX6" fmla="*/ 990601 w 990604"/>
              <a:gd name="connsiteY6" fmla="*/ 5956738 h 5956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0604" h="5956738">
                <a:moveTo>
                  <a:pt x="0" y="5956738"/>
                </a:moveTo>
                <a:lnTo>
                  <a:pt x="0" y="317938"/>
                </a:lnTo>
                <a:lnTo>
                  <a:pt x="6" y="317938"/>
                </a:lnTo>
                <a:lnTo>
                  <a:pt x="495305" y="0"/>
                </a:lnTo>
                <a:lnTo>
                  <a:pt x="990604" y="317938"/>
                </a:lnTo>
                <a:lnTo>
                  <a:pt x="990601" y="317938"/>
                </a:lnTo>
                <a:lnTo>
                  <a:pt x="990601" y="5956738"/>
                </a:lnTo>
                <a:close/>
              </a:path>
            </a:pathLst>
          </a:custGeom>
          <a:solidFill>
            <a:srgbClr val="4B64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zh-CN" altLang="en-US" noProof="1"/>
          </a:p>
        </p:txBody>
      </p:sp>
      <p:sp>
        <p:nvSpPr>
          <p:cNvPr id="2" name="椭圆 1">
            <a:extLst>
              <a:ext uri="{FF2B5EF4-FFF2-40B4-BE49-F238E27FC236}">
                <a16:creationId xmlns:a16="http://schemas.microsoft.com/office/drawing/2014/main" id="{989F1B2B-D069-4E1D-ABB9-F2C6C8EF9ED8}"/>
              </a:ext>
            </a:extLst>
          </p:cNvPr>
          <p:cNvSpPr/>
          <p:nvPr/>
        </p:nvSpPr>
        <p:spPr>
          <a:xfrm>
            <a:off x="323850" y="247650"/>
            <a:ext cx="1333500" cy="1333500"/>
          </a:xfrm>
          <a:prstGeom prst="ellipse">
            <a:avLst/>
          </a:prstGeom>
          <a:solidFill>
            <a:schemeClr val="bg1"/>
          </a:solidFill>
          <a:ln w="38100">
            <a:solidFill>
              <a:srgbClr val="4B64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zh-CN" altLang="en-US" noProof="1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EB01D4AC-4383-4216-A68F-045301757739}"/>
              </a:ext>
            </a:extLst>
          </p:cNvPr>
          <p:cNvGrpSpPr/>
          <p:nvPr/>
        </p:nvGrpSpPr>
        <p:grpSpPr>
          <a:xfrm>
            <a:off x="475624" y="571426"/>
            <a:ext cx="1029952" cy="685949"/>
            <a:chOff x="5302250" y="2903538"/>
            <a:chExt cx="1587500" cy="1057276"/>
          </a:xfrm>
          <a:solidFill>
            <a:srgbClr val="4B649F"/>
          </a:solidFill>
        </p:grpSpPr>
        <p:sp>
          <p:nvSpPr>
            <p:cNvPr id="4" name="Freeform 84">
              <a:extLst>
                <a:ext uri="{FF2B5EF4-FFF2-40B4-BE49-F238E27FC236}">
                  <a16:creationId xmlns:a16="http://schemas.microsoft.com/office/drawing/2014/main" id="{31146644-E136-4958-B5BF-A9B632D430C5}"/>
                </a:ext>
              </a:extLst>
            </p:cNvPr>
            <p:cNvSpPr/>
            <p:nvPr/>
          </p:nvSpPr>
          <p:spPr bwMode="auto">
            <a:xfrm>
              <a:off x="5362575" y="3040063"/>
              <a:ext cx="706438" cy="614363"/>
            </a:xfrm>
            <a:custGeom>
              <a:avLst/>
              <a:gdLst>
                <a:gd name="T0" fmla="*/ 181 w 187"/>
                <a:gd name="T1" fmla="*/ 49 h 162"/>
                <a:gd name="T2" fmla="*/ 187 w 187"/>
                <a:gd name="T3" fmla="*/ 66 h 162"/>
                <a:gd name="T4" fmla="*/ 187 w 187"/>
                <a:gd name="T5" fmla="*/ 162 h 162"/>
                <a:gd name="T6" fmla="*/ 176 w 187"/>
                <a:gd name="T7" fmla="*/ 153 h 162"/>
                <a:gd name="T8" fmla="*/ 92 w 187"/>
                <a:gd name="T9" fmla="*/ 115 h 162"/>
                <a:gd name="T10" fmla="*/ 73 w 187"/>
                <a:gd name="T11" fmla="*/ 114 h 162"/>
                <a:gd name="T12" fmla="*/ 8 w 187"/>
                <a:gd name="T13" fmla="*/ 131 h 162"/>
                <a:gd name="T14" fmla="*/ 1 w 187"/>
                <a:gd name="T15" fmla="*/ 131 h 162"/>
                <a:gd name="T16" fmla="*/ 2 w 187"/>
                <a:gd name="T17" fmla="*/ 126 h 162"/>
                <a:gd name="T18" fmla="*/ 26 w 187"/>
                <a:gd name="T19" fmla="*/ 70 h 162"/>
                <a:gd name="T20" fmla="*/ 48 w 187"/>
                <a:gd name="T21" fmla="*/ 20 h 162"/>
                <a:gd name="T22" fmla="*/ 53 w 187"/>
                <a:gd name="T23" fmla="*/ 13 h 162"/>
                <a:gd name="T24" fmla="*/ 62 w 187"/>
                <a:gd name="T25" fmla="*/ 9 h 162"/>
                <a:gd name="T26" fmla="*/ 130 w 187"/>
                <a:gd name="T27" fmla="*/ 11 h 162"/>
                <a:gd name="T28" fmla="*/ 181 w 187"/>
                <a:gd name="T29" fmla="*/ 49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7" h="162">
                  <a:moveTo>
                    <a:pt x="181" y="49"/>
                  </a:moveTo>
                  <a:cubicBezTo>
                    <a:pt x="184" y="54"/>
                    <a:pt x="187" y="60"/>
                    <a:pt x="187" y="66"/>
                  </a:cubicBezTo>
                  <a:cubicBezTo>
                    <a:pt x="187" y="162"/>
                    <a:pt x="187" y="162"/>
                    <a:pt x="187" y="162"/>
                  </a:cubicBezTo>
                  <a:cubicBezTo>
                    <a:pt x="187" y="162"/>
                    <a:pt x="178" y="154"/>
                    <a:pt x="176" y="153"/>
                  </a:cubicBezTo>
                  <a:cubicBezTo>
                    <a:pt x="168" y="148"/>
                    <a:pt x="133" y="120"/>
                    <a:pt x="92" y="115"/>
                  </a:cubicBezTo>
                  <a:cubicBezTo>
                    <a:pt x="86" y="114"/>
                    <a:pt x="79" y="114"/>
                    <a:pt x="73" y="114"/>
                  </a:cubicBezTo>
                  <a:cubicBezTo>
                    <a:pt x="32" y="114"/>
                    <a:pt x="8" y="131"/>
                    <a:pt x="8" y="131"/>
                  </a:cubicBezTo>
                  <a:cubicBezTo>
                    <a:pt x="5" y="133"/>
                    <a:pt x="2" y="133"/>
                    <a:pt x="1" y="131"/>
                  </a:cubicBezTo>
                  <a:cubicBezTo>
                    <a:pt x="0" y="130"/>
                    <a:pt x="1" y="128"/>
                    <a:pt x="2" y="126"/>
                  </a:cubicBezTo>
                  <a:cubicBezTo>
                    <a:pt x="26" y="70"/>
                    <a:pt x="26" y="70"/>
                    <a:pt x="26" y="70"/>
                  </a:cubicBezTo>
                  <a:cubicBezTo>
                    <a:pt x="48" y="20"/>
                    <a:pt x="48" y="20"/>
                    <a:pt x="48" y="20"/>
                  </a:cubicBezTo>
                  <a:cubicBezTo>
                    <a:pt x="49" y="18"/>
                    <a:pt x="51" y="15"/>
                    <a:pt x="53" y="13"/>
                  </a:cubicBezTo>
                  <a:cubicBezTo>
                    <a:pt x="55" y="11"/>
                    <a:pt x="59" y="10"/>
                    <a:pt x="62" y="9"/>
                  </a:cubicBezTo>
                  <a:cubicBezTo>
                    <a:pt x="65" y="9"/>
                    <a:pt x="98" y="0"/>
                    <a:pt x="130" y="11"/>
                  </a:cubicBezTo>
                  <a:cubicBezTo>
                    <a:pt x="163" y="22"/>
                    <a:pt x="179" y="45"/>
                    <a:pt x="181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5" name="Freeform 85">
              <a:extLst>
                <a:ext uri="{FF2B5EF4-FFF2-40B4-BE49-F238E27FC236}">
                  <a16:creationId xmlns:a16="http://schemas.microsoft.com/office/drawing/2014/main" id="{15DA8FD2-48AA-4963-8E7E-85AB57E553CB}"/>
                </a:ext>
              </a:extLst>
            </p:cNvPr>
            <p:cNvSpPr/>
            <p:nvPr/>
          </p:nvSpPr>
          <p:spPr bwMode="auto">
            <a:xfrm>
              <a:off x="6115050" y="2903538"/>
              <a:ext cx="400050" cy="747713"/>
            </a:xfrm>
            <a:custGeom>
              <a:avLst/>
              <a:gdLst>
                <a:gd name="T0" fmla="*/ 44 w 106"/>
                <a:gd name="T1" fmla="*/ 119 h 197"/>
                <a:gd name="T2" fmla="*/ 3 w 106"/>
                <a:gd name="T3" fmla="*/ 187 h 197"/>
                <a:gd name="T4" fmla="*/ 0 w 106"/>
                <a:gd name="T5" fmla="*/ 197 h 197"/>
                <a:gd name="T6" fmla="*/ 0 w 106"/>
                <a:gd name="T7" fmla="*/ 83 h 197"/>
                <a:gd name="T8" fmla="*/ 1 w 106"/>
                <a:gd name="T9" fmla="*/ 64 h 197"/>
                <a:gd name="T10" fmla="*/ 16 w 106"/>
                <a:gd name="T11" fmla="*/ 29 h 197"/>
                <a:gd name="T12" fmla="*/ 49 w 106"/>
                <a:gd name="T13" fmla="*/ 1 h 197"/>
                <a:gd name="T14" fmla="*/ 54 w 106"/>
                <a:gd name="T15" fmla="*/ 0 h 197"/>
                <a:gd name="T16" fmla="*/ 64 w 106"/>
                <a:gd name="T17" fmla="*/ 6 h 197"/>
                <a:gd name="T18" fmla="*/ 85 w 106"/>
                <a:gd name="T19" fmla="*/ 42 h 197"/>
                <a:gd name="T20" fmla="*/ 86 w 106"/>
                <a:gd name="T21" fmla="*/ 42 h 197"/>
                <a:gd name="T22" fmla="*/ 104 w 106"/>
                <a:gd name="T23" fmla="*/ 74 h 197"/>
                <a:gd name="T24" fmla="*/ 105 w 106"/>
                <a:gd name="T25" fmla="*/ 82 h 197"/>
                <a:gd name="T26" fmla="*/ 99 w 106"/>
                <a:gd name="T27" fmla="*/ 87 h 197"/>
                <a:gd name="T28" fmla="*/ 44 w 106"/>
                <a:gd name="T29" fmla="*/ 119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6" h="197">
                  <a:moveTo>
                    <a:pt x="44" y="119"/>
                  </a:moveTo>
                  <a:cubicBezTo>
                    <a:pt x="25" y="137"/>
                    <a:pt x="12" y="156"/>
                    <a:pt x="3" y="187"/>
                  </a:cubicBezTo>
                  <a:cubicBezTo>
                    <a:pt x="0" y="197"/>
                    <a:pt x="0" y="197"/>
                    <a:pt x="0" y="197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77"/>
                    <a:pt x="0" y="69"/>
                    <a:pt x="1" y="64"/>
                  </a:cubicBezTo>
                  <a:cubicBezTo>
                    <a:pt x="1" y="63"/>
                    <a:pt x="3" y="47"/>
                    <a:pt x="16" y="29"/>
                  </a:cubicBezTo>
                  <a:cubicBezTo>
                    <a:pt x="30" y="11"/>
                    <a:pt x="48" y="1"/>
                    <a:pt x="49" y="1"/>
                  </a:cubicBezTo>
                  <a:cubicBezTo>
                    <a:pt x="51" y="0"/>
                    <a:pt x="52" y="0"/>
                    <a:pt x="54" y="0"/>
                  </a:cubicBezTo>
                  <a:cubicBezTo>
                    <a:pt x="58" y="0"/>
                    <a:pt x="62" y="2"/>
                    <a:pt x="64" y="6"/>
                  </a:cubicBezTo>
                  <a:cubicBezTo>
                    <a:pt x="85" y="42"/>
                    <a:pt x="85" y="42"/>
                    <a:pt x="85" y="42"/>
                  </a:cubicBezTo>
                  <a:cubicBezTo>
                    <a:pt x="86" y="42"/>
                    <a:pt x="86" y="42"/>
                    <a:pt x="86" y="42"/>
                  </a:cubicBezTo>
                  <a:cubicBezTo>
                    <a:pt x="104" y="74"/>
                    <a:pt x="104" y="74"/>
                    <a:pt x="104" y="74"/>
                  </a:cubicBezTo>
                  <a:cubicBezTo>
                    <a:pt x="106" y="76"/>
                    <a:pt x="106" y="79"/>
                    <a:pt x="105" y="82"/>
                  </a:cubicBezTo>
                  <a:cubicBezTo>
                    <a:pt x="104" y="84"/>
                    <a:pt x="102" y="86"/>
                    <a:pt x="99" y="87"/>
                  </a:cubicBezTo>
                  <a:cubicBezTo>
                    <a:pt x="99" y="87"/>
                    <a:pt x="66" y="99"/>
                    <a:pt x="44" y="1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6" name="Freeform 86">
              <a:extLst>
                <a:ext uri="{FF2B5EF4-FFF2-40B4-BE49-F238E27FC236}">
                  <a16:creationId xmlns:a16="http://schemas.microsoft.com/office/drawing/2014/main" id="{D734BADA-8DF3-43AB-AF1D-D1882A0044FC}"/>
                </a:ext>
              </a:extLst>
            </p:cNvPr>
            <p:cNvSpPr/>
            <p:nvPr/>
          </p:nvSpPr>
          <p:spPr bwMode="auto">
            <a:xfrm>
              <a:off x="6194425" y="3529013"/>
              <a:ext cx="642938" cy="160338"/>
            </a:xfrm>
            <a:custGeom>
              <a:avLst/>
              <a:gdLst>
                <a:gd name="T0" fmla="*/ 155 w 170"/>
                <a:gd name="T1" fmla="*/ 11 h 42"/>
                <a:gd name="T2" fmla="*/ 154 w 170"/>
                <a:gd name="T3" fmla="*/ 10 h 42"/>
                <a:gd name="T4" fmla="*/ 153 w 170"/>
                <a:gd name="T5" fmla="*/ 10 h 42"/>
                <a:gd name="T6" fmla="*/ 108 w 170"/>
                <a:gd name="T7" fmla="*/ 0 h 42"/>
                <a:gd name="T8" fmla="*/ 85 w 170"/>
                <a:gd name="T9" fmla="*/ 3 h 42"/>
                <a:gd name="T10" fmla="*/ 11 w 170"/>
                <a:gd name="T11" fmla="*/ 35 h 42"/>
                <a:gd name="T12" fmla="*/ 11 w 170"/>
                <a:gd name="T13" fmla="*/ 36 h 42"/>
                <a:gd name="T14" fmla="*/ 7 w 170"/>
                <a:gd name="T15" fmla="*/ 38 h 42"/>
                <a:gd name="T16" fmla="*/ 3 w 170"/>
                <a:gd name="T17" fmla="*/ 40 h 42"/>
                <a:gd name="T18" fmla="*/ 1 w 170"/>
                <a:gd name="T19" fmla="*/ 42 h 42"/>
                <a:gd name="T20" fmla="*/ 0 w 170"/>
                <a:gd name="T21" fmla="*/ 42 h 42"/>
                <a:gd name="T22" fmla="*/ 161 w 170"/>
                <a:gd name="T23" fmla="*/ 42 h 42"/>
                <a:gd name="T24" fmla="*/ 169 w 170"/>
                <a:gd name="T25" fmla="*/ 38 h 42"/>
                <a:gd name="T26" fmla="*/ 167 w 170"/>
                <a:gd name="T27" fmla="*/ 28 h 42"/>
                <a:gd name="T28" fmla="*/ 155 w 170"/>
                <a:gd name="T29" fmla="*/ 11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70" h="42">
                  <a:moveTo>
                    <a:pt x="155" y="11"/>
                  </a:moveTo>
                  <a:cubicBezTo>
                    <a:pt x="155" y="11"/>
                    <a:pt x="154" y="10"/>
                    <a:pt x="154" y="10"/>
                  </a:cubicBezTo>
                  <a:cubicBezTo>
                    <a:pt x="153" y="10"/>
                    <a:pt x="153" y="10"/>
                    <a:pt x="153" y="10"/>
                  </a:cubicBezTo>
                  <a:cubicBezTo>
                    <a:pt x="152" y="9"/>
                    <a:pt x="132" y="0"/>
                    <a:pt x="108" y="0"/>
                  </a:cubicBezTo>
                  <a:cubicBezTo>
                    <a:pt x="100" y="0"/>
                    <a:pt x="92" y="1"/>
                    <a:pt x="85" y="3"/>
                  </a:cubicBezTo>
                  <a:cubicBezTo>
                    <a:pt x="46" y="15"/>
                    <a:pt x="15" y="33"/>
                    <a:pt x="11" y="35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10" y="36"/>
                    <a:pt x="9" y="37"/>
                    <a:pt x="7" y="38"/>
                  </a:cubicBezTo>
                  <a:cubicBezTo>
                    <a:pt x="6" y="39"/>
                    <a:pt x="4" y="40"/>
                    <a:pt x="3" y="40"/>
                  </a:cubicBezTo>
                  <a:cubicBezTo>
                    <a:pt x="2" y="41"/>
                    <a:pt x="2" y="41"/>
                    <a:pt x="1" y="42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161" y="42"/>
                    <a:pt x="161" y="42"/>
                    <a:pt x="161" y="42"/>
                  </a:cubicBezTo>
                  <a:cubicBezTo>
                    <a:pt x="165" y="42"/>
                    <a:pt x="167" y="41"/>
                    <a:pt x="169" y="38"/>
                  </a:cubicBezTo>
                  <a:cubicBezTo>
                    <a:pt x="170" y="35"/>
                    <a:pt x="169" y="32"/>
                    <a:pt x="167" y="28"/>
                  </a:cubicBezTo>
                  <a:cubicBezTo>
                    <a:pt x="167" y="28"/>
                    <a:pt x="162" y="20"/>
                    <a:pt x="155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7" name="Freeform 87">
              <a:extLst>
                <a:ext uri="{FF2B5EF4-FFF2-40B4-BE49-F238E27FC236}">
                  <a16:creationId xmlns:a16="http://schemas.microsoft.com/office/drawing/2014/main" id="{8C32EF48-F3AF-4683-9EBA-C2E0FA0202B0}"/>
                </a:ext>
              </a:extLst>
            </p:cNvPr>
            <p:cNvSpPr/>
            <p:nvPr/>
          </p:nvSpPr>
          <p:spPr bwMode="auto">
            <a:xfrm>
              <a:off x="5335588" y="3771901"/>
              <a:ext cx="1520825" cy="155575"/>
            </a:xfrm>
            <a:custGeom>
              <a:avLst/>
              <a:gdLst>
                <a:gd name="T0" fmla="*/ 402 w 402"/>
                <a:gd name="T1" fmla="*/ 24 h 41"/>
                <a:gd name="T2" fmla="*/ 385 w 402"/>
                <a:gd name="T3" fmla="*/ 41 h 41"/>
                <a:gd name="T4" fmla="*/ 382 w 402"/>
                <a:gd name="T5" fmla="*/ 41 h 41"/>
                <a:gd name="T6" fmla="*/ 232 w 402"/>
                <a:gd name="T7" fmla="*/ 28 h 41"/>
                <a:gd name="T8" fmla="*/ 217 w 402"/>
                <a:gd name="T9" fmla="*/ 34 h 41"/>
                <a:gd name="T10" fmla="*/ 216 w 402"/>
                <a:gd name="T11" fmla="*/ 35 h 41"/>
                <a:gd name="T12" fmla="*/ 201 w 402"/>
                <a:gd name="T13" fmla="*/ 40 h 41"/>
                <a:gd name="T14" fmla="*/ 201 w 402"/>
                <a:gd name="T15" fmla="*/ 40 h 41"/>
                <a:gd name="T16" fmla="*/ 186 w 402"/>
                <a:gd name="T17" fmla="*/ 35 h 41"/>
                <a:gd name="T18" fmla="*/ 185 w 402"/>
                <a:gd name="T19" fmla="*/ 34 h 41"/>
                <a:gd name="T20" fmla="*/ 170 w 402"/>
                <a:gd name="T21" fmla="*/ 28 h 41"/>
                <a:gd name="T22" fmla="*/ 20 w 402"/>
                <a:gd name="T23" fmla="*/ 41 h 41"/>
                <a:gd name="T24" fmla="*/ 17 w 402"/>
                <a:gd name="T25" fmla="*/ 41 h 41"/>
                <a:gd name="T26" fmla="*/ 0 w 402"/>
                <a:gd name="T27" fmla="*/ 24 h 41"/>
                <a:gd name="T28" fmla="*/ 16 w 402"/>
                <a:gd name="T29" fmla="*/ 7 h 41"/>
                <a:gd name="T30" fmla="*/ 17 w 402"/>
                <a:gd name="T31" fmla="*/ 7 h 41"/>
                <a:gd name="T32" fmla="*/ 164 w 402"/>
                <a:gd name="T33" fmla="*/ 0 h 41"/>
                <a:gd name="T34" fmla="*/ 177 w 402"/>
                <a:gd name="T35" fmla="*/ 6 h 41"/>
                <a:gd name="T36" fmla="*/ 182 w 402"/>
                <a:gd name="T37" fmla="*/ 6 h 41"/>
                <a:gd name="T38" fmla="*/ 194 w 402"/>
                <a:gd name="T39" fmla="*/ 0 h 41"/>
                <a:gd name="T40" fmla="*/ 208 w 402"/>
                <a:gd name="T41" fmla="*/ 0 h 41"/>
                <a:gd name="T42" fmla="*/ 220 w 402"/>
                <a:gd name="T43" fmla="*/ 6 h 41"/>
                <a:gd name="T44" fmla="*/ 225 w 402"/>
                <a:gd name="T45" fmla="*/ 6 h 41"/>
                <a:gd name="T46" fmla="*/ 238 w 402"/>
                <a:gd name="T47" fmla="*/ 0 h 41"/>
                <a:gd name="T48" fmla="*/ 385 w 402"/>
                <a:gd name="T49" fmla="*/ 7 h 41"/>
                <a:gd name="T50" fmla="*/ 386 w 402"/>
                <a:gd name="T51" fmla="*/ 7 h 41"/>
                <a:gd name="T52" fmla="*/ 402 w 402"/>
                <a:gd name="T53" fmla="*/ 2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02" h="41">
                  <a:moveTo>
                    <a:pt x="402" y="24"/>
                  </a:moveTo>
                  <a:cubicBezTo>
                    <a:pt x="402" y="33"/>
                    <a:pt x="394" y="41"/>
                    <a:pt x="385" y="41"/>
                  </a:cubicBezTo>
                  <a:cubicBezTo>
                    <a:pt x="384" y="41"/>
                    <a:pt x="383" y="41"/>
                    <a:pt x="382" y="41"/>
                  </a:cubicBezTo>
                  <a:cubicBezTo>
                    <a:pt x="232" y="28"/>
                    <a:pt x="232" y="28"/>
                    <a:pt x="232" y="28"/>
                  </a:cubicBezTo>
                  <a:cubicBezTo>
                    <a:pt x="227" y="28"/>
                    <a:pt x="220" y="31"/>
                    <a:pt x="217" y="34"/>
                  </a:cubicBezTo>
                  <a:cubicBezTo>
                    <a:pt x="217" y="34"/>
                    <a:pt x="217" y="34"/>
                    <a:pt x="216" y="35"/>
                  </a:cubicBezTo>
                  <a:cubicBezTo>
                    <a:pt x="214" y="38"/>
                    <a:pt x="208" y="40"/>
                    <a:pt x="201" y="40"/>
                  </a:cubicBezTo>
                  <a:cubicBezTo>
                    <a:pt x="201" y="40"/>
                    <a:pt x="201" y="40"/>
                    <a:pt x="201" y="40"/>
                  </a:cubicBezTo>
                  <a:cubicBezTo>
                    <a:pt x="194" y="40"/>
                    <a:pt x="188" y="38"/>
                    <a:pt x="186" y="35"/>
                  </a:cubicBezTo>
                  <a:cubicBezTo>
                    <a:pt x="185" y="34"/>
                    <a:pt x="185" y="34"/>
                    <a:pt x="185" y="34"/>
                  </a:cubicBezTo>
                  <a:cubicBezTo>
                    <a:pt x="182" y="31"/>
                    <a:pt x="175" y="28"/>
                    <a:pt x="170" y="28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19" y="41"/>
                    <a:pt x="18" y="41"/>
                    <a:pt x="17" y="41"/>
                  </a:cubicBezTo>
                  <a:cubicBezTo>
                    <a:pt x="8" y="41"/>
                    <a:pt x="0" y="33"/>
                    <a:pt x="0" y="24"/>
                  </a:cubicBezTo>
                  <a:cubicBezTo>
                    <a:pt x="0" y="15"/>
                    <a:pt x="7" y="8"/>
                    <a:pt x="16" y="7"/>
                  </a:cubicBezTo>
                  <a:cubicBezTo>
                    <a:pt x="16" y="7"/>
                    <a:pt x="16" y="7"/>
                    <a:pt x="17" y="7"/>
                  </a:cubicBezTo>
                  <a:cubicBezTo>
                    <a:pt x="164" y="0"/>
                    <a:pt x="164" y="0"/>
                    <a:pt x="164" y="0"/>
                  </a:cubicBezTo>
                  <a:cubicBezTo>
                    <a:pt x="169" y="0"/>
                    <a:pt x="175" y="2"/>
                    <a:pt x="177" y="6"/>
                  </a:cubicBezTo>
                  <a:cubicBezTo>
                    <a:pt x="178" y="10"/>
                    <a:pt x="181" y="10"/>
                    <a:pt x="182" y="6"/>
                  </a:cubicBezTo>
                  <a:cubicBezTo>
                    <a:pt x="183" y="2"/>
                    <a:pt x="189" y="0"/>
                    <a:pt x="194" y="0"/>
                  </a:cubicBezTo>
                  <a:cubicBezTo>
                    <a:pt x="208" y="0"/>
                    <a:pt x="208" y="0"/>
                    <a:pt x="208" y="0"/>
                  </a:cubicBezTo>
                  <a:cubicBezTo>
                    <a:pt x="213" y="0"/>
                    <a:pt x="219" y="2"/>
                    <a:pt x="220" y="6"/>
                  </a:cubicBezTo>
                  <a:cubicBezTo>
                    <a:pt x="221" y="10"/>
                    <a:pt x="224" y="10"/>
                    <a:pt x="225" y="6"/>
                  </a:cubicBezTo>
                  <a:cubicBezTo>
                    <a:pt x="227" y="2"/>
                    <a:pt x="233" y="0"/>
                    <a:pt x="238" y="0"/>
                  </a:cubicBezTo>
                  <a:cubicBezTo>
                    <a:pt x="385" y="7"/>
                    <a:pt x="385" y="7"/>
                    <a:pt x="385" y="7"/>
                  </a:cubicBezTo>
                  <a:cubicBezTo>
                    <a:pt x="386" y="7"/>
                    <a:pt x="386" y="7"/>
                    <a:pt x="386" y="7"/>
                  </a:cubicBezTo>
                  <a:cubicBezTo>
                    <a:pt x="395" y="8"/>
                    <a:pt x="402" y="15"/>
                    <a:pt x="402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8" name="Freeform 88">
              <a:extLst>
                <a:ext uri="{FF2B5EF4-FFF2-40B4-BE49-F238E27FC236}">
                  <a16:creationId xmlns:a16="http://schemas.microsoft.com/office/drawing/2014/main" id="{4B3D1034-A172-47FD-BB41-0875EF5575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02250" y="3733801"/>
              <a:ext cx="1587500" cy="227013"/>
            </a:xfrm>
            <a:custGeom>
              <a:avLst/>
              <a:gdLst>
                <a:gd name="T0" fmla="*/ 394 w 420"/>
                <a:gd name="T1" fmla="*/ 60 h 60"/>
                <a:gd name="T2" fmla="*/ 394 w 420"/>
                <a:gd name="T3" fmla="*/ 60 h 60"/>
                <a:gd name="T4" fmla="*/ 391 w 420"/>
                <a:gd name="T5" fmla="*/ 60 h 60"/>
                <a:gd name="T6" fmla="*/ 390 w 420"/>
                <a:gd name="T7" fmla="*/ 60 h 60"/>
                <a:gd name="T8" fmla="*/ 240 w 420"/>
                <a:gd name="T9" fmla="*/ 47 h 60"/>
                <a:gd name="T10" fmla="*/ 240 w 420"/>
                <a:gd name="T11" fmla="*/ 47 h 60"/>
                <a:gd name="T12" fmla="*/ 235 w 420"/>
                <a:gd name="T13" fmla="*/ 49 h 60"/>
                <a:gd name="T14" fmla="*/ 235 w 420"/>
                <a:gd name="T15" fmla="*/ 52 h 60"/>
                <a:gd name="T16" fmla="*/ 230 w 420"/>
                <a:gd name="T17" fmla="*/ 53 h 60"/>
                <a:gd name="T18" fmla="*/ 210 w 420"/>
                <a:gd name="T19" fmla="*/ 59 h 60"/>
                <a:gd name="T20" fmla="*/ 210 w 420"/>
                <a:gd name="T21" fmla="*/ 59 h 60"/>
                <a:gd name="T22" fmla="*/ 190 w 420"/>
                <a:gd name="T23" fmla="*/ 53 h 60"/>
                <a:gd name="T24" fmla="*/ 186 w 420"/>
                <a:gd name="T25" fmla="*/ 52 h 60"/>
                <a:gd name="T26" fmla="*/ 185 w 420"/>
                <a:gd name="T27" fmla="*/ 49 h 60"/>
                <a:gd name="T28" fmla="*/ 180 w 420"/>
                <a:gd name="T29" fmla="*/ 47 h 60"/>
                <a:gd name="T30" fmla="*/ 29 w 420"/>
                <a:gd name="T31" fmla="*/ 60 h 60"/>
                <a:gd name="T32" fmla="*/ 26 w 420"/>
                <a:gd name="T33" fmla="*/ 60 h 60"/>
                <a:gd name="T34" fmla="*/ 0 w 420"/>
                <a:gd name="T35" fmla="*/ 34 h 60"/>
                <a:gd name="T36" fmla="*/ 25 w 420"/>
                <a:gd name="T37" fmla="*/ 8 h 60"/>
                <a:gd name="T38" fmla="*/ 25 w 420"/>
                <a:gd name="T39" fmla="*/ 8 h 60"/>
                <a:gd name="T40" fmla="*/ 173 w 420"/>
                <a:gd name="T41" fmla="*/ 1 h 60"/>
                <a:gd name="T42" fmla="*/ 188 w 420"/>
                <a:gd name="T43" fmla="*/ 5 h 60"/>
                <a:gd name="T44" fmla="*/ 203 w 420"/>
                <a:gd name="T45" fmla="*/ 0 h 60"/>
                <a:gd name="T46" fmla="*/ 217 w 420"/>
                <a:gd name="T47" fmla="*/ 0 h 60"/>
                <a:gd name="T48" fmla="*/ 232 w 420"/>
                <a:gd name="T49" fmla="*/ 5 h 60"/>
                <a:gd name="T50" fmla="*/ 247 w 420"/>
                <a:gd name="T51" fmla="*/ 1 h 60"/>
                <a:gd name="T52" fmla="*/ 395 w 420"/>
                <a:gd name="T53" fmla="*/ 8 h 60"/>
                <a:gd name="T54" fmla="*/ 420 w 420"/>
                <a:gd name="T55" fmla="*/ 34 h 60"/>
                <a:gd name="T56" fmla="*/ 394 w 420"/>
                <a:gd name="T57" fmla="*/ 60 h 60"/>
                <a:gd name="T58" fmla="*/ 26 w 420"/>
                <a:gd name="T59" fmla="*/ 26 h 60"/>
                <a:gd name="T60" fmla="*/ 18 w 420"/>
                <a:gd name="T61" fmla="*/ 34 h 60"/>
                <a:gd name="T62" fmla="*/ 26 w 420"/>
                <a:gd name="T63" fmla="*/ 42 h 60"/>
                <a:gd name="T64" fmla="*/ 26 w 420"/>
                <a:gd name="T65" fmla="*/ 42 h 60"/>
                <a:gd name="T66" fmla="*/ 28 w 420"/>
                <a:gd name="T67" fmla="*/ 42 h 60"/>
                <a:gd name="T68" fmla="*/ 178 w 420"/>
                <a:gd name="T69" fmla="*/ 29 h 60"/>
                <a:gd name="T70" fmla="*/ 180 w 420"/>
                <a:gd name="T71" fmla="*/ 29 h 60"/>
                <a:gd name="T72" fmla="*/ 199 w 420"/>
                <a:gd name="T73" fmla="*/ 36 h 60"/>
                <a:gd name="T74" fmla="*/ 200 w 420"/>
                <a:gd name="T75" fmla="*/ 36 h 60"/>
                <a:gd name="T76" fmla="*/ 202 w 420"/>
                <a:gd name="T77" fmla="*/ 39 h 60"/>
                <a:gd name="T78" fmla="*/ 210 w 420"/>
                <a:gd name="T79" fmla="*/ 41 h 60"/>
                <a:gd name="T80" fmla="*/ 210 w 420"/>
                <a:gd name="T81" fmla="*/ 41 h 60"/>
                <a:gd name="T82" fmla="*/ 218 w 420"/>
                <a:gd name="T83" fmla="*/ 39 h 60"/>
                <a:gd name="T84" fmla="*/ 220 w 420"/>
                <a:gd name="T85" fmla="*/ 36 h 60"/>
                <a:gd name="T86" fmla="*/ 221 w 420"/>
                <a:gd name="T87" fmla="*/ 36 h 60"/>
                <a:gd name="T88" fmla="*/ 242 w 420"/>
                <a:gd name="T89" fmla="*/ 29 h 60"/>
                <a:gd name="T90" fmla="*/ 392 w 420"/>
                <a:gd name="T91" fmla="*/ 42 h 60"/>
                <a:gd name="T92" fmla="*/ 394 w 420"/>
                <a:gd name="T93" fmla="*/ 42 h 60"/>
                <a:gd name="T94" fmla="*/ 402 w 420"/>
                <a:gd name="T95" fmla="*/ 34 h 60"/>
                <a:gd name="T96" fmla="*/ 395 w 420"/>
                <a:gd name="T97" fmla="*/ 26 h 60"/>
                <a:gd name="T98" fmla="*/ 394 w 420"/>
                <a:gd name="T99" fmla="*/ 26 h 60"/>
                <a:gd name="T100" fmla="*/ 246 w 420"/>
                <a:gd name="T101" fmla="*/ 19 h 60"/>
                <a:gd name="T102" fmla="*/ 246 w 420"/>
                <a:gd name="T103" fmla="*/ 19 h 60"/>
                <a:gd name="T104" fmla="*/ 242 w 420"/>
                <a:gd name="T105" fmla="*/ 20 h 60"/>
                <a:gd name="T106" fmla="*/ 231 w 420"/>
                <a:gd name="T107" fmla="*/ 28 h 60"/>
                <a:gd name="T108" fmla="*/ 221 w 420"/>
                <a:gd name="T109" fmla="*/ 20 h 60"/>
                <a:gd name="T110" fmla="*/ 217 w 420"/>
                <a:gd name="T111" fmla="*/ 19 h 60"/>
                <a:gd name="T112" fmla="*/ 203 w 420"/>
                <a:gd name="T113" fmla="*/ 19 h 60"/>
                <a:gd name="T114" fmla="*/ 199 w 420"/>
                <a:gd name="T115" fmla="*/ 20 h 60"/>
                <a:gd name="T116" fmla="*/ 189 w 420"/>
                <a:gd name="T117" fmla="*/ 28 h 60"/>
                <a:gd name="T118" fmla="*/ 178 w 420"/>
                <a:gd name="T119" fmla="*/ 20 h 60"/>
                <a:gd name="T120" fmla="*/ 174 w 420"/>
                <a:gd name="T121" fmla="*/ 19 h 60"/>
                <a:gd name="T122" fmla="*/ 26 w 420"/>
                <a:gd name="T123" fmla="*/ 26 h 60"/>
                <a:gd name="T124" fmla="*/ 26 w 420"/>
                <a:gd name="T125" fmla="*/ 26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20" h="60">
                  <a:moveTo>
                    <a:pt x="394" y="60"/>
                  </a:moveTo>
                  <a:cubicBezTo>
                    <a:pt x="394" y="60"/>
                    <a:pt x="394" y="60"/>
                    <a:pt x="394" y="60"/>
                  </a:cubicBezTo>
                  <a:cubicBezTo>
                    <a:pt x="393" y="60"/>
                    <a:pt x="392" y="60"/>
                    <a:pt x="391" y="60"/>
                  </a:cubicBezTo>
                  <a:cubicBezTo>
                    <a:pt x="390" y="60"/>
                    <a:pt x="390" y="60"/>
                    <a:pt x="390" y="60"/>
                  </a:cubicBezTo>
                  <a:cubicBezTo>
                    <a:pt x="240" y="47"/>
                    <a:pt x="240" y="47"/>
                    <a:pt x="240" y="47"/>
                  </a:cubicBezTo>
                  <a:cubicBezTo>
                    <a:pt x="240" y="47"/>
                    <a:pt x="240" y="47"/>
                    <a:pt x="240" y="47"/>
                  </a:cubicBezTo>
                  <a:cubicBezTo>
                    <a:pt x="238" y="47"/>
                    <a:pt x="236" y="48"/>
                    <a:pt x="235" y="49"/>
                  </a:cubicBezTo>
                  <a:cubicBezTo>
                    <a:pt x="235" y="52"/>
                    <a:pt x="235" y="52"/>
                    <a:pt x="235" y="52"/>
                  </a:cubicBezTo>
                  <a:cubicBezTo>
                    <a:pt x="230" y="53"/>
                    <a:pt x="230" y="53"/>
                    <a:pt x="230" y="53"/>
                  </a:cubicBezTo>
                  <a:cubicBezTo>
                    <a:pt x="225" y="57"/>
                    <a:pt x="218" y="59"/>
                    <a:pt x="210" y="59"/>
                  </a:cubicBezTo>
                  <a:cubicBezTo>
                    <a:pt x="210" y="59"/>
                    <a:pt x="210" y="59"/>
                    <a:pt x="210" y="59"/>
                  </a:cubicBezTo>
                  <a:cubicBezTo>
                    <a:pt x="202" y="59"/>
                    <a:pt x="195" y="57"/>
                    <a:pt x="190" y="53"/>
                  </a:cubicBezTo>
                  <a:cubicBezTo>
                    <a:pt x="186" y="52"/>
                    <a:pt x="186" y="52"/>
                    <a:pt x="186" y="52"/>
                  </a:cubicBezTo>
                  <a:cubicBezTo>
                    <a:pt x="185" y="49"/>
                    <a:pt x="185" y="49"/>
                    <a:pt x="185" y="49"/>
                  </a:cubicBezTo>
                  <a:cubicBezTo>
                    <a:pt x="184" y="48"/>
                    <a:pt x="182" y="47"/>
                    <a:pt x="180" y="47"/>
                  </a:cubicBezTo>
                  <a:cubicBezTo>
                    <a:pt x="29" y="60"/>
                    <a:pt x="29" y="60"/>
                    <a:pt x="29" y="60"/>
                  </a:cubicBezTo>
                  <a:cubicBezTo>
                    <a:pt x="28" y="60"/>
                    <a:pt x="27" y="60"/>
                    <a:pt x="26" y="60"/>
                  </a:cubicBezTo>
                  <a:cubicBezTo>
                    <a:pt x="12" y="60"/>
                    <a:pt x="0" y="48"/>
                    <a:pt x="0" y="34"/>
                  </a:cubicBezTo>
                  <a:cubicBezTo>
                    <a:pt x="0" y="20"/>
                    <a:pt x="11" y="9"/>
                    <a:pt x="25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173" y="1"/>
                    <a:pt x="173" y="1"/>
                    <a:pt x="173" y="1"/>
                  </a:cubicBezTo>
                  <a:cubicBezTo>
                    <a:pt x="178" y="1"/>
                    <a:pt x="184" y="2"/>
                    <a:pt x="188" y="5"/>
                  </a:cubicBezTo>
                  <a:cubicBezTo>
                    <a:pt x="192" y="2"/>
                    <a:pt x="197" y="0"/>
                    <a:pt x="203" y="0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23" y="0"/>
                    <a:pt x="228" y="2"/>
                    <a:pt x="232" y="5"/>
                  </a:cubicBezTo>
                  <a:cubicBezTo>
                    <a:pt x="236" y="2"/>
                    <a:pt x="242" y="1"/>
                    <a:pt x="247" y="1"/>
                  </a:cubicBezTo>
                  <a:cubicBezTo>
                    <a:pt x="395" y="8"/>
                    <a:pt x="395" y="8"/>
                    <a:pt x="395" y="8"/>
                  </a:cubicBezTo>
                  <a:cubicBezTo>
                    <a:pt x="409" y="9"/>
                    <a:pt x="420" y="20"/>
                    <a:pt x="420" y="34"/>
                  </a:cubicBezTo>
                  <a:cubicBezTo>
                    <a:pt x="420" y="48"/>
                    <a:pt x="408" y="60"/>
                    <a:pt x="394" y="60"/>
                  </a:cubicBezTo>
                  <a:close/>
                  <a:moveTo>
                    <a:pt x="26" y="26"/>
                  </a:moveTo>
                  <a:cubicBezTo>
                    <a:pt x="21" y="26"/>
                    <a:pt x="18" y="30"/>
                    <a:pt x="18" y="34"/>
                  </a:cubicBezTo>
                  <a:cubicBezTo>
                    <a:pt x="18" y="38"/>
                    <a:pt x="22" y="42"/>
                    <a:pt x="26" y="42"/>
                  </a:cubicBezTo>
                  <a:cubicBezTo>
                    <a:pt x="26" y="42"/>
                    <a:pt x="26" y="42"/>
                    <a:pt x="26" y="42"/>
                  </a:cubicBezTo>
                  <a:cubicBezTo>
                    <a:pt x="27" y="42"/>
                    <a:pt x="28" y="42"/>
                    <a:pt x="28" y="42"/>
                  </a:cubicBezTo>
                  <a:cubicBezTo>
                    <a:pt x="178" y="29"/>
                    <a:pt x="178" y="29"/>
                    <a:pt x="178" y="29"/>
                  </a:cubicBezTo>
                  <a:cubicBezTo>
                    <a:pt x="179" y="29"/>
                    <a:pt x="179" y="29"/>
                    <a:pt x="180" y="29"/>
                  </a:cubicBezTo>
                  <a:cubicBezTo>
                    <a:pt x="187" y="29"/>
                    <a:pt x="194" y="32"/>
                    <a:pt x="199" y="36"/>
                  </a:cubicBezTo>
                  <a:cubicBezTo>
                    <a:pt x="200" y="36"/>
                    <a:pt x="200" y="36"/>
                    <a:pt x="200" y="36"/>
                  </a:cubicBezTo>
                  <a:cubicBezTo>
                    <a:pt x="202" y="39"/>
                    <a:pt x="202" y="39"/>
                    <a:pt x="202" y="39"/>
                  </a:cubicBezTo>
                  <a:cubicBezTo>
                    <a:pt x="202" y="40"/>
                    <a:pt x="205" y="41"/>
                    <a:pt x="210" y="41"/>
                  </a:cubicBezTo>
                  <a:cubicBezTo>
                    <a:pt x="210" y="41"/>
                    <a:pt x="210" y="41"/>
                    <a:pt x="210" y="41"/>
                  </a:cubicBezTo>
                  <a:cubicBezTo>
                    <a:pt x="215" y="41"/>
                    <a:pt x="218" y="40"/>
                    <a:pt x="218" y="39"/>
                  </a:cubicBezTo>
                  <a:cubicBezTo>
                    <a:pt x="220" y="36"/>
                    <a:pt x="220" y="36"/>
                    <a:pt x="220" y="36"/>
                  </a:cubicBezTo>
                  <a:cubicBezTo>
                    <a:pt x="221" y="36"/>
                    <a:pt x="221" y="36"/>
                    <a:pt x="221" y="36"/>
                  </a:cubicBezTo>
                  <a:cubicBezTo>
                    <a:pt x="227" y="32"/>
                    <a:pt x="235" y="29"/>
                    <a:pt x="242" y="29"/>
                  </a:cubicBezTo>
                  <a:cubicBezTo>
                    <a:pt x="392" y="42"/>
                    <a:pt x="392" y="42"/>
                    <a:pt x="392" y="42"/>
                  </a:cubicBezTo>
                  <a:cubicBezTo>
                    <a:pt x="392" y="42"/>
                    <a:pt x="393" y="42"/>
                    <a:pt x="394" y="42"/>
                  </a:cubicBezTo>
                  <a:cubicBezTo>
                    <a:pt x="398" y="42"/>
                    <a:pt x="402" y="38"/>
                    <a:pt x="402" y="34"/>
                  </a:cubicBezTo>
                  <a:cubicBezTo>
                    <a:pt x="402" y="30"/>
                    <a:pt x="399" y="26"/>
                    <a:pt x="395" y="26"/>
                  </a:cubicBezTo>
                  <a:cubicBezTo>
                    <a:pt x="394" y="26"/>
                    <a:pt x="394" y="26"/>
                    <a:pt x="394" y="26"/>
                  </a:cubicBezTo>
                  <a:cubicBezTo>
                    <a:pt x="246" y="19"/>
                    <a:pt x="246" y="19"/>
                    <a:pt x="246" y="19"/>
                  </a:cubicBezTo>
                  <a:cubicBezTo>
                    <a:pt x="246" y="19"/>
                    <a:pt x="246" y="19"/>
                    <a:pt x="246" y="19"/>
                  </a:cubicBezTo>
                  <a:cubicBezTo>
                    <a:pt x="244" y="19"/>
                    <a:pt x="243" y="20"/>
                    <a:pt x="242" y="20"/>
                  </a:cubicBezTo>
                  <a:cubicBezTo>
                    <a:pt x="239" y="27"/>
                    <a:pt x="234" y="28"/>
                    <a:pt x="231" y="28"/>
                  </a:cubicBezTo>
                  <a:cubicBezTo>
                    <a:pt x="227" y="28"/>
                    <a:pt x="223" y="25"/>
                    <a:pt x="221" y="20"/>
                  </a:cubicBezTo>
                  <a:cubicBezTo>
                    <a:pt x="220" y="19"/>
                    <a:pt x="219" y="19"/>
                    <a:pt x="217" y="19"/>
                  </a:cubicBezTo>
                  <a:cubicBezTo>
                    <a:pt x="203" y="19"/>
                    <a:pt x="203" y="19"/>
                    <a:pt x="203" y="19"/>
                  </a:cubicBezTo>
                  <a:cubicBezTo>
                    <a:pt x="201" y="19"/>
                    <a:pt x="200" y="19"/>
                    <a:pt x="199" y="20"/>
                  </a:cubicBezTo>
                  <a:cubicBezTo>
                    <a:pt x="197" y="25"/>
                    <a:pt x="193" y="28"/>
                    <a:pt x="189" y="28"/>
                  </a:cubicBezTo>
                  <a:cubicBezTo>
                    <a:pt x="186" y="28"/>
                    <a:pt x="181" y="27"/>
                    <a:pt x="178" y="20"/>
                  </a:cubicBezTo>
                  <a:cubicBezTo>
                    <a:pt x="177" y="20"/>
                    <a:pt x="176" y="19"/>
                    <a:pt x="174" y="19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6" y="26"/>
                    <a:pt x="26" y="26"/>
                    <a:pt x="26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9" name="Freeform 89">
              <a:extLst>
                <a:ext uri="{FF2B5EF4-FFF2-40B4-BE49-F238E27FC236}">
                  <a16:creationId xmlns:a16="http://schemas.microsoft.com/office/drawing/2014/main" id="{B158FFF0-B7BE-4A61-BED7-743AF0F41E76}"/>
                </a:ext>
              </a:extLst>
            </p:cNvPr>
            <p:cNvSpPr/>
            <p:nvPr/>
          </p:nvSpPr>
          <p:spPr bwMode="auto">
            <a:xfrm>
              <a:off x="5354638" y="3525838"/>
              <a:ext cx="669925" cy="163513"/>
            </a:xfrm>
            <a:custGeom>
              <a:avLst/>
              <a:gdLst>
                <a:gd name="T0" fmla="*/ 169 w 177"/>
                <a:gd name="T1" fmla="*/ 37 h 43"/>
                <a:gd name="T2" fmla="*/ 168 w 177"/>
                <a:gd name="T3" fmla="*/ 36 h 43"/>
                <a:gd name="T4" fmla="*/ 92 w 177"/>
                <a:gd name="T5" fmla="*/ 1 h 43"/>
                <a:gd name="T6" fmla="*/ 75 w 177"/>
                <a:gd name="T7" fmla="*/ 0 h 43"/>
                <a:gd name="T8" fmla="*/ 18 w 177"/>
                <a:gd name="T9" fmla="*/ 15 h 43"/>
                <a:gd name="T10" fmla="*/ 3 w 177"/>
                <a:gd name="T11" fmla="*/ 29 h 43"/>
                <a:gd name="T12" fmla="*/ 1 w 177"/>
                <a:gd name="T13" fmla="*/ 39 h 43"/>
                <a:gd name="T14" fmla="*/ 9 w 177"/>
                <a:gd name="T15" fmla="*/ 43 h 43"/>
                <a:gd name="T16" fmla="*/ 177 w 177"/>
                <a:gd name="T17" fmla="*/ 43 h 43"/>
                <a:gd name="T18" fmla="*/ 169 w 177"/>
                <a:gd name="T19" fmla="*/ 37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7" h="43">
                  <a:moveTo>
                    <a:pt x="169" y="37"/>
                  </a:moveTo>
                  <a:cubicBezTo>
                    <a:pt x="168" y="36"/>
                    <a:pt x="168" y="36"/>
                    <a:pt x="168" y="36"/>
                  </a:cubicBezTo>
                  <a:cubicBezTo>
                    <a:pt x="141" y="16"/>
                    <a:pt x="115" y="5"/>
                    <a:pt x="92" y="1"/>
                  </a:cubicBezTo>
                  <a:cubicBezTo>
                    <a:pt x="87" y="1"/>
                    <a:pt x="81" y="0"/>
                    <a:pt x="75" y="0"/>
                  </a:cubicBezTo>
                  <a:cubicBezTo>
                    <a:pt x="40" y="0"/>
                    <a:pt x="18" y="15"/>
                    <a:pt x="18" y="15"/>
                  </a:cubicBezTo>
                  <a:cubicBezTo>
                    <a:pt x="16" y="16"/>
                    <a:pt x="6" y="23"/>
                    <a:pt x="3" y="29"/>
                  </a:cubicBezTo>
                  <a:cubicBezTo>
                    <a:pt x="1" y="33"/>
                    <a:pt x="0" y="36"/>
                    <a:pt x="1" y="39"/>
                  </a:cubicBezTo>
                  <a:cubicBezTo>
                    <a:pt x="3" y="42"/>
                    <a:pt x="5" y="43"/>
                    <a:pt x="9" y="43"/>
                  </a:cubicBezTo>
                  <a:cubicBezTo>
                    <a:pt x="177" y="43"/>
                    <a:pt x="177" y="43"/>
                    <a:pt x="177" y="43"/>
                  </a:cubicBezTo>
                  <a:cubicBezTo>
                    <a:pt x="174" y="40"/>
                    <a:pt x="170" y="37"/>
                    <a:pt x="169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10" name="Freeform 90">
              <a:extLst>
                <a:ext uri="{FF2B5EF4-FFF2-40B4-BE49-F238E27FC236}">
                  <a16:creationId xmlns:a16="http://schemas.microsoft.com/office/drawing/2014/main" id="{03AE4986-48C0-402A-9374-5000E238EE61}"/>
                </a:ext>
              </a:extLst>
            </p:cNvPr>
            <p:cNvSpPr/>
            <p:nvPr/>
          </p:nvSpPr>
          <p:spPr bwMode="auto">
            <a:xfrm>
              <a:off x="6175375" y="3063876"/>
              <a:ext cx="654050" cy="571500"/>
            </a:xfrm>
            <a:custGeom>
              <a:avLst/>
              <a:gdLst>
                <a:gd name="T0" fmla="*/ 171 w 173"/>
                <a:gd name="T1" fmla="*/ 114 h 151"/>
                <a:gd name="T2" fmla="*/ 157 w 173"/>
                <a:gd name="T3" fmla="*/ 87 h 151"/>
                <a:gd name="T4" fmla="*/ 157 w 173"/>
                <a:gd name="T5" fmla="*/ 86 h 151"/>
                <a:gd name="T6" fmla="*/ 123 w 173"/>
                <a:gd name="T7" fmla="*/ 21 h 151"/>
                <a:gd name="T8" fmla="*/ 116 w 173"/>
                <a:gd name="T9" fmla="*/ 8 h 151"/>
                <a:gd name="T10" fmla="*/ 115 w 173"/>
                <a:gd name="T11" fmla="*/ 7 h 151"/>
                <a:gd name="T12" fmla="*/ 87 w 173"/>
                <a:gd name="T13" fmla="*/ 0 h 151"/>
                <a:gd name="T14" fmla="*/ 101 w 173"/>
                <a:gd name="T15" fmla="*/ 24 h 151"/>
                <a:gd name="T16" fmla="*/ 103 w 173"/>
                <a:gd name="T17" fmla="*/ 45 h 151"/>
                <a:gd name="T18" fmla="*/ 88 w 173"/>
                <a:gd name="T19" fmla="*/ 59 h 151"/>
                <a:gd name="T20" fmla="*/ 38 w 173"/>
                <a:gd name="T21" fmla="*/ 87 h 151"/>
                <a:gd name="T22" fmla="*/ 1 w 173"/>
                <a:gd name="T23" fmla="*/ 149 h 151"/>
                <a:gd name="T24" fmla="*/ 0 w 173"/>
                <a:gd name="T25" fmla="*/ 151 h 151"/>
                <a:gd name="T26" fmla="*/ 1 w 173"/>
                <a:gd name="T27" fmla="*/ 151 h 151"/>
                <a:gd name="T28" fmla="*/ 9 w 173"/>
                <a:gd name="T29" fmla="*/ 146 h 151"/>
                <a:gd name="T30" fmla="*/ 86 w 173"/>
                <a:gd name="T31" fmla="*/ 112 h 151"/>
                <a:gd name="T32" fmla="*/ 113 w 173"/>
                <a:gd name="T33" fmla="*/ 109 h 151"/>
                <a:gd name="T34" fmla="*/ 165 w 173"/>
                <a:gd name="T35" fmla="*/ 120 h 151"/>
                <a:gd name="T36" fmla="*/ 169 w 173"/>
                <a:gd name="T37" fmla="*/ 121 h 151"/>
                <a:gd name="T38" fmla="*/ 172 w 173"/>
                <a:gd name="T39" fmla="*/ 120 h 151"/>
                <a:gd name="T40" fmla="*/ 171 w 173"/>
                <a:gd name="T41" fmla="*/ 114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73" h="151">
                  <a:moveTo>
                    <a:pt x="171" y="114"/>
                  </a:moveTo>
                  <a:cubicBezTo>
                    <a:pt x="157" y="87"/>
                    <a:pt x="157" y="87"/>
                    <a:pt x="157" y="87"/>
                  </a:cubicBezTo>
                  <a:cubicBezTo>
                    <a:pt x="157" y="86"/>
                    <a:pt x="157" y="86"/>
                    <a:pt x="157" y="86"/>
                  </a:cubicBezTo>
                  <a:cubicBezTo>
                    <a:pt x="123" y="21"/>
                    <a:pt x="123" y="21"/>
                    <a:pt x="123" y="21"/>
                  </a:cubicBezTo>
                  <a:cubicBezTo>
                    <a:pt x="120" y="17"/>
                    <a:pt x="117" y="11"/>
                    <a:pt x="116" y="8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5" y="7"/>
                    <a:pt x="101" y="0"/>
                    <a:pt x="87" y="0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5" y="31"/>
                    <a:pt x="105" y="38"/>
                    <a:pt x="103" y="45"/>
                  </a:cubicBezTo>
                  <a:cubicBezTo>
                    <a:pt x="100" y="51"/>
                    <a:pt x="95" y="56"/>
                    <a:pt x="88" y="59"/>
                  </a:cubicBezTo>
                  <a:cubicBezTo>
                    <a:pt x="85" y="60"/>
                    <a:pt x="56" y="71"/>
                    <a:pt x="38" y="87"/>
                  </a:cubicBezTo>
                  <a:cubicBezTo>
                    <a:pt x="19" y="105"/>
                    <a:pt x="8" y="123"/>
                    <a:pt x="1" y="149"/>
                  </a:cubicBezTo>
                  <a:cubicBezTo>
                    <a:pt x="0" y="151"/>
                    <a:pt x="0" y="151"/>
                    <a:pt x="0" y="151"/>
                  </a:cubicBezTo>
                  <a:cubicBezTo>
                    <a:pt x="0" y="151"/>
                    <a:pt x="1" y="151"/>
                    <a:pt x="1" y="151"/>
                  </a:cubicBezTo>
                  <a:cubicBezTo>
                    <a:pt x="3" y="149"/>
                    <a:pt x="6" y="147"/>
                    <a:pt x="9" y="146"/>
                  </a:cubicBezTo>
                  <a:cubicBezTo>
                    <a:pt x="9" y="146"/>
                    <a:pt x="42" y="125"/>
                    <a:pt x="86" y="112"/>
                  </a:cubicBezTo>
                  <a:cubicBezTo>
                    <a:pt x="95" y="110"/>
                    <a:pt x="104" y="109"/>
                    <a:pt x="113" y="109"/>
                  </a:cubicBezTo>
                  <a:cubicBezTo>
                    <a:pt x="141" y="109"/>
                    <a:pt x="165" y="120"/>
                    <a:pt x="165" y="120"/>
                  </a:cubicBezTo>
                  <a:cubicBezTo>
                    <a:pt x="167" y="121"/>
                    <a:pt x="168" y="121"/>
                    <a:pt x="169" y="121"/>
                  </a:cubicBezTo>
                  <a:cubicBezTo>
                    <a:pt x="171" y="121"/>
                    <a:pt x="172" y="120"/>
                    <a:pt x="172" y="120"/>
                  </a:cubicBezTo>
                  <a:cubicBezTo>
                    <a:pt x="173" y="118"/>
                    <a:pt x="172" y="116"/>
                    <a:pt x="171" y="1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/>
            </a:p>
          </p:txBody>
        </p:sp>
      </p:grpSp>
      <p:sp>
        <p:nvSpPr>
          <p:cNvPr id="28678" name="文本框 11">
            <a:extLst>
              <a:ext uri="{FF2B5EF4-FFF2-40B4-BE49-F238E27FC236}">
                <a16:creationId xmlns:a16="http://schemas.microsoft.com/office/drawing/2014/main" id="{2D74EA7C-AE82-4A7C-BE5B-6A6D0FDA28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38313" y="552450"/>
            <a:ext cx="3655681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3600" dirty="0">
                <a:solidFill>
                  <a:schemeClr val="bg1"/>
                </a:solidFill>
              </a:rPr>
              <a:t>Transfer</a:t>
            </a:r>
            <a:r>
              <a:rPr lang="zh-CN" altLang="en-US" sz="3600" dirty="0">
                <a:solidFill>
                  <a:schemeClr val="bg1"/>
                </a:solidFill>
              </a:rPr>
              <a:t> </a:t>
            </a:r>
            <a:r>
              <a:rPr lang="en-US" altLang="zh-CN" sz="3600" dirty="0">
                <a:solidFill>
                  <a:schemeClr val="bg1"/>
                </a:solidFill>
              </a:rPr>
              <a:t>learning</a:t>
            </a:r>
            <a:endParaRPr lang="en-US" altLang="ja-JP" sz="3600" dirty="0">
              <a:solidFill>
                <a:schemeClr val="bg1"/>
              </a:solidFill>
            </a:endParaRPr>
          </a:p>
        </p:txBody>
      </p:sp>
      <p:pic>
        <p:nvPicPr>
          <p:cNvPr id="28679" name="图片 12">
            <a:extLst>
              <a:ext uri="{FF2B5EF4-FFF2-40B4-BE49-F238E27FC236}">
                <a16:creationId xmlns:a16="http://schemas.microsoft.com/office/drawing/2014/main" id="{EA21A789-CAFE-4DCE-9356-4BD8695A86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6188" y="5200650"/>
            <a:ext cx="5865812" cy="165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文本框 9">
            <a:extLst>
              <a:ext uri="{FF2B5EF4-FFF2-40B4-BE49-F238E27FC236}">
                <a16:creationId xmlns:a16="http://schemas.microsoft.com/office/drawing/2014/main" id="{0C29E607-FB22-F94B-AC50-5097EE92A2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38313" y="2138662"/>
            <a:ext cx="6973108" cy="49267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just" eaLnBrk="1" hangingPunct="1">
              <a:lnSpc>
                <a:spcPct val="120000"/>
              </a:lnSpc>
              <a:spcBef>
                <a:spcPct val="0"/>
              </a:spcBef>
              <a:buNone/>
            </a:pPr>
            <a:r>
              <a:rPr lang="ja-JP" altLang="en-US" sz="2400">
                <a:solidFill>
                  <a:srgbClr val="595959"/>
                </a:solidFill>
                <a:sym typeface="Arial" panose="020B0604020202020204" pitchFamily="34" charset="0"/>
              </a:rPr>
              <a:t>什么时候使用最好</a:t>
            </a:r>
            <a:r>
              <a:rPr lang="zh-CN" altLang="en-US" sz="2400" dirty="0">
                <a:solidFill>
                  <a:srgbClr val="595959"/>
                </a:solidFill>
                <a:sym typeface="Arial" panose="020B0604020202020204" pitchFamily="34" charset="0"/>
              </a:rPr>
              <a:t>？</a:t>
            </a:r>
            <a:endParaRPr lang="en-US" altLang="ja-JP" sz="2400" dirty="0">
              <a:solidFill>
                <a:srgbClr val="595959"/>
              </a:solidFill>
              <a:sym typeface="Arial" panose="020B0604020202020204" pitchFamily="34" charset="0"/>
            </a:endParaRP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None/>
            </a:pPr>
            <a:endParaRPr lang="en-US" altLang="zh-CN" sz="2400" dirty="0">
              <a:solidFill>
                <a:srgbClr val="595959"/>
              </a:solidFill>
              <a:sym typeface="Arial" panose="020B0604020202020204" pitchFamily="34" charset="0"/>
            </a:endParaRP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None/>
            </a:pPr>
            <a:r>
              <a:rPr lang="ja-JP" altLang="en-US" sz="2400">
                <a:solidFill>
                  <a:srgbClr val="595959"/>
                </a:solidFill>
                <a:sym typeface="Arial" panose="020B0604020202020204" pitchFamily="34" charset="0"/>
              </a:rPr>
              <a:t>每个</a:t>
            </a:r>
            <a:r>
              <a:rPr lang="en-US" altLang="ja-JP" sz="2400" dirty="0">
                <a:solidFill>
                  <a:srgbClr val="595959"/>
                </a:solidFill>
                <a:sym typeface="Arial" panose="020B0604020202020204" pitchFamily="34" charset="0"/>
              </a:rPr>
              <a:t> study</a:t>
            </a:r>
            <a:r>
              <a:rPr lang="zh-CN" altLang="en-US" sz="2400" dirty="0">
                <a:solidFill>
                  <a:srgbClr val="595959"/>
                </a:solidFill>
                <a:sym typeface="Arial" panose="020B0604020202020204" pitchFamily="34" charset="0"/>
              </a:rPr>
              <a:t> </a:t>
            </a:r>
            <a:r>
              <a:rPr lang="ja-JP" altLang="en-US" sz="2400">
                <a:solidFill>
                  <a:srgbClr val="595959"/>
                </a:solidFill>
                <a:sym typeface="Arial" panose="020B0604020202020204" pitchFamily="34" charset="0"/>
              </a:rPr>
              <a:t>的</a:t>
            </a:r>
            <a:r>
              <a:rPr lang="zh-CN" altLang="en-US" sz="2400" dirty="0">
                <a:solidFill>
                  <a:srgbClr val="595959"/>
                </a:solidFill>
                <a:sym typeface="Arial" panose="020B0604020202020204" pitchFamily="34" charset="0"/>
              </a:rPr>
              <a:t> </a:t>
            </a:r>
            <a:r>
              <a:rPr lang="en-US" altLang="zh-CN" sz="2400" dirty="0">
                <a:solidFill>
                  <a:srgbClr val="595959"/>
                </a:solidFill>
                <a:sym typeface="Arial" panose="020B0604020202020204" pitchFamily="34" charset="0"/>
              </a:rPr>
              <a:t>trail</a:t>
            </a:r>
            <a:r>
              <a:rPr lang="zh-CN" altLang="en-US" sz="2400" dirty="0">
                <a:solidFill>
                  <a:srgbClr val="595959"/>
                </a:solidFill>
                <a:sym typeface="Arial" panose="020B0604020202020204" pitchFamily="34" charset="0"/>
              </a:rPr>
              <a:t> </a:t>
            </a:r>
            <a:r>
              <a:rPr lang="ja-JP" altLang="en-US" sz="2400">
                <a:solidFill>
                  <a:srgbClr val="595959"/>
                </a:solidFill>
                <a:sym typeface="Arial" panose="020B0604020202020204" pitchFamily="34" charset="0"/>
              </a:rPr>
              <a:t>数比较少</a:t>
            </a:r>
            <a:r>
              <a:rPr lang="zh-CN" altLang="en-US" sz="2400" dirty="0">
                <a:solidFill>
                  <a:srgbClr val="595959"/>
                </a:solidFill>
                <a:sym typeface="Arial" panose="020B0604020202020204" pitchFamily="34" charset="0"/>
              </a:rPr>
              <a:t>， </a:t>
            </a:r>
            <a:r>
              <a:rPr lang="ja-JP" altLang="en-US" sz="2400">
                <a:solidFill>
                  <a:srgbClr val="595959"/>
                </a:solidFill>
                <a:sym typeface="Arial" panose="020B0604020202020204" pitchFamily="34" charset="0"/>
              </a:rPr>
              <a:t>但</a:t>
            </a:r>
            <a:r>
              <a:rPr lang="zh-CN" altLang="en-US" sz="2400" dirty="0">
                <a:solidFill>
                  <a:srgbClr val="595959"/>
                </a:solidFill>
                <a:sym typeface="Arial" panose="020B0604020202020204" pitchFamily="34" charset="0"/>
              </a:rPr>
              <a:t> </a:t>
            </a:r>
            <a:r>
              <a:rPr lang="en-US" altLang="zh-CN" sz="2400" dirty="0">
                <a:solidFill>
                  <a:srgbClr val="595959"/>
                </a:solidFill>
                <a:sym typeface="Arial" panose="020B0604020202020204" pitchFamily="34" charset="0"/>
              </a:rPr>
              <a:t>study</a:t>
            </a:r>
            <a:r>
              <a:rPr lang="zh-CN" altLang="en-US" sz="2400" dirty="0">
                <a:solidFill>
                  <a:srgbClr val="595959"/>
                </a:solidFill>
                <a:sym typeface="Arial" panose="020B0604020202020204" pitchFamily="34" charset="0"/>
              </a:rPr>
              <a:t> </a:t>
            </a:r>
            <a:r>
              <a:rPr lang="ja-JP" altLang="en-US" sz="2400">
                <a:solidFill>
                  <a:srgbClr val="595959"/>
                </a:solidFill>
                <a:sym typeface="Arial" panose="020B0604020202020204" pitchFamily="34" charset="0"/>
              </a:rPr>
              <a:t>数比较多的时候</a:t>
            </a:r>
            <a:r>
              <a:rPr lang="zh-CN" altLang="en-US" sz="2400" dirty="0">
                <a:solidFill>
                  <a:srgbClr val="595959"/>
                </a:solidFill>
                <a:sym typeface="Arial" panose="020B0604020202020204" pitchFamily="34" charset="0"/>
              </a:rPr>
              <a:t>。</a:t>
            </a:r>
            <a:endParaRPr lang="en-US" altLang="zh-CN" sz="2400" dirty="0">
              <a:solidFill>
                <a:srgbClr val="595959"/>
              </a:solidFill>
              <a:sym typeface="Arial" panose="020B0604020202020204" pitchFamily="34" charset="0"/>
            </a:endParaRP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None/>
            </a:pPr>
            <a:endParaRPr lang="en-US" altLang="zh-CN" sz="2400" dirty="0">
              <a:solidFill>
                <a:srgbClr val="595959"/>
              </a:solidFill>
              <a:sym typeface="Arial" panose="020B0604020202020204" pitchFamily="34" charset="0"/>
            </a:endParaRP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None/>
            </a:pPr>
            <a:r>
              <a:rPr lang="ja-JP" altLang="en-US" sz="2400">
                <a:solidFill>
                  <a:srgbClr val="595959"/>
                </a:solidFill>
                <a:sym typeface="Arial" panose="020B0604020202020204" pitchFamily="34" charset="0"/>
              </a:rPr>
              <a:t>例如</a:t>
            </a:r>
            <a:r>
              <a:rPr lang="zh-CN" altLang="en-US" sz="2400" dirty="0">
                <a:solidFill>
                  <a:srgbClr val="595959"/>
                </a:solidFill>
                <a:sym typeface="Arial" panose="020B0604020202020204" pitchFamily="34" charset="0"/>
              </a:rPr>
              <a:t>： </a:t>
            </a:r>
            <a:r>
              <a:rPr lang="ja-JP" altLang="en-US" sz="2400">
                <a:solidFill>
                  <a:srgbClr val="595959"/>
                </a:solidFill>
                <a:sym typeface="Arial" panose="020B0604020202020204" pitchFamily="34" charset="0"/>
              </a:rPr>
              <a:t>某个机器学习系统调参非常昂贵</a:t>
            </a:r>
            <a:r>
              <a:rPr lang="zh-CN" altLang="en-US" sz="2400" dirty="0">
                <a:solidFill>
                  <a:srgbClr val="595959"/>
                </a:solidFill>
                <a:sym typeface="Arial" panose="020B0604020202020204" pitchFamily="34" charset="0"/>
              </a:rPr>
              <a:t>，</a:t>
            </a:r>
            <a:r>
              <a:rPr lang="ja-JP" altLang="en-US" sz="2400">
                <a:solidFill>
                  <a:srgbClr val="595959"/>
                </a:solidFill>
                <a:sym typeface="Arial" panose="020B0604020202020204" pitchFamily="34" charset="0"/>
              </a:rPr>
              <a:t>每次</a:t>
            </a:r>
            <a:r>
              <a:rPr lang="zh-CN" altLang="en-US" sz="2400" dirty="0">
                <a:solidFill>
                  <a:srgbClr val="595959"/>
                </a:solidFill>
                <a:sym typeface="Arial" panose="020B0604020202020204" pitchFamily="34" charset="0"/>
              </a:rPr>
              <a:t> </a:t>
            </a:r>
            <a:r>
              <a:rPr lang="en-US" altLang="zh-CN" sz="2400" dirty="0">
                <a:solidFill>
                  <a:srgbClr val="595959"/>
                </a:solidFill>
                <a:sym typeface="Arial" panose="020B0604020202020204" pitchFamily="34" charset="0"/>
              </a:rPr>
              <a:t>study</a:t>
            </a:r>
            <a:r>
              <a:rPr lang="zh-CN" altLang="en-US" sz="2400" dirty="0">
                <a:solidFill>
                  <a:srgbClr val="595959"/>
                </a:solidFill>
                <a:sym typeface="Arial" panose="020B0604020202020204" pitchFamily="34" charset="0"/>
              </a:rPr>
              <a:t> </a:t>
            </a:r>
            <a:r>
              <a:rPr lang="ja-JP" altLang="en-US" sz="2400">
                <a:solidFill>
                  <a:srgbClr val="595959"/>
                </a:solidFill>
                <a:sym typeface="Arial" panose="020B0604020202020204" pitchFamily="34" charset="0"/>
              </a:rPr>
              <a:t>只运行了几个</a:t>
            </a:r>
            <a:r>
              <a:rPr lang="en-US" altLang="ja-JP" sz="2400" dirty="0">
                <a:solidFill>
                  <a:srgbClr val="595959"/>
                </a:solidFill>
                <a:sym typeface="Arial" panose="020B0604020202020204" pitchFamily="34" charset="0"/>
              </a:rPr>
              <a:t> trail</a:t>
            </a:r>
            <a:r>
              <a:rPr lang="zh-CN" altLang="en-US" sz="2400" dirty="0">
                <a:solidFill>
                  <a:srgbClr val="595959"/>
                </a:solidFill>
                <a:sym typeface="Arial" panose="020B0604020202020204" pitchFamily="34" charset="0"/>
              </a:rPr>
              <a:t>。</a:t>
            </a:r>
            <a:r>
              <a:rPr lang="ja-JP" altLang="en-US" sz="2400">
                <a:solidFill>
                  <a:srgbClr val="595959"/>
                </a:solidFill>
                <a:sym typeface="Arial" panose="020B0604020202020204" pitchFamily="34" charset="0"/>
              </a:rPr>
              <a:t>但是因为调参是核心任务</a:t>
            </a:r>
            <a:r>
              <a:rPr lang="en-US" altLang="zh-CN" sz="2400" dirty="0">
                <a:solidFill>
                  <a:srgbClr val="595959"/>
                </a:solidFill>
                <a:sym typeface="Arial" panose="020B0604020202020204" pitchFamily="34" charset="0"/>
              </a:rPr>
              <a:t>,</a:t>
            </a:r>
            <a:r>
              <a:rPr lang="zh-CN" altLang="en-US" sz="2400" dirty="0">
                <a:solidFill>
                  <a:srgbClr val="595959"/>
                </a:solidFill>
                <a:sym typeface="Arial" panose="020B0604020202020204" pitchFamily="34" charset="0"/>
              </a:rPr>
              <a:t> </a:t>
            </a:r>
            <a:r>
              <a:rPr lang="ja-JP" altLang="en-US" sz="2400">
                <a:solidFill>
                  <a:srgbClr val="595959"/>
                </a:solidFill>
                <a:sym typeface="Arial" panose="020B0604020202020204" pitchFamily="34" charset="0"/>
              </a:rPr>
              <a:t>所以运行多年也积累了比较多的</a:t>
            </a:r>
            <a:r>
              <a:rPr lang="zh-CN" altLang="en-US" sz="2400" dirty="0">
                <a:solidFill>
                  <a:srgbClr val="595959"/>
                </a:solidFill>
                <a:sym typeface="Arial" panose="020B0604020202020204" pitchFamily="34" charset="0"/>
              </a:rPr>
              <a:t> </a:t>
            </a:r>
            <a:r>
              <a:rPr lang="en-US" altLang="zh-CN" sz="2400" dirty="0">
                <a:solidFill>
                  <a:srgbClr val="595959"/>
                </a:solidFill>
                <a:sym typeface="Arial" panose="020B0604020202020204" pitchFamily="34" charset="0"/>
              </a:rPr>
              <a:t>studies </a:t>
            </a:r>
            <a:r>
              <a:rPr lang="zh-CN" altLang="en-US" sz="2400" dirty="0">
                <a:solidFill>
                  <a:srgbClr val="595959"/>
                </a:solidFill>
                <a:sym typeface="Arial" panose="020B0604020202020204" pitchFamily="34" charset="0"/>
              </a:rPr>
              <a:t>。</a:t>
            </a:r>
            <a:endParaRPr lang="en-US" altLang="zh-CN" sz="2400" dirty="0">
              <a:solidFill>
                <a:srgbClr val="595959"/>
              </a:solidFill>
              <a:sym typeface="Arial" panose="020B0604020202020204" pitchFamily="34" charset="0"/>
            </a:endParaRP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None/>
            </a:pPr>
            <a:endParaRPr lang="en-US" altLang="zh-CN" sz="2400" dirty="0">
              <a:solidFill>
                <a:srgbClr val="595959"/>
              </a:solidFill>
              <a:sym typeface="Arial" panose="020B0604020202020204" pitchFamily="34" charset="0"/>
            </a:endParaRPr>
          </a:p>
          <a:p>
            <a:pPr marL="285750" indent="-285750" algn="just" eaLnBrk="1" hangingPunct="1">
              <a:lnSpc>
                <a:spcPct val="120000"/>
              </a:lnSpc>
              <a:spcBef>
                <a:spcPct val="0"/>
              </a:spcBef>
            </a:pPr>
            <a:endParaRPr lang="en-US" altLang="zh-CN" sz="2400" dirty="0">
              <a:solidFill>
                <a:srgbClr val="595959"/>
              </a:solidFill>
              <a:sym typeface="Arial" panose="020B0604020202020204" pitchFamily="34" charset="0"/>
            </a:endParaRPr>
          </a:p>
          <a:p>
            <a:pPr algn="just" eaLnBrk="1" hangingPunct="1"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sz="2400" dirty="0">
                <a:solidFill>
                  <a:srgbClr val="595959"/>
                </a:solidFill>
                <a:sym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99184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7C7D8824-526C-4369-BD94-F88DF4938B6E}"/>
              </a:ext>
            </a:extLst>
          </p:cNvPr>
          <p:cNvSpPr/>
          <p:nvPr/>
        </p:nvSpPr>
        <p:spPr>
          <a:xfrm>
            <a:off x="0" y="2540000"/>
            <a:ext cx="5619750" cy="1965325"/>
          </a:xfrm>
          <a:prstGeom prst="rect">
            <a:avLst/>
          </a:prstGeom>
          <a:solidFill>
            <a:srgbClr val="4B64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zh-CN" altLang="en-US" noProof="1"/>
          </a:p>
        </p:txBody>
      </p:sp>
      <p:sp>
        <p:nvSpPr>
          <p:cNvPr id="31747" name="文本框 2">
            <a:extLst>
              <a:ext uri="{FF2B5EF4-FFF2-40B4-BE49-F238E27FC236}">
                <a16:creationId xmlns:a16="http://schemas.microsoft.com/office/drawing/2014/main" id="{3FA8B08D-2570-4A5F-9B4D-F4088648FD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54700" y="2292350"/>
            <a:ext cx="5708650" cy="8206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ja-JP" altLang="en-US" sz="3600" b="1">
                <a:solidFill>
                  <a:srgbClr val="4B649F"/>
                </a:solidFill>
              </a:rPr>
              <a:t>试验与结果</a:t>
            </a:r>
            <a:endParaRPr lang="zh-CN" altLang="en-US" sz="3600" b="1" dirty="0">
              <a:solidFill>
                <a:srgbClr val="4B649F"/>
              </a:solidFill>
            </a:endParaRPr>
          </a:p>
        </p:txBody>
      </p:sp>
      <p:grpSp>
        <p:nvGrpSpPr>
          <p:cNvPr id="31749" name="组合 5">
            <a:extLst>
              <a:ext uri="{FF2B5EF4-FFF2-40B4-BE49-F238E27FC236}">
                <a16:creationId xmlns:a16="http://schemas.microsoft.com/office/drawing/2014/main" id="{3947E492-5AA0-4048-9727-8AEF855E87BD}"/>
              </a:ext>
            </a:extLst>
          </p:cNvPr>
          <p:cNvGrpSpPr>
            <a:grpSpLocks/>
          </p:cNvGrpSpPr>
          <p:nvPr/>
        </p:nvGrpSpPr>
        <p:grpSpPr bwMode="auto">
          <a:xfrm>
            <a:off x="1519238" y="2232025"/>
            <a:ext cx="2581275" cy="2582863"/>
            <a:chOff x="1131485" y="2234042"/>
            <a:chExt cx="1607262" cy="1607262"/>
          </a:xfrm>
        </p:grpSpPr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F71710E6-F7C9-4471-922E-9483B258BDAE}"/>
                </a:ext>
              </a:extLst>
            </p:cNvPr>
            <p:cNvSpPr/>
            <p:nvPr/>
          </p:nvSpPr>
          <p:spPr>
            <a:xfrm>
              <a:off x="1131485" y="2234042"/>
              <a:ext cx="1607262" cy="1607262"/>
            </a:xfrm>
            <a:prstGeom prst="ellipse">
              <a:avLst/>
            </a:prstGeom>
            <a:solidFill>
              <a:srgbClr val="4B649F"/>
            </a:solidFill>
            <a:ln w="19050">
              <a:solidFill>
                <a:srgbClr val="4B649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484011A1-BA5A-4C44-8EF6-9FFD42E5E36D}"/>
                </a:ext>
              </a:extLst>
            </p:cNvPr>
            <p:cNvSpPr/>
            <p:nvPr/>
          </p:nvSpPr>
          <p:spPr>
            <a:xfrm>
              <a:off x="1241206" y="2343696"/>
              <a:ext cx="1387820" cy="1387955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4B649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31754" name="KSO_Shape">
              <a:extLst>
                <a:ext uri="{FF2B5EF4-FFF2-40B4-BE49-F238E27FC236}">
                  <a16:creationId xmlns:a16="http://schemas.microsoft.com/office/drawing/2014/main" id="{308F2DF7-DD34-403E-BEED-0BA5FB5491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0150" y="2597150"/>
              <a:ext cx="909932" cy="881046"/>
            </a:xfrm>
            <a:custGeom>
              <a:avLst/>
              <a:gdLst>
                <a:gd name="T0" fmla="*/ 8644 w 8965002"/>
                <a:gd name="T1" fmla="*/ 3777 h 8673857"/>
                <a:gd name="T2" fmla="*/ 8892 w 8965002"/>
                <a:gd name="T3" fmla="*/ 3777 h 8673857"/>
                <a:gd name="T4" fmla="*/ 9300 w 8965002"/>
                <a:gd name="T5" fmla="*/ 4552 h 8673857"/>
                <a:gd name="T6" fmla="*/ 7282 w 8965002"/>
                <a:gd name="T7" fmla="*/ 7598 h 8673857"/>
                <a:gd name="T8" fmla="*/ 6806 w 8965002"/>
                <a:gd name="T9" fmla="*/ 7834 h 8673857"/>
                <a:gd name="T10" fmla="*/ 5621 w 8965002"/>
                <a:gd name="T11" fmla="*/ 7834 h 8673857"/>
                <a:gd name="T12" fmla="*/ 5621 w 8965002"/>
                <a:gd name="T13" fmla="*/ 8794 h 8673857"/>
                <a:gd name="T14" fmla="*/ 5463 w 8965002"/>
                <a:gd name="T15" fmla="*/ 9054 h 8673857"/>
                <a:gd name="T16" fmla="*/ 5318 w 8965002"/>
                <a:gd name="T17" fmla="*/ 9089 h 8673857"/>
                <a:gd name="T18" fmla="*/ 5134 w 8965002"/>
                <a:gd name="T19" fmla="*/ 9034 h 8673857"/>
                <a:gd name="T20" fmla="*/ 4211 w 8965002"/>
                <a:gd name="T21" fmla="*/ 8408 h 8673857"/>
                <a:gd name="T22" fmla="*/ 3308 w 8965002"/>
                <a:gd name="T23" fmla="*/ 9034 h 8673857"/>
                <a:gd name="T24" fmla="*/ 2978 w 8965002"/>
                <a:gd name="T25" fmla="*/ 9054 h 8673857"/>
                <a:gd name="T26" fmla="*/ 2809 w 8965002"/>
                <a:gd name="T27" fmla="*/ 8794 h 8673857"/>
                <a:gd name="T28" fmla="*/ 2809 w 8965002"/>
                <a:gd name="T29" fmla="*/ 6394 h 8673857"/>
                <a:gd name="T30" fmla="*/ 3316 w 8965002"/>
                <a:gd name="T31" fmla="*/ 5378 h 8673857"/>
                <a:gd name="T32" fmla="*/ 3477 w 8965002"/>
                <a:gd name="T33" fmla="*/ 5335 h 8673857"/>
                <a:gd name="T34" fmla="*/ 5950 w 8965002"/>
                <a:gd name="T35" fmla="*/ 5335 h 8673857"/>
                <a:gd name="T36" fmla="*/ 5613 w 8965002"/>
                <a:gd name="T37" fmla="*/ 6582 h 8673857"/>
                <a:gd name="T38" fmla="*/ 6512 w 8965002"/>
                <a:gd name="T39" fmla="*/ 6582 h 8673857"/>
                <a:gd name="T40" fmla="*/ 8644 w 8965002"/>
                <a:gd name="T41" fmla="*/ 3777 h 8673857"/>
                <a:gd name="T42" fmla="*/ 6389 w 8965002"/>
                <a:gd name="T43" fmla="*/ 0 h 8673857"/>
                <a:gd name="T44" fmla="*/ 8573 w 8965002"/>
                <a:gd name="T45" fmla="*/ 144 h 8673857"/>
                <a:gd name="T46" fmla="*/ 8969 w 8965002"/>
                <a:gd name="T47" fmla="*/ 927 h 8673857"/>
                <a:gd name="T48" fmla="*/ 6492 w 8965002"/>
                <a:gd name="T49" fmla="*/ 4165 h 8673857"/>
                <a:gd name="T50" fmla="*/ 6044 w 8965002"/>
                <a:gd name="T51" fmla="*/ 4378 h 8673857"/>
                <a:gd name="T52" fmla="*/ 2310 w 8965002"/>
                <a:gd name="T53" fmla="*/ 4378 h 8673857"/>
                <a:gd name="T54" fmla="*/ 1203 w 8965002"/>
                <a:gd name="T55" fmla="*/ 5739 h 8673857"/>
                <a:gd name="T56" fmla="*/ 1882 w 8965002"/>
                <a:gd name="T57" fmla="*/ 6522 h 8673857"/>
                <a:gd name="T58" fmla="*/ 2180 w 8965002"/>
                <a:gd name="T59" fmla="*/ 6581 h 8673857"/>
                <a:gd name="T60" fmla="*/ 2180 w 8965002"/>
                <a:gd name="T61" fmla="*/ 7833 h 8673857"/>
                <a:gd name="T62" fmla="*/ 56 w 8965002"/>
                <a:gd name="T63" fmla="*/ 5995 h 8673857"/>
                <a:gd name="T64" fmla="*/ 68 w 8965002"/>
                <a:gd name="T65" fmla="*/ 4956 h 8673857"/>
                <a:gd name="T66" fmla="*/ 2840 w 8965002"/>
                <a:gd name="T67" fmla="*/ 703 h 8673857"/>
                <a:gd name="T68" fmla="*/ 3676 w 8965002"/>
                <a:gd name="T69" fmla="*/ 239 h 8673857"/>
                <a:gd name="T70" fmla="*/ 6389 w 8965002"/>
                <a:gd name="T71" fmla="*/ 0 h 8673857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8965002" h="8673857">
                  <a:moveTo>
                    <a:pt x="8267042" y="3603669"/>
                  </a:moveTo>
                  <a:cubicBezTo>
                    <a:pt x="8267042" y="3603669"/>
                    <a:pt x="8267042" y="3603669"/>
                    <a:pt x="8503636" y="3603669"/>
                  </a:cubicBezTo>
                  <a:cubicBezTo>
                    <a:pt x="8770275" y="3603669"/>
                    <a:pt x="9115779" y="3885289"/>
                    <a:pt x="8894206" y="4343392"/>
                  </a:cubicBezTo>
                  <a:cubicBezTo>
                    <a:pt x="8894206" y="4343392"/>
                    <a:pt x="8894206" y="4343392"/>
                    <a:pt x="6963891" y="7249712"/>
                  </a:cubicBezTo>
                  <a:cubicBezTo>
                    <a:pt x="6817428" y="7463743"/>
                    <a:pt x="6610877" y="7475008"/>
                    <a:pt x="6509479" y="7475008"/>
                  </a:cubicBezTo>
                  <a:cubicBezTo>
                    <a:pt x="6509479" y="7475008"/>
                    <a:pt x="6509479" y="7475008"/>
                    <a:pt x="5375325" y="7475008"/>
                  </a:cubicBezTo>
                  <a:cubicBezTo>
                    <a:pt x="5375325" y="7475008"/>
                    <a:pt x="5375325" y="7475008"/>
                    <a:pt x="5375325" y="8391212"/>
                  </a:cubicBezTo>
                  <a:cubicBezTo>
                    <a:pt x="5375325" y="8503860"/>
                    <a:pt x="5326504" y="8586469"/>
                    <a:pt x="5225106" y="8639038"/>
                  </a:cubicBezTo>
                  <a:cubicBezTo>
                    <a:pt x="5180040" y="8661567"/>
                    <a:pt x="5131219" y="8672833"/>
                    <a:pt x="5086153" y="8672833"/>
                  </a:cubicBezTo>
                  <a:cubicBezTo>
                    <a:pt x="5026066" y="8672833"/>
                    <a:pt x="4962223" y="8654057"/>
                    <a:pt x="4909646" y="8620263"/>
                  </a:cubicBezTo>
                  <a:cubicBezTo>
                    <a:pt x="4909646" y="8620263"/>
                    <a:pt x="4909646" y="8620263"/>
                    <a:pt x="4027109" y="8023229"/>
                  </a:cubicBezTo>
                  <a:cubicBezTo>
                    <a:pt x="4027109" y="8023229"/>
                    <a:pt x="4027109" y="8023229"/>
                    <a:pt x="3163349" y="8620263"/>
                  </a:cubicBezTo>
                  <a:cubicBezTo>
                    <a:pt x="3069463" y="8684097"/>
                    <a:pt x="2949287" y="8691607"/>
                    <a:pt x="2847889" y="8639038"/>
                  </a:cubicBezTo>
                  <a:cubicBezTo>
                    <a:pt x="2750247" y="8586469"/>
                    <a:pt x="2686404" y="8503860"/>
                    <a:pt x="2686404" y="8391212"/>
                  </a:cubicBezTo>
                  <a:cubicBezTo>
                    <a:pt x="2686404" y="8391212"/>
                    <a:pt x="2686404" y="8391212"/>
                    <a:pt x="2686404" y="6100701"/>
                  </a:cubicBezTo>
                  <a:cubicBezTo>
                    <a:pt x="2686404" y="5559991"/>
                    <a:pt x="2990598" y="5237066"/>
                    <a:pt x="3170860" y="5131928"/>
                  </a:cubicBezTo>
                  <a:cubicBezTo>
                    <a:pt x="3215926" y="5105644"/>
                    <a:pt x="3268503" y="5090624"/>
                    <a:pt x="3324835" y="5090624"/>
                  </a:cubicBezTo>
                  <a:cubicBezTo>
                    <a:pt x="3324835" y="5090624"/>
                    <a:pt x="3324835" y="5090624"/>
                    <a:pt x="5690785" y="5090624"/>
                  </a:cubicBezTo>
                  <a:cubicBezTo>
                    <a:pt x="5371570" y="5406038"/>
                    <a:pt x="5367814" y="5980543"/>
                    <a:pt x="5367814" y="6280938"/>
                  </a:cubicBezTo>
                  <a:cubicBezTo>
                    <a:pt x="5367814" y="6280938"/>
                    <a:pt x="5367814" y="6280938"/>
                    <a:pt x="6227818" y="6280938"/>
                  </a:cubicBezTo>
                  <a:cubicBezTo>
                    <a:pt x="6227818" y="6280938"/>
                    <a:pt x="6227818" y="6280938"/>
                    <a:pt x="8267042" y="3603669"/>
                  </a:cubicBezTo>
                  <a:close/>
                  <a:moveTo>
                    <a:pt x="6109875" y="128"/>
                  </a:moveTo>
                  <a:cubicBezTo>
                    <a:pt x="6829153" y="-2490"/>
                    <a:pt x="7579192" y="34821"/>
                    <a:pt x="8198796" y="137601"/>
                  </a:cubicBezTo>
                  <a:cubicBezTo>
                    <a:pt x="8705745" y="220201"/>
                    <a:pt x="8739542" y="678257"/>
                    <a:pt x="8578069" y="884757"/>
                  </a:cubicBezTo>
                  <a:cubicBezTo>
                    <a:pt x="8578069" y="884757"/>
                    <a:pt x="6234838" y="3955980"/>
                    <a:pt x="6208552" y="3974753"/>
                  </a:cubicBezTo>
                  <a:cubicBezTo>
                    <a:pt x="6107162" y="4098653"/>
                    <a:pt x="5953199" y="4177498"/>
                    <a:pt x="5780461" y="4177498"/>
                  </a:cubicBezTo>
                  <a:cubicBezTo>
                    <a:pt x="5780461" y="4177498"/>
                    <a:pt x="5780461" y="4177498"/>
                    <a:pt x="2209285" y="4177498"/>
                  </a:cubicBezTo>
                  <a:cubicBezTo>
                    <a:pt x="1818747" y="4177498"/>
                    <a:pt x="970076" y="4545444"/>
                    <a:pt x="1150325" y="5476573"/>
                  </a:cubicBezTo>
                  <a:cubicBezTo>
                    <a:pt x="1217918" y="5825746"/>
                    <a:pt x="1465760" y="6103583"/>
                    <a:pt x="1799971" y="6223729"/>
                  </a:cubicBezTo>
                  <a:cubicBezTo>
                    <a:pt x="1875075" y="6253765"/>
                    <a:pt x="2002751" y="6268783"/>
                    <a:pt x="2085365" y="6280047"/>
                  </a:cubicBezTo>
                  <a:cubicBezTo>
                    <a:pt x="2085365" y="6280047"/>
                    <a:pt x="2085365" y="6280047"/>
                    <a:pt x="2085365" y="7473994"/>
                  </a:cubicBezTo>
                  <a:cubicBezTo>
                    <a:pt x="1582171" y="7440203"/>
                    <a:pt x="335451" y="7004675"/>
                    <a:pt x="53813" y="5720619"/>
                  </a:cubicBezTo>
                  <a:cubicBezTo>
                    <a:pt x="-25046" y="5397728"/>
                    <a:pt x="-13780" y="5056063"/>
                    <a:pt x="65078" y="4729417"/>
                  </a:cubicBezTo>
                  <a:cubicBezTo>
                    <a:pt x="282879" y="3283915"/>
                    <a:pt x="2351982" y="944830"/>
                    <a:pt x="2716235" y="670748"/>
                  </a:cubicBezTo>
                  <a:cubicBezTo>
                    <a:pt x="2960321" y="471756"/>
                    <a:pt x="3234449" y="310311"/>
                    <a:pt x="3516088" y="227711"/>
                  </a:cubicBezTo>
                  <a:cubicBezTo>
                    <a:pt x="3797726" y="119767"/>
                    <a:pt x="4911078" y="4491"/>
                    <a:pt x="6109875" y="128"/>
                  </a:cubicBezTo>
                  <a:close/>
                </a:path>
              </a:pathLst>
            </a:custGeom>
            <a:solidFill>
              <a:srgbClr val="4B64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 anchorCtr="1"/>
            <a:lstStyle/>
            <a:p>
              <a:endParaRPr lang="zh-CN" altLang="en-US"/>
            </a:p>
          </p:txBody>
        </p:sp>
      </p:grpSp>
      <p:pic>
        <p:nvPicPr>
          <p:cNvPr id="31750" name="图片 9">
            <a:extLst>
              <a:ext uri="{FF2B5EF4-FFF2-40B4-BE49-F238E27FC236}">
                <a16:creationId xmlns:a16="http://schemas.microsoft.com/office/drawing/2014/main" id="{6D7878E4-4D9A-49D7-93AC-72BB752105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6188" y="5200650"/>
            <a:ext cx="5865812" cy="165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51" name="图片 10">
            <a:extLst>
              <a:ext uri="{FF2B5EF4-FFF2-40B4-BE49-F238E27FC236}">
                <a16:creationId xmlns:a16="http://schemas.microsoft.com/office/drawing/2014/main" id="{A16C41D2-4ABD-40C3-A8E2-120BBEA519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878763" cy="221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文本框 4">
            <a:extLst>
              <a:ext uri="{FF2B5EF4-FFF2-40B4-BE49-F238E27FC236}">
                <a16:creationId xmlns:a16="http://schemas.microsoft.com/office/drawing/2014/main" id="{A6E44550-37B6-824E-9D48-28D4CAAFE7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54700" y="3216275"/>
            <a:ext cx="5708650" cy="25359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marL="285750" indent="-285750" eaLnBrk="1" hangingPunct="1">
              <a:lnSpc>
                <a:spcPct val="150000"/>
              </a:lnSpc>
              <a:spcBef>
                <a:spcPct val="0"/>
              </a:spcBef>
            </a:pPr>
            <a:r>
              <a:rPr lang="ja-JP" altLang="en-US" sz="1800">
                <a:solidFill>
                  <a:srgbClr val="808080"/>
                </a:solidFill>
              </a:rPr>
              <a:t>评估的指标</a:t>
            </a:r>
            <a:endParaRPr lang="en-US" altLang="ja-JP" sz="1800" dirty="0">
              <a:solidFill>
                <a:srgbClr val="808080"/>
              </a:solidFill>
            </a:endParaRPr>
          </a:p>
          <a:p>
            <a:pPr marL="285750" indent="-285750" eaLnBrk="1" hangingPunct="1">
              <a:lnSpc>
                <a:spcPct val="150000"/>
              </a:lnSpc>
              <a:spcBef>
                <a:spcPct val="0"/>
              </a:spcBef>
            </a:pPr>
            <a:r>
              <a:rPr lang="en-US" altLang="zh-CN" sz="1800" dirty="0">
                <a:solidFill>
                  <a:srgbClr val="808080"/>
                </a:solidFill>
              </a:rPr>
              <a:t>Vizier</a:t>
            </a:r>
            <a:r>
              <a:rPr lang="zh-CN" altLang="en-US" sz="1800" dirty="0">
                <a:solidFill>
                  <a:srgbClr val="808080"/>
                </a:solidFill>
              </a:rPr>
              <a:t> </a:t>
            </a:r>
            <a:r>
              <a:rPr lang="ja-JP" altLang="en-US" sz="1800">
                <a:solidFill>
                  <a:srgbClr val="808080"/>
                </a:solidFill>
              </a:rPr>
              <a:t>试验</a:t>
            </a:r>
            <a:endParaRPr lang="en-US" altLang="zh-CN" sz="1800" dirty="0">
              <a:solidFill>
                <a:srgbClr val="808080"/>
              </a:solidFill>
            </a:endParaRPr>
          </a:p>
          <a:p>
            <a:pPr marL="285750" indent="-285750" eaLnBrk="1" hangingPunct="1">
              <a:lnSpc>
                <a:spcPct val="150000"/>
              </a:lnSpc>
              <a:spcBef>
                <a:spcPct val="0"/>
              </a:spcBef>
            </a:pPr>
            <a:r>
              <a:rPr lang="en-US" altLang="zh-CN" sz="1800" dirty="0">
                <a:solidFill>
                  <a:srgbClr val="808080"/>
                </a:solidFill>
              </a:rPr>
              <a:t> </a:t>
            </a:r>
            <a:r>
              <a:rPr lang="en-US" altLang="zh-CN" sz="1800" dirty="0" err="1">
                <a:solidFill>
                  <a:srgbClr val="808080"/>
                </a:solidFill>
              </a:rPr>
              <a:t>Transer</a:t>
            </a:r>
            <a:r>
              <a:rPr lang="zh-CN" altLang="en-US" sz="1800" dirty="0">
                <a:solidFill>
                  <a:srgbClr val="808080"/>
                </a:solidFill>
              </a:rPr>
              <a:t> </a:t>
            </a:r>
            <a:r>
              <a:rPr lang="en-US" altLang="zh-CN" sz="1800" dirty="0">
                <a:solidFill>
                  <a:srgbClr val="808080"/>
                </a:solidFill>
              </a:rPr>
              <a:t>Learning</a:t>
            </a:r>
            <a:r>
              <a:rPr lang="zh-CN" altLang="en-US" sz="1800" dirty="0">
                <a:solidFill>
                  <a:srgbClr val="808080"/>
                </a:solidFill>
              </a:rPr>
              <a:t> </a:t>
            </a:r>
            <a:endParaRPr lang="en-US" altLang="zh-CN" sz="1800" dirty="0">
              <a:solidFill>
                <a:srgbClr val="808080"/>
              </a:solidFill>
            </a:endParaRPr>
          </a:p>
          <a:p>
            <a:pPr marL="285750" indent="-285750" eaLnBrk="1" hangingPunct="1">
              <a:lnSpc>
                <a:spcPct val="150000"/>
              </a:lnSpc>
              <a:spcBef>
                <a:spcPct val="0"/>
              </a:spcBef>
            </a:pPr>
            <a:r>
              <a:rPr lang="en-US" altLang="zh-CN" sz="1800" dirty="0">
                <a:solidFill>
                  <a:srgbClr val="808080"/>
                </a:solidFill>
              </a:rPr>
              <a:t>Vizier</a:t>
            </a:r>
            <a:r>
              <a:rPr lang="zh-CN" altLang="en-US" sz="1800" dirty="0">
                <a:solidFill>
                  <a:srgbClr val="808080"/>
                </a:solidFill>
              </a:rPr>
              <a:t> </a:t>
            </a:r>
            <a:r>
              <a:rPr lang="ja-JP" altLang="en-US" sz="1800">
                <a:solidFill>
                  <a:srgbClr val="808080"/>
                </a:solidFill>
              </a:rPr>
              <a:t>的</a:t>
            </a:r>
            <a:r>
              <a:rPr lang="en-US" altLang="ja-JP" sz="1800" dirty="0">
                <a:solidFill>
                  <a:srgbClr val="808080"/>
                </a:solidFill>
              </a:rPr>
              <a:t> playground</a:t>
            </a:r>
          </a:p>
          <a:p>
            <a:pPr marL="285750" indent="-285750" eaLnBrk="1" hangingPunct="1">
              <a:lnSpc>
                <a:spcPct val="150000"/>
              </a:lnSpc>
              <a:spcBef>
                <a:spcPct val="0"/>
              </a:spcBef>
            </a:pPr>
            <a:r>
              <a:rPr lang="en-US" altLang="zh-CN" sz="1800" dirty="0">
                <a:solidFill>
                  <a:srgbClr val="808080"/>
                </a:solidFill>
              </a:rPr>
              <a:t>Benchmarking</a:t>
            </a:r>
            <a:r>
              <a:rPr lang="zh-CN" altLang="en-US" sz="1800" dirty="0">
                <a:solidFill>
                  <a:srgbClr val="808080"/>
                </a:solidFill>
              </a:rPr>
              <a:t> </a:t>
            </a:r>
            <a:r>
              <a:rPr lang="en-US" altLang="zh-CN" sz="1800" dirty="0">
                <a:solidFill>
                  <a:srgbClr val="808080"/>
                </a:solidFill>
              </a:rPr>
              <a:t>Suite</a:t>
            </a:r>
          </a:p>
          <a:p>
            <a:pPr marL="285750" indent="-285750" eaLnBrk="1" hangingPunct="1">
              <a:lnSpc>
                <a:spcPct val="150000"/>
              </a:lnSpc>
              <a:spcBef>
                <a:spcPct val="0"/>
              </a:spcBef>
            </a:pPr>
            <a:r>
              <a:rPr lang="en-US" altLang="zh-CN" sz="1800" dirty="0">
                <a:solidFill>
                  <a:srgbClr val="808080"/>
                </a:solidFill>
              </a:rPr>
              <a:t>Dashboard</a:t>
            </a:r>
            <a:r>
              <a:rPr lang="zh-CN" altLang="en-US" sz="1800" dirty="0">
                <a:solidFill>
                  <a:srgbClr val="808080"/>
                </a:solidFill>
              </a:rPr>
              <a:t> </a:t>
            </a:r>
            <a:r>
              <a:rPr lang="ja-JP" altLang="en-US" sz="1800">
                <a:solidFill>
                  <a:srgbClr val="808080"/>
                </a:solidFill>
              </a:rPr>
              <a:t>和可视化</a:t>
            </a:r>
            <a:endParaRPr lang="zh-CN" altLang="en-US" sz="1800" dirty="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562904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任意多边形 10">
            <a:extLst>
              <a:ext uri="{FF2B5EF4-FFF2-40B4-BE49-F238E27FC236}">
                <a16:creationId xmlns:a16="http://schemas.microsoft.com/office/drawing/2014/main" id="{F78217A7-87B9-42C8-9AA2-56639B95E51F}"/>
              </a:ext>
            </a:extLst>
          </p:cNvPr>
          <p:cNvSpPr/>
          <p:nvPr/>
        </p:nvSpPr>
        <p:spPr>
          <a:xfrm rot="5400000">
            <a:off x="3326295" y="-2869096"/>
            <a:ext cx="914400" cy="7566991"/>
          </a:xfrm>
          <a:custGeom>
            <a:avLst/>
            <a:gdLst>
              <a:gd name="connsiteX0" fmla="*/ 0 w 990604"/>
              <a:gd name="connsiteY0" fmla="*/ 5956738 h 5956738"/>
              <a:gd name="connsiteX1" fmla="*/ 0 w 990604"/>
              <a:gd name="connsiteY1" fmla="*/ 317938 h 5956738"/>
              <a:gd name="connsiteX2" fmla="*/ 6 w 990604"/>
              <a:gd name="connsiteY2" fmla="*/ 317938 h 5956738"/>
              <a:gd name="connsiteX3" fmla="*/ 495305 w 990604"/>
              <a:gd name="connsiteY3" fmla="*/ 0 h 5956738"/>
              <a:gd name="connsiteX4" fmla="*/ 990604 w 990604"/>
              <a:gd name="connsiteY4" fmla="*/ 317938 h 5956738"/>
              <a:gd name="connsiteX5" fmla="*/ 990601 w 990604"/>
              <a:gd name="connsiteY5" fmla="*/ 317938 h 5956738"/>
              <a:gd name="connsiteX6" fmla="*/ 990601 w 990604"/>
              <a:gd name="connsiteY6" fmla="*/ 5956738 h 5956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0604" h="5956738">
                <a:moveTo>
                  <a:pt x="0" y="5956738"/>
                </a:moveTo>
                <a:lnTo>
                  <a:pt x="0" y="317938"/>
                </a:lnTo>
                <a:lnTo>
                  <a:pt x="6" y="317938"/>
                </a:lnTo>
                <a:lnTo>
                  <a:pt x="495305" y="0"/>
                </a:lnTo>
                <a:lnTo>
                  <a:pt x="990604" y="317938"/>
                </a:lnTo>
                <a:lnTo>
                  <a:pt x="990601" y="317938"/>
                </a:lnTo>
                <a:lnTo>
                  <a:pt x="990601" y="5956738"/>
                </a:lnTo>
                <a:close/>
              </a:path>
            </a:pathLst>
          </a:custGeom>
          <a:solidFill>
            <a:srgbClr val="4B64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zh-CN" altLang="en-US" noProof="1"/>
          </a:p>
        </p:txBody>
      </p:sp>
      <p:sp>
        <p:nvSpPr>
          <p:cNvPr id="2" name="椭圆 1">
            <a:extLst>
              <a:ext uri="{FF2B5EF4-FFF2-40B4-BE49-F238E27FC236}">
                <a16:creationId xmlns:a16="http://schemas.microsoft.com/office/drawing/2014/main" id="{989F1B2B-D069-4E1D-ABB9-F2C6C8EF9ED8}"/>
              </a:ext>
            </a:extLst>
          </p:cNvPr>
          <p:cNvSpPr/>
          <p:nvPr/>
        </p:nvSpPr>
        <p:spPr>
          <a:xfrm>
            <a:off x="323850" y="247650"/>
            <a:ext cx="1333500" cy="1333500"/>
          </a:xfrm>
          <a:prstGeom prst="ellipse">
            <a:avLst/>
          </a:prstGeom>
          <a:solidFill>
            <a:schemeClr val="bg1"/>
          </a:solidFill>
          <a:ln w="38100">
            <a:solidFill>
              <a:srgbClr val="4B64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zh-CN" altLang="en-US" noProof="1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EB01D4AC-4383-4216-A68F-045301757739}"/>
              </a:ext>
            </a:extLst>
          </p:cNvPr>
          <p:cNvGrpSpPr/>
          <p:nvPr/>
        </p:nvGrpSpPr>
        <p:grpSpPr>
          <a:xfrm>
            <a:off x="475624" y="571426"/>
            <a:ext cx="1029952" cy="685949"/>
            <a:chOff x="5302250" y="2903538"/>
            <a:chExt cx="1587500" cy="1057276"/>
          </a:xfrm>
          <a:solidFill>
            <a:srgbClr val="4B649F"/>
          </a:solidFill>
        </p:grpSpPr>
        <p:sp>
          <p:nvSpPr>
            <p:cNvPr id="4" name="Freeform 84">
              <a:extLst>
                <a:ext uri="{FF2B5EF4-FFF2-40B4-BE49-F238E27FC236}">
                  <a16:creationId xmlns:a16="http://schemas.microsoft.com/office/drawing/2014/main" id="{31146644-E136-4958-B5BF-A9B632D430C5}"/>
                </a:ext>
              </a:extLst>
            </p:cNvPr>
            <p:cNvSpPr/>
            <p:nvPr/>
          </p:nvSpPr>
          <p:spPr bwMode="auto">
            <a:xfrm>
              <a:off x="5362575" y="3040063"/>
              <a:ext cx="706438" cy="614363"/>
            </a:xfrm>
            <a:custGeom>
              <a:avLst/>
              <a:gdLst>
                <a:gd name="T0" fmla="*/ 181 w 187"/>
                <a:gd name="T1" fmla="*/ 49 h 162"/>
                <a:gd name="T2" fmla="*/ 187 w 187"/>
                <a:gd name="T3" fmla="*/ 66 h 162"/>
                <a:gd name="T4" fmla="*/ 187 w 187"/>
                <a:gd name="T5" fmla="*/ 162 h 162"/>
                <a:gd name="T6" fmla="*/ 176 w 187"/>
                <a:gd name="T7" fmla="*/ 153 h 162"/>
                <a:gd name="T8" fmla="*/ 92 w 187"/>
                <a:gd name="T9" fmla="*/ 115 h 162"/>
                <a:gd name="T10" fmla="*/ 73 w 187"/>
                <a:gd name="T11" fmla="*/ 114 h 162"/>
                <a:gd name="T12" fmla="*/ 8 w 187"/>
                <a:gd name="T13" fmla="*/ 131 h 162"/>
                <a:gd name="T14" fmla="*/ 1 w 187"/>
                <a:gd name="T15" fmla="*/ 131 h 162"/>
                <a:gd name="T16" fmla="*/ 2 w 187"/>
                <a:gd name="T17" fmla="*/ 126 h 162"/>
                <a:gd name="T18" fmla="*/ 26 w 187"/>
                <a:gd name="T19" fmla="*/ 70 h 162"/>
                <a:gd name="T20" fmla="*/ 48 w 187"/>
                <a:gd name="T21" fmla="*/ 20 h 162"/>
                <a:gd name="T22" fmla="*/ 53 w 187"/>
                <a:gd name="T23" fmla="*/ 13 h 162"/>
                <a:gd name="T24" fmla="*/ 62 w 187"/>
                <a:gd name="T25" fmla="*/ 9 h 162"/>
                <a:gd name="T26" fmla="*/ 130 w 187"/>
                <a:gd name="T27" fmla="*/ 11 h 162"/>
                <a:gd name="T28" fmla="*/ 181 w 187"/>
                <a:gd name="T29" fmla="*/ 49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7" h="162">
                  <a:moveTo>
                    <a:pt x="181" y="49"/>
                  </a:moveTo>
                  <a:cubicBezTo>
                    <a:pt x="184" y="54"/>
                    <a:pt x="187" y="60"/>
                    <a:pt x="187" y="66"/>
                  </a:cubicBezTo>
                  <a:cubicBezTo>
                    <a:pt x="187" y="162"/>
                    <a:pt x="187" y="162"/>
                    <a:pt x="187" y="162"/>
                  </a:cubicBezTo>
                  <a:cubicBezTo>
                    <a:pt x="187" y="162"/>
                    <a:pt x="178" y="154"/>
                    <a:pt x="176" y="153"/>
                  </a:cubicBezTo>
                  <a:cubicBezTo>
                    <a:pt x="168" y="148"/>
                    <a:pt x="133" y="120"/>
                    <a:pt x="92" y="115"/>
                  </a:cubicBezTo>
                  <a:cubicBezTo>
                    <a:pt x="86" y="114"/>
                    <a:pt x="79" y="114"/>
                    <a:pt x="73" y="114"/>
                  </a:cubicBezTo>
                  <a:cubicBezTo>
                    <a:pt x="32" y="114"/>
                    <a:pt x="8" y="131"/>
                    <a:pt x="8" y="131"/>
                  </a:cubicBezTo>
                  <a:cubicBezTo>
                    <a:pt x="5" y="133"/>
                    <a:pt x="2" y="133"/>
                    <a:pt x="1" y="131"/>
                  </a:cubicBezTo>
                  <a:cubicBezTo>
                    <a:pt x="0" y="130"/>
                    <a:pt x="1" y="128"/>
                    <a:pt x="2" y="126"/>
                  </a:cubicBezTo>
                  <a:cubicBezTo>
                    <a:pt x="26" y="70"/>
                    <a:pt x="26" y="70"/>
                    <a:pt x="26" y="70"/>
                  </a:cubicBezTo>
                  <a:cubicBezTo>
                    <a:pt x="48" y="20"/>
                    <a:pt x="48" y="20"/>
                    <a:pt x="48" y="20"/>
                  </a:cubicBezTo>
                  <a:cubicBezTo>
                    <a:pt x="49" y="18"/>
                    <a:pt x="51" y="15"/>
                    <a:pt x="53" y="13"/>
                  </a:cubicBezTo>
                  <a:cubicBezTo>
                    <a:pt x="55" y="11"/>
                    <a:pt x="59" y="10"/>
                    <a:pt x="62" y="9"/>
                  </a:cubicBezTo>
                  <a:cubicBezTo>
                    <a:pt x="65" y="9"/>
                    <a:pt x="98" y="0"/>
                    <a:pt x="130" y="11"/>
                  </a:cubicBezTo>
                  <a:cubicBezTo>
                    <a:pt x="163" y="22"/>
                    <a:pt x="179" y="45"/>
                    <a:pt x="181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5" name="Freeform 85">
              <a:extLst>
                <a:ext uri="{FF2B5EF4-FFF2-40B4-BE49-F238E27FC236}">
                  <a16:creationId xmlns:a16="http://schemas.microsoft.com/office/drawing/2014/main" id="{15DA8FD2-48AA-4963-8E7E-85AB57E553CB}"/>
                </a:ext>
              </a:extLst>
            </p:cNvPr>
            <p:cNvSpPr/>
            <p:nvPr/>
          </p:nvSpPr>
          <p:spPr bwMode="auto">
            <a:xfrm>
              <a:off x="6115050" y="2903538"/>
              <a:ext cx="400050" cy="747713"/>
            </a:xfrm>
            <a:custGeom>
              <a:avLst/>
              <a:gdLst>
                <a:gd name="T0" fmla="*/ 44 w 106"/>
                <a:gd name="T1" fmla="*/ 119 h 197"/>
                <a:gd name="T2" fmla="*/ 3 w 106"/>
                <a:gd name="T3" fmla="*/ 187 h 197"/>
                <a:gd name="T4" fmla="*/ 0 w 106"/>
                <a:gd name="T5" fmla="*/ 197 h 197"/>
                <a:gd name="T6" fmla="*/ 0 w 106"/>
                <a:gd name="T7" fmla="*/ 83 h 197"/>
                <a:gd name="T8" fmla="*/ 1 w 106"/>
                <a:gd name="T9" fmla="*/ 64 h 197"/>
                <a:gd name="T10" fmla="*/ 16 w 106"/>
                <a:gd name="T11" fmla="*/ 29 h 197"/>
                <a:gd name="T12" fmla="*/ 49 w 106"/>
                <a:gd name="T13" fmla="*/ 1 h 197"/>
                <a:gd name="T14" fmla="*/ 54 w 106"/>
                <a:gd name="T15" fmla="*/ 0 h 197"/>
                <a:gd name="T16" fmla="*/ 64 w 106"/>
                <a:gd name="T17" fmla="*/ 6 h 197"/>
                <a:gd name="T18" fmla="*/ 85 w 106"/>
                <a:gd name="T19" fmla="*/ 42 h 197"/>
                <a:gd name="T20" fmla="*/ 86 w 106"/>
                <a:gd name="T21" fmla="*/ 42 h 197"/>
                <a:gd name="T22" fmla="*/ 104 w 106"/>
                <a:gd name="T23" fmla="*/ 74 h 197"/>
                <a:gd name="T24" fmla="*/ 105 w 106"/>
                <a:gd name="T25" fmla="*/ 82 h 197"/>
                <a:gd name="T26" fmla="*/ 99 w 106"/>
                <a:gd name="T27" fmla="*/ 87 h 197"/>
                <a:gd name="T28" fmla="*/ 44 w 106"/>
                <a:gd name="T29" fmla="*/ 119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6" h="197">
                  <a:moveTo>
                    <a:pt x="44" y="119"/>
                  </a:moveTo>
                  <a:cubicBezTo>
                    <a:pt x="25" y="137"/>
                    <a:pt x="12" y="156"/>
                    <a:pt x="3" y="187"/>
                  </a:cubicBezTo>
                  <a:cubicBezTo>
                    <a:pt x="0" y="197"/>
                    <a:pt x="0" y="197"/>
                    <a:pt x="0" y="197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77"/>
                    <a:pt x="0" y="69"/>
                    <a:pt x="1" y="64"/>
                  </a:cubicBezTo>
                  <a:cubicBezTo>
                    <a:pt x="1" y="63"/>
                    <a:pt x="3" y="47"/>
                    <a:pt x="16" y="29"/>
                  </a:cubicBezTo>
                  <a:cubicBezTo>
                    <a:pt x="30" y="11"/>
                    <a:pt x="48" y="1"/>
                    <a:pt x="49" y="1"/>
                  </a:cubicBezTo>
                  <a:cubicBezTo>
                    <a:pt x="51" y="0"/>
                    <a:pt x="52" y="0"/>
                    <a:pt x="54" y="0"/>
                  </a:cubicBezTo>
                  <a:cubicBezTo>
                    <a:pt x="58" y="0"/>
                    <a:pt x="62" y="2"/>
                    <a:pt x="64" y="6"/>
                  </a:cubicBezTo>
                  <a:cubicBezTo>
                    <a:pt x="85" y="42"/>
                    <a:pt x="85" y="42"/>
                    <a:pt x="85" y="42"/>
                  </a:cubicBezTo>
                  <a:cubicBezTo>
                    <a:pt x="86" y="42"/>
                    <a:pt x="86" y="42"/>
                    <a:pt x="86" y="42"/>
                  </a:cubicBezTo>
                  <a:cubicBezTo>
                    <a:pt x="104" y="74"/>
                    <a:pt x="104" y="74"/>
                    <a:pt x="104" y="74"/>
                  </a:cubicBezTo>
                  <a:cubicBezTo>
                    <a:pt x="106" y="76"/>
                    <a:pt x="106" y="79"/>
                    <a:pt x="105" y="82"/>
                  </a:cubicBezTo>
                  <a:cubicBezTo>
                    <a:pt x="104" y="84"/>
                    <a:pt x="102" y="86"/>
                    <a:pt x="99" y="87"/>
                  </a:cubicBezTo>
                  <a:cubicBezTo>
                    <a:pt x="99" y="87"/>
                    <a:pt x="66" y="99"/>
                    <a:pt x="44" y="1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6" name="Freeform 86">
              <a:extLst>
                <a:ext uri="{FF2B5EF4-FFF2-40B4-BE49-F238E27FC236}">
                  <a16:creationId xmlns:a16="http://schemas.microsoft.com/office/drawing/2014/main" id="{D734BADA-8DF3-43AB-AF1D-D1882A0044FC}"/>
                </a:ext>
              </a:extLst>
            </p:cNvPr>
            <p:cNvSpPr/>
            <p:nvPr/>
          </p:nvSpPr>
          <p:spPr bwMode="auto">
            <a:xfrm>
              <a:off x="6194425" y="3529013"/>
              <a:ext cx="642938" cy="160338"/>
            </a:xfrm>
            <a:custGeom>
              <a:avLst/>
              <a:gdLst>
                <a:gd name="T0" fmla="*/ 155 w 170"/>
                <a:gd name="T1" fmla="*/ 11 h 42"/>
                <a:gd name="T2" fmla="*/ 154 w 170"/>
                <a:gd name="T3" fmla="*/ 10 h 42"/>
                <a:gd name="T4" fmla="*/ 153 w 170"/>
                <a:gd name="T5" fmla="*/ 10 h 42"/>
                <a:gd name="T6" fmla="*/ 108 w 170"/>
                <a:gd name="T7" fmla="*/ 0 h 42"/>
                <a:gd name="T8" fmla="*/ 85 w 170"/>
                <a:gd name="T9" fmla="*/ 3 h 42"/>
                <a:gd name="T10" fmla="*/ 11 w 170"/>
                <a:gd name="T11" fmla="*/ 35 h 42"/>
                <a:gd name="T12" fmla="*/ 11 w 170"/>
                <a:gd name="T13" fmla="*/ 36 h 42"/>
                <a:gd name="T14" fmla="*/ 7 w 170"/>
                <a:gd name="T15" fmla="*/ 38 h 42"/>
                <a:gd name="T16" fmla="*/ 3 w 170"/>
                <a:gd name="T17" fmla="*/ 40 h 42"/>
                <a:gd name="T18" fmla="*/ 1 w 170"/>
                <a:gd name="T19" fmla="*/ 42 h 42"/>
                <a:gd name="T20" fmla="*/ 0 w 170"/>
                <a:gd name="T21" fmla="*/ 42 h 42"/>
                <a:gd name="T22" fmla="*/ 161 w 170"/>
                <a:gd name="T23" fmla="*/ 42 h 42"/>
                <a:gd name="T24" fmla="*/ 169 w 170"/>
                <a:gd name="T25" fmla="*/ 38 h 42"/>
                <a:gd name="T26" fmla="*/ 167 w 170"/>
                <a:gd name="T27" fmla="*/ 28 h 42"/>
                <a:gd name="T28" fmla="*/ 155 w 170"/>
                <a:gd name="T29" fmla="*/ 11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70" h="42">
                  <a:moveTo>
                    <a:pt x="155" y="11"/>
                  </a:moveTo>
                  <a:cubicBezTo>
                    <a:pt x="155" y="11"/>
                    <a:pt x="154" y="10"/>
                    <a:pt x="154" y="10"/>
                  </a:cubicBezTo>
                  <a:cubicBezTo>
                    <a:pt x="153" y="10"/>
                    <a:pt x="153" y="10"/>
                    <a:pt x="153" y="10"/>
                  </a:cubicBezTo>
                  <a:cubicBezTo>
                    <a:pt x="152" y="9"/>
                    <a:pt x="132" y="0"/>
                    <a:pt x="108" y="0"/>
                  </a:cubicBezTo>
                  <a:cubicBezTo>
                    <a:pt x="100" y="0"/>
                    <a:pt x="92" y="1"/>
                    <a:pt x="85" y="3"/>
                  </a:cubicBezTo>
                  <a:cubicBezTo>
                    <a:pt x="46" y="15"/>
                    <a:pt x="15" y="33"/>
                    <a:pt x="11" y="35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10" y="36"/>
                    <a:pt x="9" y="37"/>
                    <a:pt x="7" y="38"/>
                  </a:cubicBezTo>
                  <a:cubicBezTo>
                    <a:pt x="6" y="39"/>
                    <a:pt x="4" y="40"/>
                    <a:pt x="3" y="40"/>
                  </a:cubicBezTo>
                  <a:cubicBezTo>
                    <a:pt x="2" y="41"/>
                    <a:pt x="2" y="41"/>
                    <a:pt x="1" y="42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161" y="42"/>
                    <a:pt x="161" y="42"/>
                    <a:pt x="161" y="42"/>
                  </a:cubicBezTo>
                  <a:cubicBezTo>
                    <a:pt x="165" y="42"/>
                    <a:pt x="167" y="41"/>
                    <a:pt x="169" y="38"/>
                  </a:cubicBezTo>
                  <a:cubicBezTo>
                    <a:pt x="170" y="35"/>
                    <a:pt x="169" y="32"/>
                    <a:pt x="167" y="28"/>
                  </a:cubicBezTo>
                  <a:cubicBezTo>
                    <a:pt x="167" y="28"/>
                    <a:pt x="162" y="20"/>
                    <a:pt x="155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7" name="Freeform 87">
              <a:extLst>
                <a:ext uri="{FF2B5EF4-FFF2-40B4-BE49-F238E27FC236}">
                  <a16:creationId xmlns:a16="http://schemas.microsoft.com/office/drawing/2014/main" id="{8C32EF48-F3AF-4683-9EBA-C2E0FA0202B0}"/>
                </a:ext>
              </a:extLst>
            </p:cNvPr>
            <p:cNvSpPr/>
            <p:nvPr/>
          </p:nvSpPr>
          <p:spPr bwMode="auto">
            <a:xfrm>
              <a:off x="5335588" y="3771901"/>
              <a:ext cx="1520825" cy="155575"/>
            </a:xfrm>
            <a:custGeom>
              <a:avLst/>
              <a:gdLst>
                <a:gd name="T0" fmla="*/ 402 w 402"/>
                <a:gd name="T1" fmla="*/ 24 h 41"/>
                <a:gd name="T2" fmla="*/ 385 w 402"/>
                <a:gd name="T3" fmla="*/ 41 h 41"/>
                <a:gd name="T4" fmla="*/ 382 w 402"/>
                <a:gd name="T5" fmla="*/ 41 h 41"/>
                <a:gd name="T6" fmla="*/ 232 w 402"/>
                <a:gd name="T7" fmla="*/ 28 h 41"/>
                <a:gd name="T8" fmla="*/ 217 w 402"/>
                <a:gd name="T9" fmla="*/ 34 h 41"/>
                <a:gd name="T10" fmla="*/ 216 w 402"/>
                <a:gd name="T11" fmla="*/ 35 h 41"/>
                <a:gd name="T12" fmla="*/ 201 w 402"/>
                <a:gd name="T13" fmla="*/ 40 h 41"/>
                <a:gd name="T14" fmla="*/ 201 w 402"/>
                <a:gd name="T15" fmla="*/ 40 h 41"/>
                <a:gd name="T16" fmla="*/ 186 w 402"/>
                <a:gd name="T17" fmla="*/ 35 h 41"/>
                <a:gd name="T18" fmla="*/ 185 w 402"/>
                <a:gd name="T19" fmla="*/ 34 h 41"/>
                <a:gd name="T20" fmla="*/ 170 w 402"/>
                <a:gd name="T21" fmla="*/ 28 h 41"/>
                <a:gd name="T22" fmla="*/ 20 w 402"/>
                <a:gd name="T23" fmla="*/ 41 h 41"/>
                <a:gd name="T24" fmla="*/ 17 w 402"/>
                <a:gd name="T25" fmla="*/ 41 h 41"/>
                <a:gd name="T26" fmla="*/ 0 w 402"/>
                <a:gd name="T27" fmla="*/ 24 h 41"/>
                <a:gd name="T28" fmla="*/ 16 w 402"/>
                <a:gd name="T29" fmla="*/ 7 h 41"/>
                <a:gd name="T30" fmla="*/ 17 w 402"/>
                <a:gd name="T31" fmla="*/ 7 h 41"/>
                <a:gd name="T32" fmla="*/ 164 w 402"/>
                <a:gd name="T33" fmla="*/ 0 h 41"/>
                <a:gd name="T34" fmla="*/ 177 w 402"/>
                <a:gd name="T35" fmla="*/ 6 h 41"/>
                <a:gd name="T36" fmla="*/ 182 w 402"/>
                <a:gd name="T37" fmla="*/ 6 h 41"/>
                <a:gd name="T38" fmla="*/ 194 w 402"/>
                <a:gd name="T39" fmla="*/ 0 h 41"/>
                <a:gd name="T40" fmla="*/ 208 w 402"/>
                <a:gd name="T41" fmla="*/ 0 h 41"/>
                <a:gd name="T42" fmla="*/ 220 w 402"/>
                <a:gd name="T43" fmla="*/ 6 h 41"/>
                <a:gd name="T44" fmla="*/ 225 w 402"/>
                <a:gd name="T45" fmla="*/ 6 h 41"/>
                <a:gd name="T46" fmla="*/ 238 w 402"/>
                <a:gd name="T47" fmla="*/ 0 h 41"/>
                <a:gd name="T48" fmla="*/ 385 w 402"/>
                <a:gd name="T49" fmla="*/ 7 h 41"/>
                <a:gd name="T50" fmla="*/ 386 w 402"/>
                <a:gd name="T51" fmla="*/ 7 h 41"/>
                <a:gd name="T52" fmla="*/ 402 w 402"/>
                <a:gd name="T53" fmla="*/ 2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02" h="41">
                  <a:moveTo>
                    <a:pt x="402" y="24"/>
                  </a:moveTo>
                  <a:cubicBezTo>
                    <a:pt x="402" y="33"/>
                    <a:pt x="394" y="41"/>
                    <a:pt x="385" y="41"/>
                  </a:cubicBezTo>
                  <a:cubicBezTo>
                    <a:pt x="384" y="41"/>
                    <a:pt x="383" y="41"/>
                    <a:pt x="382" y="41"/>
                  </a:cubicBezTo>
                  <a:cubicBezTo>
                    <a:pt x="232" y="28"/>
                    <a:pt x="232" y="28"/>
                    <a:pt x="232" y="28"/>
                  </a:cubicBezTo>
                  <a:cubicBezTo>
                    <a:pt x="227" y="28"/>
                    <a:pt x="220" y="31"/>
                    <a:pt x="217" y="34"/>
                  </a:cubicBezTo>
                  <a:cubicBezTo>
                    <a:pt x="217" y="34"/>
                    <a:pt x="217" y="34"/>
                    <a:pt x="216" y="35"/>
                  </a:cubicBezTo>
                  <a:cubicBezTo>
                    <a:pt x="214" y="38"/>
                    <a:pt x="208" y="40"/>
                    <a:pt x="201" y="40"/>
                  </a:cubicBezTo>
                  <a:cubicBezTo>
                    <a:pt x="201" y="40"/>
                    <a:pt x="201" y="40"/>
                    <a:pt x="201" y="40"/>
                  </a:cubicBezTo>
                  <a:cubicBezTo>
                    <a:pt x="194" y="40"/>
                    <a:pt x="188" y="38"/>
                    <a:pt x="186" y="35"/>
                  </a:cubicBezTo>
                  <a:cubicBezTo>
                    <a:pt x="185" y="34"/>
                    <a:pt x="185" y="34"/>
                    <a:pt x="185" y="34"/>
                  </a:cubicBezTo>
                  <a:cubicBezTo>
                    <a:pt x="182" y="31"/>
                    <a:pt x="175" y="28"/>
                    <a:pt x="170" y="28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19" y="41"/>
                    <a:pt x="18" y="41"/>
                    <a:pt x="17" y="41"/>
                  </a:cubicBezTo>
                  <a:cubicBezTo>
                    <a:pt x="8" y="41"/>
                    <a:pt x="0" y="33"/>
                    <a:pt x="0" y="24"/>
                  </a:cubicBezTo>
                  <a:cubicBezTo>
                    <a:pt x="0" y="15"/>
                    <a:pt x="7" y="8"/>
                    <a:pt x="16" y="7"/>
                  </a:cubicBezTo>
                  <a:cubicBezTo>
                    <a:pt x="16" y="7"/>
                    <a:pt x="16" y="7"/>
                    <a:pt x="17" y="7"/>
                  </a:cubicBezTo>
                  <a:cubicBezTo>
                    <a:pt x="164" y="0"/>
                    <a:pt x="164" y="0"/>
                    <a:pt x="164" y="0"/>
                  </a:cubicBezTo>
                  <a:cubicBezTo>
                    <a:pt x="169" y="0"/>
                    <a:pt x="175" y="2"/>
                    <a:pt x="177" y="6"/>
                  </a:cubicBezTo>
                  <a:cubicBezTo>
                    <a:pt x="178" y="10"/>
                    <a:pt x="181" y="10"/>
                    <a:pt x="182" y="6"/>
                  </a:cubicBezTo>
                  <a:cubicBezTo>
                    <a:pt x="183" y="2"/>
                    <a:pt x="189" y="0"/>
                    <a:pt x="194" y="0"/>
                  </a:cubicBezTo>
                  <a:cubicBezTo>
                    <a:pt x="208" y="0"/>
                    <a:pt x="208" y="0"/>
                    <a:pt x="208" y="0"/>
                  </a:cubicBezTo>
                  <a:cubicBezTo>
                    <a:pt x="213" y="0"/>
                    <a:pt x="219" y="2"/>
                    <a:pt x="220" y="6"/>
                  </a:cubicBezTo>
                  <a:cubicBezTo>
                    <a:pt x="221" y="10"/>
                    <a:pt x="224" y="10"/>
                    <a:pt x="225" y="6"/>
                  </a:cubicBezTo>
                  <a:cubicBezTo>
                    <a:pt x="227" y="2"/>
                    <a:pt x="233" y="0"/>
                    <a:pt x="238" y="0"/>
                  </a:cubicBezTo>
                  <a:cubicBezTo>
                    <a:pt x="385" y="7"/>
                    <a:pt x="385" y="7"/>
                    <a:pt x="385" y="7"/>
                  </a:cubicBezTo>
                  <a:cubicBezTo>
                    <a:pt x="386" y="7"/>
                    <a:pt x="386" y="7"/>
                    <a:pt x="386" y="7"/>
                  </a:cubicBezTo>
                  <a:cubicBezTo>
                    <a:pt x="395" y="8"/>
                    <a:pt x="402" y="15"/>
                    <a:pt x="402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8" name="Freeform 88">
              <a:extLst>
                <a:ext uri="{FF2B5EF4-FFF2-40B4-BE49-F238E27FC236}">
                  <a16:creationId xmlns:a16="http://schemas.microsoft.com/office/drawing/2014/main" id="{4B3D1034-A172-47FD-BB41-0875EF5575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02250" y="3733801"/>
              <a:ext cx="1587500" cy="227013"/>
            </a:xfrm>
            <a:custGeom>
              <a:avLst/>
              <a:gdLst>
                <a:gd name="T0" fmla="*/ 394 w 420"/>
                <a:gd name="T1" fmla="*/ 60 h 60"/>
                <a:gd name="T2" fmla="*/ 394 w 420"/>
                <a:gd name="T3" fmla="*/ 60 h 60"/>
                <a:gd name="T4" fmla="*/ 391 w 420"/>
                <a:gd name="T5" fmla="*/ 60 h 60"/>
                <a:gd name="T6" fmla="*/ 390 w 420"/>
                <a:gd name="T7" fmla="*/ 60 h 60"/>
                <a:gd name="T8" fmla="*/ 240 w 420"/>
                <a:gd name="T9" fmla="*/ 47 h 60"/>
                <a:gd name="T10" fmla="*/ 240 w 420"/>
                <a:gd name="T11" fmla="*/ 47 h 60"/>
                <a:gd name="T12" fmla="*/ 235 w 420"/>
                <a:gd name="T13" fmla="*/ 49 h 60"/>
                <a:gd name="T14" fmla="*/ 235 w 420"/>
                <a:gd name="T15" fmla="*/ 52 h 60"/>
                <a:gd name="T16" fmla="*/ 230 w 420"/>
                <a:gd name="T17" fmla="*/ 53 h 60"/>
                <a:gd name="T18" fmla="*/ 210 w 420"/>
                <a:gd name="T19" fmla="*/ 59 h 60"/>
                <a:gd name="T20" fmla="*/ 210 w 420"/>
                <a:gd name="T21" fmla="*/ 59 h 60"/>
                <a:gd name="T22" fmla="*/ 190 w 420"/>
                <a:gd name="T23" fmla="*/ 53 h 60"/>
                <a:gd name="T24" fmla="*/ 186 w 420"/>
                <a:gd name="T25" fmla="*/ 52 h 60"/>
                <a:gd name="T26" fmla="*/ 185 w 420"/>
                <a:gd name="T27" fmla="*/ 49 h 60"/>
                <a:gd name="T28" fmla="*/ 180 w 420"/>
                <a:gd name="T29" fmla="*/ 47 h 60"/>
                <a:gd name="T30" fmla="*/ 29 w 420"/>
                <a:gd name="T31" fmla="*/ 60 h 60"/>
                <a:gd name="T32" fmla="*/ 26 w 420"/>
                <a:gd name="T33" fmla="*/ 60 h 60"/>
                <a:gd name="T34" fmla="*/ 0 w 420"/>
                <a:gd name="T35" fmla="*/ 34 h 60"/>
                <a:gd name="T36" fmla="*/ 25 w 420"/>
                <a:gd name="T37" fmla="*/ 8 h 60"/>
                <a:gd name="T38" fmla="*/ 25 w 420"/>
                <a:gd name="T39" fmla="*/ 8 h 60"/>
                <a:gd name="T40" fmla="*/ 173 w 420"/>
                <a:gd name="T41" fmla="*/ 1 h 60"/>
                <a:gd name="T42" fmla="*/ 188 w 420"/>
                <a:gd name="T43" fmla="*/ 5 h 60"/>
                <a:gd name="T44" fmla="*/ 203 w 420"/>
                <a:gd name="T45" fmla="*/ 0 h 60"/>
                <a:gd name="T46" fmla="*/ 217 w 420"/>
                <a:gd name="T47" fmla="*/ 0 h 60"/>
                <a:gd name="T48" fmla="*/ 232 w 420"/>
                <a:gd name="T49" fmla="*/ 5 h 60"/>
                <a:gd name="T50" fmla="*/ 247 w 420"/>
                <a:gd name="T51" fmla="*/ 1 h 60"/>
                <a:gd name="T52" fmla="*/ 395 w 420"/>
                <a:gd name="T53" fmla="*/ 8 h 60"/>
                <a:gd name="T54" fmla="*/ 420 w 420"/>
                <a:gd name="T55" fmla="*/ 34 h 60"/>
                <a:gd name="T56" fmla="*/ 394 w 420"/>
                <a:gd name="T57" fmla="*/ 60 h 60"/>
                <a:gd name="T58" fmla="*/ 26 w 420"/>
                <a:gd name="T59" fmla="*/ 26 h 60"/>
                <a:gd name="T60" fmla="*/ 18 w 420"/>
                <a:gd name="T61" fmla="*/ 34 h 60"/>
                <a:gd name="T62" fmla="*/ 26 w 420"/>
                <a:gd name="T63" fmla="*/ 42 h 60"/>
                <a:gd name="T64" fmla="*/ 26 w 420"/>
                <a:gd name="T65" fmla="*/ 42 h 60"/>
                <a:gd name="T66" fmla="*/ 28 w 420"/>
                <a:gd name="T67" fmla="*/ 42 h 60"/>
                <a:gd name="T68" fmla="*/ 178 w 420"/>
                <a:gd name="T69" fmla="*/ 29 h 60"/>
                <a:gd name="T70" fmla="*/ 180 w 420"/>
                <a:gd name="T71" fmla="*/ 29 h 60"/>
                <a:gd name="T72" fmla="*/ 199 w 420"/>
                <a:gd name="T73" fmla="*/ 36 h 60"/>
                <a:gd name="T74" fmla="*/ 200 w 420"/>
                <a:gd name="T75" fmla="*/ 36 h 60"/>
                <a:gd name="T76" fmla="*/ 202 w 420"/>
                <a:gd name="T77" fmla="*/ 39 h 60"/>
                <a:gd name="T78" fmla="*/ 210 w 420"/>
                <a:gd name="T79" fmla="*/ 41 h 60"/>
                <a:gd name="T80" fmla="*/ 210 w 420"/>
                <a:gd name="T81" fmla="*/ 41 h 60"/>
                <a:gd name="T82" fmla="*/ 218 w 420"/>
                <a:gd name="T83" fmla="*/ 39 h 60"/>
                <a:gd name="T84" fmla="*/ 220 w 420"/>
                <a:gd name="T85" fmla="*/ 36 h 60"/>
                <a:gd name="T86" fmla="*/ 221 w 420"/>
                <a:gd name="T87" fmla="*/ 36 h 60"/>
                <a:gd name="T88" fmla="*/ 242 w 420"/>
                <a:gd name="T89" fmla="*/ 29 h 60"/>
                <a:gd name="T90" fmla="*/ 392 w 420"/>
                <a:gd name="T91" fmla="*/ 42 h 60"/>
                <a:gd name="T92" fmla="*/ 394 w 420"/>
                <a:gd name="T93" fmla="*/ 42 h 60"/>
                <a:gd name="T94" fmla="*/ 402 w 420"/>
                <a:gd name="T95" fmla="*/ 34 h 60"/>
                <a:gd name="T96" fmla="*/ 395 w 420"/>
                <a:gd name="T97" fmla="*/ 26 h 60"/>
                <a:gd name="T98" fmla="*/ 394 w 420"/>
                <a:gd name="T99" fmla="*/ 26 h 60"/>
                <a:gd name="T100" fmla="*/ 246 w 420"/>
                <a:gd name="T101" fmla="*/ 19 h 60"/>
                <a:gd name="T102" fmla="*/ 246 w 420"/>
                <a:gd name="T103" fmla="*/ 19 h 60"/>
                <a:gd name="T104" fmla="*/ 242 w 420"/>
                <a:gd name="T105" fmla="*/ 20 h 60"/>
                <a:gd name="T106" fmla="*/ 231 w 420"/>
                <a:gd name="T107" fmla="*/ 28 h 60"/>
                <a:gd name="T108" fmla="*/ 221 w 420"/>
                <a:gd name="T109" fmla="*/ 20 h 60"/>
                <a:gd name="T110" fmla="*/ 217 w 420"/>
                <a:gd name="T111" fmla="*/ 19 h 60"/>
                <a:gd name="T112" fmla="*/ 203 w 420"/>
                <a:gd name="T113" fmla="*/ 19 h 60"/>
                <a:gd name="T114" fmla="*/ 199 w 420"/>
                <a:gd name="T115" fmla="*/ 20 h 60"/>
                <a:gd name="T116" fmla="*/ 189 w 420"/>
                <a:gd name="T117" fmla="*/ 28 h 60"/>
                <a:gd name="T118" fmla="*/ 178 w 420"/>
                <a:gd name="T119" fmla="*/ 20 h 60"/>
                <a:gd name="T120" fmla="*/ 174 w 420"/>
                <a:gd name="T121" fmla="*/ 19 h 60"/>
                <a:gd name="T122" fmla="*/ 26 w 420"/>
                <a:gd name="T123" fmla="*/ 26 h 60"/>
                <a:gd name="T124" fmla="*/ 26 w 420"/>
                <a:gd name="T125" fmla="*/ 26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20" h="60">
                  <a:moveTo>
                    <a:pt x="394" y="60"/>
                  </a:moveTo>
                  <a:cubicBezTo>
                    <a:pt x="394" y="60"/>
                    <a:pt x="394" y="60"/>
                    <a:pt x="394" y="60"/>
                  </a:cubicBezTo>
                  <a:cubicBezTo>
                    <a:pt x="393" y="60"/>
                    <a:pt x="392" y="60"/>
                    <a:pt x="391" y="60"/>
                  </a:cubicBezTo>
                  <a:cubicBezTo>
                    <a:pt x="390" y="60"/>
                    <a:pt x="390" y="60"/>
                    <a:pt x="390" y="60"/>
                  </a:cubicBezTo>
                  <a:cubicBezTo>
                    <a:pt x="240" y="47"/>
                    <a:pt x="240" y="47"/>
                    <a:pt x="240" y="47"/>
                  </a:cubicBezTo>
                  <a:cubicBezTo>
                    <a:pt x="240" y="47"/>
                    <a:pt x="240" y="47"/>
                    <a:pt x="240" y="47"/>
                  </a:cubicBezTo>
                  <a:cubicBezTo>
                    <a:pt x="238" y="47"/>
                    <a:pt x="236" y="48"/>
                    <a:pt x="235" y="49"/>
                  </a:cubicBezTo>
                  <a:cubicBezTo>
                    <a:pt x="235" y="52"/>
                    <a:pt x="235" y="52"/>
                    <a:pt x="235" y="52"/>
                  </a:cubicBezTo>
                  <a:cubicBezTo>
                    <a:pt x="230" y="53"/>
                    <a:pt x="230" y="53"/>
                    <a:pt x="230" y="53"/>
                  </a:cubicBezTo>
                  <a:cubicBezTo>
                    <a:pt x="225" y="57"/>
                    <a:pt x="218" y="59"/>
                    <a:pt x="210" y="59"/>
                  </a:cubicBezTo>
                  <a:cubicBezTo>
                    <a:pt x="210" y="59"/>
                    <a:pt x="210" y="59"/>
                    <a:pt x="210" y="59"/>
                  </a:cubicBezTo>
                  <a:cubicBezTo>
                    <a:pt x="202" y="59"/>
                    <a:pt x="195" y="57"/>
                    <a:pt x="190" y="53"/>
                  </a:cubicBezTo>
                  <a:cubicBezTo>
                    <a:pt x="186" y="52"/>
                    <a:pt x="186" y="52"/>
                    <a:pt x="186" y="52"/>
                  </a:cubicBezTo>
                  <a:cubicBezTo>
                    <a:pt x="185" y="49"/>
                    <a:pt x="185" y="49"/>
                    <a:pt x="185" y="49"/>
                  </a:cubicBezTo>
                  <a:cubicBezTo>
                    <a:pt x="184" y="48"/>
                    <a:pt x="182" y="47"/>
                    <a:pt x="180" y="47"/>
                  </a:cubicBezTo>
                  <a:cubicBezTo>
                    <a:pt x="29" y="60"/>
                    <a:pt x="29" y="60"/>
                    <a:pt x="29" y="60"/>
                  </a:cubicBezTo>
                  <a:cubicBezTo>
                    <a:pt x="28" y="60"/>
                    <a:pt x="27" y="60"/>
                    <a:pt x="26" y="60"/>
                  </a:cubicBezTo>
                  <a:cubicBezTo>
                    <a:pt x="12" y="60"/>
                    <a:pt x="0" y="48"/>
                    <a:pt x="0" y="34"/>
                  </a:cubicBezTo>
                  <a:cubicBezTo>
                    <a:pt x="0" y="20"/>
                    <a:pt x="11" y="9"/>
                    <a:pt x="25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173" y="1"/>
                    <a:pt x="173" y="1"/>
                    <a:pt x="173" y="1"/>
                  </a:cubicBezTo>
                  <a:cubicBezTo>
                    <a:pt x="178" y="1"/>
                    <a:pt x="184" y="2"/>
                    <a:pt x="188" y="5"/>
                  </a:cubicBezTo>
                  <a:cubicBezTo>
                    <a:pt x="192" y="2"/>
                    <a:pt x="197" y="0"/>
                    <a:pt x="203" y="0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23" y="0"/>
                    <a:pt x="228" y="2"/>
                    <a:pt x="232" y="5"/>
                  </a:cubicBezTo>
                  <a:cubicBezTo>
                    <a:pt x="236" y="2"/>
                    <a:pt x="242" y="1"/>
                    <a:pt x="247" y="1"/>
                  </a:cubicBezTo>
                  <a:cubicBezTo>
                    <a:pt x="395" y="8"/>
                    <a:pt x="395" y="8"/>
                    <a:pt x="395" y="8"/>
                  </a:cubicBezTo>
                  <a:cubicBezTo>
                    <a:pt x="409" y="9"/>
                    <a:pt x="420" y="20"/>
                    <a:pt x="420" y="34"/>
                  </a:cubicBezTo>
                  <a:cubicBezTo>
                    <a:pt x="420" y="48"/>
                    <a:pt x="408" y="60"/>
                    <a:pt x="394" y="60"/>
                  </a:cubicBezTo>
                  <a:close/>
                  <a:moveTo>
                    <a:pt x="26" y="26"/>
                  </a:moveTo>
                  <a:cubicBezTo>
                    <a:pt x="21" y="26"/>
                    <a:pt x="18" y="30"/>
                    <a:pt x="18" y="34"/>
                  </a:cubicBezTo>
                  <a:cubicBezTo>
                    <a:pt x="18" y="38"/>
                    <a:pt x="22" y="42"/>
                    <a:pt x="26" y="42"/>
                  </a:cubicBezTo>
                  <a:cubicBezTo>
                    <a:pt x="26" y="42"/>
                    <a:pt x="26" y="42"/>
                    <a:pt x="26" y="42"/>
                  </a:cubicBezTo>
                  <a:cubicBezTo>
                    <a:pt x="27" y="42"/>
                    <a:pt x="28" y="42"/>
                    <a:pt x="28" y="42"/>
                  </a:cubicBezTo>
                  <a:cubicBezTo>
                    <a:pt x="178" y="29"/>
                    <a:pt x="178" y="29"/>
                    <a:pt x="178" y="29"/>
                  </a:cubicBezTo>
                  <a:cubicBezTo>
                    <a:pt x="179" y="29"/>
                    <a:pt x="179" y="29"/>
                    <a:pt x="180" y="29"/>
                  </a:cubicBezTo>
                  <a:cubicBezTo>
                    <a:pt x="187" y="29"/>
                    <a:pt x="194" y="32"/>
                    <a:pt x="199" y="36"/>
                  </a:cubicBezTo>
                  <a:cubicBezTo>
                    <a:pt x="200" y="36"/>
                    <a:pt x="200" y="36"/>
                    <a:pt x="200" y="36"/>
                  </a:cubicBezTo>
                  <a:cubicBezTo>
                    <a:pt x="202" y="39"/>
                    <a:pt x="202" y="39"/>
                    <a:pt x="202" y="39"/>
                  </a:cubicBezTo>
                  <a:cubicBezTo>
                    <a:pt x="202" y="40"/>
                    <a:pt x="205" y="41"/>
                    <a:pt x="210" y="41"/>
                  </a:cubicBezTo>
                  <a:cubicBezTo>
                    <a:pt x="210" y="41"/>
                    <a:pt x="210" y="41"/>
                    <a:pt x="210" y="41"/>
                  </a:cubicBezTo>
                  <a:cubicBezTo>
                    <a:pt x="215" y="41"/>
                    <a:pt x="218" y="40"/>
                    <a:pt x="218" y="39"/>
                  </a:cubicBezTo>
                  <a:cubicBezTo>
                    <a:pt x="220" y="36"/>
                    <a:pt x="220" y="36"/>
                    <a:pt x="220" y="36"/>
                  </a:cubicBezTo>
                  <a:cubicBezTo>
                    <a:pt x="221" y="36"/>
                    <a:pt x="221" y="36"/>
                    <a:pt x="221" y="36"/>
                  </a:cubicBezTo>
                  <a:cubicBezTo>
                    <a:pt x="227" y="32"/>
                    <a:pt x="235" y="29"/>
                    <a:pt x="242" y="29"/>
                  </a:cubicBezTo>
                  <a:cubicBezTo>
                    <a:pt x="392" y="42"/>
                    <a:pt x="392" y="42"/>
                    <a:pt x="392" y="42"/>
                  </a:cubicBezTo>
                  <a:cubicBezTo>
                    <a:pt x="392" y="42"/>
                    <a:pt x="393" y="42"/>
                    <a:pt x="394" y="42"/>
                  </a:cubicBezTo>
                  <a:cubicBezTo>
                    <a:pt x="398" y="42"/>
                    <a:pt x="402" y="38"/>
                    <a:pt x="402" y="34"/>
                  </a:cubicBezTo>
                  <a:cubicBezTo>
                    <a:pt x="402" y="30"/>
                    <a:pt x="399" y="26"/>
                    <a:pt x="395" y="26"/>
                  </a:cubicBezTo>
                  <a:cubicBezTo>
                    <a:pt x="394" y="26"/>
                    <a:pt x="394" y="26"/>
                    <a:pt x="394" y="26"/>
                  </a:cubicBezTo>
                  <a:cubicBezTo>
                    <a:pt x="246" y="19"/>
                    <a:pt x="246" y="19"/>
                    <a:pt x="246" y="19"/>
                  </a:cubicBezTo>
                  <a:cubicBezTo>
                    <a:pt x="246" y="19"/>
                    <a:pt x="246" y="19"/>
                    <a:pt x="246" y="19"/>
                  </a:cubicBezTo>
                  <a:cubicBezTo>
                    <a:pt x="244" y="19"/>
                    <a:pt x="243" y="20"/>
                    <a:pt x="242" y="20"/>
                  </a:cubicBezTo>
                  <a:cubicBezTo>
                    <a:pt x="239" y="27"/>
                    <a:pt x="234" y="28"/>
                    <a:pt x="231" y="28"/>
                  </a:cubicBezTo>
                  <a:cubicBezTo>
                    <a:pt x="227" y="28"/>
                    <a:pt x="223" y="25"/>
                    <a:pt x="221" y="20"/>
                  </a:cubicBezTo>
                  <a:cubicBezTo>
                    <a:pt x="220" y="19"/>
                    <a:pt x="219" y="19"/>
                    <a:pt x="217" y="19"/>
                  </a:cubicBezTo>
                  <a:cubicBezTo>
                    <a:pt x="203" y="19"/>
                    <a:pt x="203" y="19"/>
                    <a:pt x="203" y="19"/>
                  </a:cubicBezTo>
                  <a:cubicBezTo>
                    <a:pt x="201" y="19"/>
                    <a:pt x="200" y="19"/>
                    <a:pt x="199" y="20"/>
                  </a:cubicBezTo>
                  <a:cubicBezTo>
                    <a:pt x="197" y="25"/>
                    <a:pt x="193" y="28"/>
                    <a:pt x="189" y="28"/>
                  </a:cubicBezTo>
                  <a:cubicBezTo>
                    <a:pt x="186" y="28"/>
                    <a:pt x="181" y="27"/>
                    <a:pt x="178" y="20"/>
                  </a:cubicBezTo>
                  <a:cubicBezTo>
                    <a:pt x="177" y="20"/>
                    <a:pt x="176" y="19"/>
                    <a:pt x="174" y="19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6" y="26"/>
                    <a:pt x="26" y="26"/>
                    <a:pt x="26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9" name="Freeform 89">
              <a:extLst>
                <a:ext uri="{FF2B5EF4-FFF2-40B4-BE49-F238E27FC236}">
                  <a16:creationId xmlns:a16="http://schemas.microsoft.com/office/drawing/2014/main" id="{B158FFF0-B7BE-4A61-BED7-743AF0F41E76}"/>
                </a:ext>
              </a:extLst>
            </p:cNvPr>
            <p:cNvSpPr/>
            <p:nvPr/>
          </p:nvSpPr>
          <p:spPr bwMode="auto">
            <a:xfrm>
              <a:off x="5354638" y="3525838"/>
              <a:ext cx="669925" cy="163513"/>
            </a:xfrm>
            <a:custGeom>
              <a:avLst/>
              <a:gdLst>
                <a:gd name="T0" fmla="*/ 169 w 177"/>
                <a:gd name="T1" fmla="*/ 37 h 43"/>
                <a:gd name="T2" fmla="*/ 168 w 177"/>
                <a:gd name="T3" fmla="*/ 36 h 43"/>
                <a:gd name="T4" fmla="*/ 92 w 177"/>
                <a:gd name="T5" fmla="*/ 1 h 43"/>
                <a:gd name="T6" fmla="*/ 75 w 177"/>
                <a:gd name="T7" fmla="*/ 0 h 43"/>
                <a:gd name="T8" fmla="*/ 18 w 177"/>
                <a:gd name="T9" fmla="*/ 15 h 43"/>
                <a:gd name="T10" fmla="*/ 3 w 177"/>
                <a:gd name="T11" fmla="*/ 29 h 43"/>
                <a:gd name="T12" fmla="*/ 1 w 177"/>
                <a:gd name="T13" fmla="*/ 39 h 43"/>
                <a:gd name="T14" fmla="*/ 9 w 177"/>
                <a:gd name="T15" fmla="*/ 43 h 43"/>
                <a:gd name="T16" fmla="*/ 177 w 177"/>
                <a:gd name="T17" fmla="*/ 43 h 43"/>
                <a:gd name="T18" fmla="*/ 169 w 177"/>
                <a:gd name="T19" fmla="*/ 37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7" h="43">
                  <a:moveTo>
                    <a:pt x="169" y="37"/>
                  </a:moveTo>
                  <a:cubicBezTo>
                    <a:pt x="168" y="36"/>
                    <a:pt x="168" y="36"/>
                    <a:pt x="168" y="36"/>
                  </a:cubicBezTo>
                  <a:cubicBezTo>
                    <a:pt x="141" y="16"/>
                    <a:pt x="115" y="5"/>
                    <a:pt x="92" y="1"/>
                  </a:cubicBezTo>
                  <a:cubicBezTo>
                    <a:pt x="87" y="1"/>
                    <a:pt x="81" y="0"/>
                    <a:pt x="75" y="0"/>
                  </a:cubicBezTo>
                  <a:cubicBezTo>
                    <a:pt x="40" y="0"/>
                    <a:pt x="18" y="15"/>
                    <a:pt x="18" y="15"/>
                  </a:cubicBezTo>
                  <a:cubicBezTo>
                    <a:pt x="16" y="16"/>
                    <a:pt x="6" y="23"/>
                    <a:pt x="3" y="29"/>
                  </a:cubicBezTo>
                  <a:cubicBezTo>
                    <a:pt x="1" y="33"/>
                    <a:pt x="0" y="36"/>
                    <a:pt x="1" y="39"/>
                  </a:cubicBezTo>
                  <a:cubicBezTo>
                    <a:pt x="3" y="42"/>
                    <a:pt x="5" y="43"/>
                    <a:pt x="9" y="43"/>
                  </a:cubicBezTo>
                  <a:cubicBezTo>
                    <a:pt x="177" y="43"/>
                    <a:pt x="177" y="43"/>
                    <a:pt x="177" y="43"/>
                  </a:cubicBezTo>
                  <a:cubicBezTo>
                    <a:pt x="174" y="40"/>
                    <a:pt x="170" y="37"/>
                    <a:pt x="169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10" name="Freeform 90">
              <a:extLst>
                <a:ext uri="{FF2B5EF4-FFF2-40B4-BE49-F238E27FC236}">
                  <a16:creationId xmlns:a16="http://schemas.microsoft.com/office/drawing/2014/main" id="{03AE4986-48C0-402A-9374-5000E238EE61}"/>
                </a:ext>
              </a:extLst>
            </p:cNvPr>
            <p:cNvSpPr/>
            <p:nvPr/>
          </p:nvSpPr>
          <p:spPr bwMode="auto">
            <a:xfrm>
              <a:off x="6175375" y="3063876"/>
              <a:ext cx="654050" cy="571500"/>
            </a:xfrm>
            <a:custGeom>
              <a:avLst/>
              <a:gdLst>
                <a:gd name="T0" fmla="*/ 171 w 173"/>
                <a:gd name="T1" fmla="*/ 114 h 151"/>
                <a:gd name="T2" fmla="*/ 157 w 173"/>
                <a:gd name="T3" fmla="*/ 87 h 151"/>
                <a:gd name="T4" fmla="*/ 157 w 173"/>
                <a:gd name="T5" fmla="*/ 86 h 151"/>
                <a:gd name="T6" fmla="*/ 123 w 173"/>
                <a:gd name="T7" fmla="*/ 21 h 151"/>
                <a:gd name="T8" fmla="*/ 116 w 173"/>
                <a:gd name="T9" fmla="*/ 8 h 151"/>
                <a:gd name="T10" fmla="*/ 115 w 173"/>
                <a:gd name="T11" fmla="*/ 7 h 151"/>
                <a:gd name="T12" fmla="*/ 87 w 173"/>
                <a:gd name="T13" fmla="*/ 0 h 151"/>
                <a:gd name="T14" fmla="*/ 101 w 173"/>
                <a:gd name="T15" fmla="*/ 24 h 151"/>
                <a:gd name="T16" fmla="*/ 103 w 173"/>
                <a:gd name="T17" fmla="*/ 45 h 151"/>
                <a:gd name="T18" fmla="*/ 88 w 173"/>
                <a:gd name="T19" fmla="*/ 59 h 151"/>
                <a:gd name="T20" fmla="*/ 38 w 173"/>
                <a:gd name="T21" fmla="*/ 87 h 151"/>
                <a:gd name="T22" fmla="*/ 1 w 173"/>
                <a:gd name="T23" fmla="*/ 149 h 151"/>
                <a:gd name="T24" fmla="*/ 0 w 173"/>
                <a:gd name="T25" fmla="*/ 151 h 151"/>
                <a:gd name="T26" fmla="*/ 1 w 173"/>
                <a:gd name="T27" fmla="*/ 151 h 151"/>
                <a:gd name="T28" fmla="*/ 9 w 173"/>
                <a:gd name="T29" fmla="*/ 146 h 151"/>
                <a:gd name="T30" fmla="*/ 86 w 173"/>
                <a:gd name="T31" fmla="*/ 112 h 151"/>
                <a:gd name="T32" fmla="*/ 113 w 173"/>
                <a:gd name="T33" fmla="*/ 109 h 151"/>
                <a:gd name="T34" fmla="*/ 165 w 173"/>
                <a:gd name="T35" fmla="*/ 120 h 151"/>
                <a:gd name="T36" fmla="*/ 169 w 173"/>
                <a:gd name="T37" fmla="*/ 121 h 151"/>
                <a:gd name="T38" fmla="*/ 172 w 173"/>
                <a:gd name="T39" fmla="*/ 120 h 151"/>
                <a:gd name="T40" fmla="*/ 171 w 173"/>
                <a:gd name="T41" fmla="*/ 114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73" h="151">
                  <a:moveTo>
                    <a:pt x="171" y="114"/>
                  </a:moveTo>
                  <a:cubicBezTo>
                    <a:pt x="157" y="87"/>
                    <a:pt x="157" y="87"/>
                    <a:pt x="157" y="87"/>
                  </a:cubicBezTo>
                  <a:cubicBezTo>
                    <a:pt x="157" y="86"/>
                    <a:pt x="157" y="86"/>
                    <a:pt x="157" y="86"/>
                  </a:cubicBezTo>
                  <a:cubicBezTo>
                    <a:pt x="123" y="21"/>
                    <a:pt x="123" y="21"/>
                    <a:pt x="123" y="21"/>
                  </a:cubicBezTo>
                  <a:cubicBezTo>
                    <a:pt x="120" y="17"/>
                    <a:pt x="117" y="11"/>
                    <a:pt x="116" y="8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5" y="7"/>
                    <a:pt x="101" y="0"/>
                    <a:pt x="87" y="0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5" y="31"/>
                    <a:pt x="105" y="38"/>
                    <a:pt x="103" y="45"/>
                  </a:cubicBezTo>
                  <a:cubicBezTo>
                    <a:pt x="100" y="51"/>
                    <a:pt x="95" y="56"/>
                    <a:pt x="88" y="59"/>
                  </a:cubicBezTo>
                  <a:cubicBezTo>
                    <a:pt x="85" y="60"/>
                    <a:pt x="56" y="71"/>
                    <a:pt x="38" y="87"/>
                  </a:cubicBezTo>
                  <a:cubicBezTo>
                    <a:pt x="19" y="105"/>
                    <a:pt x="8" y="123"/>
                    <a:pt x="1" y="149"/>
                  </a:cubicBezTo>
                  <a:cubicBezTo>
                    <a:pt x="0" y="151"/>
                    <a:pt x="0" y="151"/>
                    <a:pt x="0" y="151"/>
                  </a:cubicBezTo>
                  <a:cubicBezTo>
                    <a:pt x="0" y="151"/>
                    <a:pt x="1" y="151"/>
                    <a:pt x="1" y="151"/>
                  </a:cubicBezTo>
                  <a:cubicBezTo>
                    <a:pt x="3" y="149"/>
                    <a:pt x="6" y="147"/>
                    <a:pt x="9" y="146"/>
                  </a:cubicBezTo>
                  <a:cubicBezTo>
                    <a:pt x="9" y="146"/>
                    <a:pt x="42" y="125"/>
                    <a:pt x="86" y="112"/>
                  </a:cubicBezTo>
                  <a:cubicBezTo>
                    <a:pt x="95" y="110"/>
                    <a:pt x="104" y="109"/>
                    <a:pt x="113" y="109"/>
                  </a:cubicBezTo>
                  <a:cubicBezTo>
                    <a:pt x="141" y="109"/>
                    <a:pt x="165" y="120"/>
                    <a:pt x="165" y="120"/>
                  </a:cubicBezTo>
                  <a:cubicBezTo>
                    <a:pt x="167" y="121"/>
                    <a:pt x="168" y="121"/>
                    <a:pt x="169" y="121"/>
                  </a:cubicBezTo>
                  <a:cubicBezTo>
                    <a:pt x="171" y="121"/>
                    <a:pt x="172" y="120"/>
                    <a:pt x="172" y="120"/>
                  </a:cubicBezTo>
                  <a:cubicBezTo>
                    <a:pt x="173" y="118"/>
                    <a:pt x="172" y="116"/>
                    <a:pt x="171" y="1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/>
            </a:p>
          </p:txBody>
        </p:sp>
      </p:grpSp>
      <p:sp>
        <p:nvSpPr>
          <p:cNvPr id="28678" name="文本框 11">
            <a:extLst>
              <a:ext uri="{FF2B5EF4-FFF2-40B4-BE49-F238E27FC236}">
                <a16:creationId xmlns:a16="http://schemas.microsoft.com/office/drawing/2014/main" id="{2D74EA7C-AE82-4A7C-BE5B-6A6D0FDA28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38313" y="552450"/>
            <a:ext cx="5237331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ja-JP" sz="3600" dirty="0">
                <a:solidFill>
                  <a:schemeClr val="bg1"/>
                </a:solidFill>
              </a:rPr>
              <a:t>Performance Evaluation </a:t>
            </a:r>
          </a:p>
        </p:txBody>
      </p:sp>
      <p:pic>
        <p:nvPicPr>
          <p:cNvPr id="28679" name="图片 12">
            <a:extLst>
              <a:ext uri="{FF2B5EF4-FFF2-40B4-BE49-F238E27FC236}">
                <a16:creationId xmlns:a16="http://schemas.microsoft.com/office/drawing/2014/main" id="{EA21A789-CAFE-4DCE-9356-4BD8695A86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6188" y="5200650"/>
            <a:ext cx="5865812" cy="165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E9360E56-8485-C147-AF6E-D0569C5207EE}"/>
              </a:ext>
            </a:extLst>
          </p:cNvPr>
          <p:cNvSpPr/>
          <p:nvPr/>
        </p:nvSpPr>
        <p:spPr>
          <a:xfrm>
            <a:off x="1889634" y="2234041"/>
            <a:ext cx="1415772" cy="4973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eaLnBrk="1" hangingPunct="1">
              <a:lnSpc>
                <a:spcPct val="120000"/>
              </a:lnSpc>
            </a:pPr>
            <a:r>
              <a:rPr lang="ja-JP" altLang="en-US" sz="2400">
                <a:solidFill>
                  <a:srgbClr val="595959"/>
                </a:solidFill>
                <a:sym typeface="Arial" panose="020B0604020202020204" pitchFamily="34" charset="0"/>
              </a:rPr>
              <a:t>如何评估</a:t>
            </a:r>
            <a:endParaRPr lang="en-US" altLang="ja-JP" sz="2400" dirty="0">
              <a:solidFill>
                <a:srgbClr val="595959"/>
              </a:solidFill>
              <a:sym typeface="Arial" panose="020B0604020202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93983F0-8EC5-144E-A9F2-9837351764A0}"/>
              </a:ext>
            </a:extLst>
          </p:cNvPr>
          <p:cNvSpPr/>
          <p:nvPr/>
        </p:nvSpPr>
        <p:spPr>
          <a:xfrm>
            <a:off x="2127935" y="3100956"/>
            <a:ext cx="6601073" cy="15435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eaLnBrk="1" hangingPunct="1">
              <a:lnSpc>
                <a:spcPct val="120000"/>
              </a:lnSpc>
            </a:pPr>
            <a:r>
              <a:rPr lang="en-US" altLang="zh-CN" sz="2000" dirty="0">
                <a:solidFill>
                  <a:srgbClr val="595959"/>
                </a:solidFill>
              </a:rPr>
              <a:t>final optimality gap</a:t>
            </a:r>
            <a:r>
              <a:rPr lang="zh-CN" altLang="en-US" sz="2000" dirty="0">
                <a:solidFill>
                  <a:srgbClr val="595959"/>
                </a:solidFill>
              </a:rPr>
              <a:t>：</a:t>
            </a:r>
            <a:endParaRPr lang="en-US" altLang="zh-CN" sz="2000" dirty="0">
              <a:solidFill>
                <a:srgbClr val="595959"/>
              </a:solidFill>
            </a:endParaRPr>
          </a:p>
          <a:p>
            <a:pPr algn="just" eaLnBrk="1" hangingPunct="1">
              <a:lnSpc>
                <a:spcPct val="120000"/>
              </a:lnSpc>
            </a:pPr>
            <a:r>
              <a:rPr lang="ja-JP" altLang="en-US" sz="2000">
                <a:solidFill>
                  <a:srgbClr val="595959"/>
                </a:solidFill>
              </a:rPr>
              <a:t>对于一个</a:t>
            </a:r>
            <a:r>
              <a:rPr lang="zh-CN" altLang="en-US" sz="2000" dirty="0">
                <a:solidFill>
                  <a:srgbClr val="595959"/>
                </a:solidFill>
              </a:rPr>
              <a:t> </a:t>
            </a:r>
            <a:r>
              <a:rPr lang="en-US" altLang="zh-CN" sz="2000" dirty="0">
                <a:solidFill>
                  <a:srgbClr val="595959"/>
                </a:solidFill>
              </a:rPr>
              <a:t>benchmark function f </a:t>
            </a:r>
            <a:r>
              <a:rPr lang="zh-CN" altLang="en-US" sz="2000" dirty="0">
                <a:solidFill>
                  <a:srgbClr val="595959"/>
                </a:solidFill>
              </a:rPr>
              <a:t>，</a:t>
            </a:r>
            <a:r>
              <a:rPr lang="ja-JP" altLang="en-US" sz="2000">
                <a:solidFill>
                  <a:srgbClr val="595959"/>
                </a:solidFill>
              </a:rPr>
              <a:t>如果</a:t>
            </a:r>
            <a:r>
              <a:rPr lang="zh-CN" altLang="en-US" sz="2000" dirty="0">
                <a:solidFill>
                  <a:srgbClr val="595959"/>
                </a:solidFill>
              </a:rPr>
              <a:t> </a:t>
            </a:r>
            <a:r>
              <a:rPr lang="en-US" altLang="ja-JP" sz="2000" dirty="0">
                <a:solidFill>
                  <a:srgbClr val="595959"/>
                </a:solidFill>
              </a:rPr>
              <a:t>f</a:t>
            </a:r>
            <a:r>
              <a:rPr lang="zh-CN" altLang="en-US" sz="2000" dirty="0">
                <a:solidFill>
                  <a:srgbClr val="595959"/>
                </a:solidFill>
              </a:rPr>
              <a:t> </a:t>
            </a:r>
            <a:r>
              <a:rPr lang="ja-JP" altLang="en-US" sz="2000">
                <a:solidFill>
                  <a:srgbClr val="595959"/>
                </a:solidFill>
              </a:rPr>
              <a:t>在</a:t>
            </a:r>
            <a:r>
              <a:rPr lang="zh-CN" altLang="en-US" sz="2000" dirty="0">
                <a:solidFill>
                  <a:srgbClr val="595959"/>
                </a:solidFill>
              </a:rPr>
              <a:t> </a:t>
            </a:r>
            <a:r>
              <a:rPr lang="en-US" altLang="zh-CN" sz="2000" dirty="0">
                <a:solidFill>
                  <a:srgbClr val="595959"/>
                </a:solidFill>
              </a:rPr>
              <a:t>x∗</a:t>
            </a:r>
            <a:r>
              <a:rPr lang="zh-CN" altLang="en-US" sz="2000" dirty="0">
                <a:solidFill>
                  <a:srgbClr val="595959"/>
                </a:solidFill>
              </a:rPr>
              <a:t> </a:t>
            </a:r>
            <a:r>
              <a:rPr lang="ja-JP" altLang="en-US" sz="2000">
                <a:solidFill>
                  <a:srgbClr val="595959"/>
                </a:solidFill>
              </a:rPr>
              <a:t>达到最佳值</a:t>
            </a:r>
            <a:r>
              <a:rPr lang="en-US" altLang="zh-CN" sz="2000" dirty="0">
                <a:solidFill>
                  <a:srgbClr val="595959"/>
                </a:solidFill>
              </a:rPr>
              <a:t>, </a:t>
            </a:r>
            <a:r>
              <a:rPr lang="ja-JP" altLang="en-US" sz="2000">
                <a:solidFill>
                  <a:srgbClr val="595959"/>
                </a:solidFill>
              </a:rPr>
              <a:t>而</a:t>
            </a:r>
            <a:r>
              <a:rPr lang="en-US" altLang="zh-CN" sz="2000" dirty="0">
                <a:solidFill>
                  <a:srgbClr val="595959"/>
                </a:solidFill>
              </a:rPr>
              <a:t> xˆ </a:t>
            </a:r>
            <a:r>
              <a:rPr lang="ja-JP" altLang="en-US" sz="2000">
                <a:solidFill>
                  <a:srgbClr val="595959"/>
                </a:solidFill>
              </a:rPr>
              <a:t>是</a:t>
            </a:r>
            <a:r>
              <a:rPr lang="zh-CN" altLang="en-US" sz="2000" dirty="0">
                <a:solidFill>
                  <a:srgbClr val="595959"/>
                </a:solidFill>
              </a:rPr>
              <a:t> </a:t>
            </a:r>
            <a:r>
              <a:rPr lang="ja-JP" altLang="en-US" sz="2000">
                <a:solidFill>
                  <a:srgbClr val="595959"/>
                </a:solidFill>
              </a:rPr>
              <a:t>优化器</a:t>
            </a:r>
            <a:r>
              <a:rPr lang="zh-CN" altLang="en-US" sz="2000" dirty="0">
                <a:solidFill>
                  <a:srgbClr val="595959"/>
                </a:solidFill>
              </a:rPr>
              <a:t> </a:t>
            </a:r>
            <a:r>
              <a:rPr lang="ja-JP" altLang="en-US" sz="2000">
                <a:solidFill>
                  <a:srgbClr val="595959"/>
                </a:solidFill>
              </a:rPr>
              <a:t>找到的最佳值</a:t>
            </a:r>
            <a:r>
              <a:rPr lang="en-US" altLang="zh-CN" sz="2000" dirty="0">
                <a:solidFill>
                  <a:srgbClr val="595959"/>
                </a:solidFill>
              </a:rPr>
              <a:t>, </a:t>
            </a:r>
            <a:r>
              <a:rPr lang="ja-JP" altLang="en-US" sz="2000">
                <a:solidFill>
                  <a:srgbClr val="595959"/>
                </a:solidFill>
              </a:rPr>
              <a:t>那么</a:t>
            </a:r>
            <a:endParaRPr lang="en-US" altLang="ja-JP" sz="2000" dirty="0">
              <a:solidFill>
                <a:srgbClr val="595959"/>
              </a:solidFill>
            </a:endParaRPr>
          </a:p>
          <a:p>
            <a:pPr algn="just" eaLnBrk="1" hangingPunct="1">
              <a:lnSpc>
                <a:spcPct val="120000"/>
              </a:lnSpc>
            </a:pPr>
            <a:r>
              <a:rPr lang="ja-JP" altLang="en-US" sz="2000">
                <a:solidFill>
                  <a:srgbClr val="595959"/>
                </a:solidFill>
              </a:rPr>
              <a:t>使用</a:t>
            </a:r>
            <a:r>
              <a:rPr lang="zh-CN" altLang="en-US" sz="2000" dirty="0">
                <a:solidFill>
                  <a:srgbClr val="595959"/>
                </a:solidFill>
              </a:rPr>
              <a:t> </a:t>
            </a:r>
            <a:r>
              <a:rPr lang="en-US" altLang="zh-CN" sz="2000" dirty="0">
                <a:solidFill>
                  <a:srgbClr val="595959"/>
                </a:solidFill>
              </a:rPr>
              <a:t> |f(xˆ) − f(x∗)| </a:t>
            </a:r>
            <a:r>
              <a:rPr lang="ja-JP" altLang="en-US" sz="2000">
                <a:solidFill>
                  <a:srgbClr val="595959"/>
                </a:solidFill>
              </a:rPr>
              <a:t>来评估优化器在</a:t>
            </a:r>
            <a:r>
              <a:rPr lang="zh-CN" altLang="en-US" sz="2000" dirty="0">
                <a:solidFill>
                  <a:srgbClr val="595959"/>
                </a:solidFill>
              </a:rPr>
              <a:t> </a:t>
            </a:r>
            <a:r>
              <a:rPr lang="en-US" altLang="zh-CN" sz="2000" dirty="0">
                <a:solidFill>
                  <a:srgbClr val="595959"/>
                </a:solidFill>
              </a:rPr>
              <a:t>f</a:t>
            </a:r>
            <a:r>
              <a:rPr lang="zh-CN" altLang="en-US" sz="2000" dirty="0">
                <a:solidFill>
                  <a:srgbClr val="595959"/>
                </a:solidFill>
              </a:rPr>
              <a:t> </a:t>
            </a:r>
            <a:r>
              <a:rPr lang="ja-JP" altLang="en-US" sz="2000">
                <a:solidFill>
                  <a:srgbClr val="595959"/>
                </a:solidFill>
              </a:rPr>
              <a:t>上的好坏</a:t>
            </a:r>
            <a:r>
              <a:rPr lang="en-US" altLang="zh-CN" sz="2000" dirty="0">
                <a:solidFill>
                  <a:srgbClr val="595959"/>
                </a:solidFill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41583762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任意多边形 10">
            <a:extLst>
              <a:ext uri="{FF2B5EF4-FFF2-40B4-BE49-F238E27FC236}">
                <a16:creationId xmlns:a16="http://schemas.microsoft.com/office/drawing/2014/main" id="{F78217A7-87B9-42C8-9AA2-56639B95E51F}"/>
              </a:ext>
            </a:extLst>
          </p:cNvPr>
          <p:cNvSpPr/>
          <p:nvPr/>
        </p:nvSpPr>
        <p:spPr>
          <a:xfrm rot="5400000">
            <a:off x="1882775" y="-1425575"/>
            <a:ext cx="914400" cy="4679950"/>
          </a:xfrm>
          <a:custGeom>
            <a:avLst/>
            <a:gdLst>
              <a:gd name="connsiteX0" fmla="*/ 0 w 990604"/>
              <a:gd name="connsiteY0" fmla="*/ 5956738 h 5956738"/>
              <a:gd name="connsiteX1" fmla="*/ 0 w 990604"/>
              <a:gd name="connsiteY1" fmla="*/ 317938 h 5956738"/>
              <a:gd name="connsiteX2" fmla="*/ 6 w 990604"/>
              <a:gd name="connsiteY2" fmla="*/ 317938 h 5956738"/>
              <a:gd name="connsiteX3" fmla="*/ 495305 w 990604"/>
              <a:gd name="connsiteY3" fmla="*/ 0 h 5956738"/>
              <a:gd name="connsiteX4" fmla="*/ 990604 w 990604"/>
              <a:gd name="connsiteY4" fmla="*/ 317938 h 5956738"/>
              <a:gd name="connsiteX5" fmla="*/ 990601 w 990604"/>
              <a:gd name="connsiteY5" fmla="*/ 317938 h 5956738"/>
              <a:gd name="connsiteX6" fmla="*/ 990601 w 990604"/>
              <a:gd name="connsiteY6" fmla="*/ 5956738 h 5956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0604" h="5956738">
                <a:moveTo>
                  <a:pt x="0" y="5956738"/>
                </a:moveTo>
                <a:lnTo>
                  <a:pt x="0" y="317938"/>
                </a:lnTo>
                <a:lnTo>
                  <a:pt x="6" y="317938"/>
                </a:lnTo>
                <a:lnTo>
                  <a:pt x="495305" y="0"/>
                </a:lnTo>
                <a:lnTo>
                  <a:pt x="990604" y="317938"/>
                </a:lnTo>
                <a:lnTo>
                  <a:pt x="990601" y="317938"/>
                </a:lnTo>
                <a:lnTo>
                  <a:pt x="990601" y="5956738"/>
                </a:lnTo>
                <a:close/>
              </a:path>
            </a:pathLst>
          </a:custGeom>
          <a:solidFill>
            <a:srgbClr val="4B64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zh-CN" altLang="en-US" noProof="1"/>
          </a:p>
        </p:txBody>
      </p:sp>
      <p:sp>
        <p:nvSpPr>
          <p:cNvPr id="2" name="椭圆 1">
            <a:extLst>
              <a:ext uri="{FF2B5EF4-FFF2-40B4-BE49-F238E27FC236}">
                <a16:creationId xmlns:a16="http://schemas.microsoft.com/office/drawing/2014/main" id="{989F1B2B-D069-4E1D-ABB9-F2C6C8EF9ED8}"/>
              </a:ext>
            </a:extLst>
          </p:cNvPr>
          <p:cNvSpPr/>
          <p:nvPr/>
        </p:nvSpPr>
        <p:spPr>
          <a:xfrm>
            <a:off x="323850" y="247650"/>
            <a:ext cx="1333500" cy="1333500"/>
          </a:xfrm>
          <a:prstGeom prst="ellipse">
            <a:avLst/>
          </a:prstGeom>
          <a:solidFill>
            <a:schemeClr val="bg1"/>
          </a:solidFill>
          <a:ln w="38100">
            <a:solidFill>
              <a:srgbClr val="4B64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zh-CN" altLang="en-US" noProof="1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EB01D4AC-4383-4216-A68F-045301757739}"/>
              </a:ext>
            </a:extLst>
          </p:cNvPr>
          <p:cNvGrpSpPr/>
          <p:nvPr/>
        </p:nvGrpSpPr>
        <p:grpSpPr>
          <a:xfrm>
            <a:off x="475624" y="571426"/>
            <a:ext cx="1029952" cy="685949"/>
            <a:chOff x="5302250" y="2903538"/>
            <a:chExt cx="1587500" cy="1057276"/>
          </a:xfrm>
          <a:solidFill>
            <a:srgbClr val="4B649F"/>
          </a:solidFill>
        </p:grpSpPr>
        <p:sp>
          <p:nvSpPr>
            <p:cNvPr id="4" name="Freeform 84">
              <a:extLst>
                <a:ext uri="{FF2B5EF4-FFF2-40B4-BE49-F238E27FC236}">
                  <a16:creationId xmlns:a16="http://schemas.microsoft.com/office/drawing/2014/main" id="{31146644-E136-4958-B5BF-A9B632D430C5}"/>
                </a:ext>
              </a:extLst>
            </p:cNvPr>
            <p:cNvSpPr/>
            <p:nvPr/>
          </p:nvSpPr>
          <p:spPr bwMode="auto">
            <a:xfrm>
              <a:off x="5362575" y="3040063"/>
              <a:ext cx="706438" cy="614363"/>
            </a:xfrm>
            <a:custGeom>
              <a:avLst/>
              <a:gdLst>
                <a:gd name="T0" fmla="*/ 181 w 187"/>
                <a:gd name="T1" fmla="*/ 49 h 162"/>
                <a:gd name="T2" fmla="*/ 187 w 187"/>
                <a:gd name="T3" fmla="*/ 66 h 162"/>
                <a:gd name="T4" fmla="*/ 187 w 187"/>
                <a:gd name="T5" fmla="*/ 162 h 162"/>
                <a:gd name="T6" fmla="*/ 176 w 187"/>
                <a:gd name="T7" fmla="*/ 153 h 162"/>
                <a:gd name="T8" fmla="*/ 92 w 187"/>
                <a:gd name="T9" fmla="*/ 115 h 162"/>
                <a:gd name="T10" fmla="*/ 73 w 187"/>
                <a:gd name="T11" fmla="*/ 114 h 162"/>
                <a:gd name="T12" fmla="*/ 8 w 187"/>
                <a:gd name="T13" fmla="*/ 131 h 162"/>
                <a:gd name="T14" fmla="*/ 1 w 187"/>
                <a:gd name="T15" fmla="*/ 131 h 162"/>
                <a:gd name="T16" fmla="*/ 2 w 187"/>
                <a:gd name="T17" fmla="*/ 126 h 162"/>
                <a:gd name="T18" fmla="*/ 26 w 187"/>
                <a:gd name="T19" fmla="*/ 70 h 162"/>
                <a:gd name="T20" fmla="*/ 48 w 187"/>
                <a:gd name="T21" fmla="*/ 20 h 162"/>
                <a:gd name="T22" fmla="*/ 53 w 187"/>
                <a:gd name="T23" fmla="*/ 13 h 162"/>
                <a:gd name="T24" fmla="*/ 62 w 187"/>
                <a:gd name="T25" fmla="*/ 9 h 162"/>
                <a:gd name="T26" fmla="*/ 130 w 187"/>
                <a:gd name="T27" fmla="*/ 11 h 162"/>
                <a:gd name="T28" fmla="*/ 181 w 187"/>
                <a:gd name="T29" fmla="*/ 49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7" h="162">
                  <a:moveTo>
                    <a:pt x="181" y="49"/>
                  </a:moveTo>
                  <a:cubicBezTo>
                    <a:pt x="184" y="54"/>
                    <a:pt x="187" y="60"/>
                    <a:pt x="187" y="66"/>
                  </a:cubicBezTo>
                  <a:cubicBezTo>
                    <a:pt x="187" y="162"/>
                    <a:pt x="187" y="162"/>
                    <a:pt x="187" y="162"/>
                  </a:cubicBezTo>
                  <a:cubicBezTo>
                    <a:pt x="187" y="162"/>
                    <a:pt x="178" y="154"/>
                    <a:pt x="176" y="153"/>
                  </a:cubicBezTo>
                  <a:cubicBezTo>
                    <a:pt x="168" y="148"/>
                    <a:pt x="133" y="120"/>
                    <a:pt x="92" y="115"/>
                  </a:cubicBezTo>
                  <a:cubicBezTo>
                    <a:pt x="86" y="114"/>
                    <a:pt x="79" y="114"/>
                    <a:pt x="73" y="114"/>
                  </a:cubicBezTo>
                  <a:cubicBezTo>
                    <a:pt x="32" y="114"/>
                    <a:pt x="8" y="131"/>
                    <a:pt x="8" y="131"/>
                  </a:cubicBezTo>
                  <a:cubicBezTo>
                    <a:pt x="5" y="133"/>
                    <a:pt x="2" y="133"/>
                    <a:pt x="1" y="131"/>
                  </a:cubicBezTo>
                  <a:cubicBezTo>
                    <a:pt x="0" y="130"/>
                    <a:pt x="1" y="128"/>
                    <a:pt x="2" y="126"/>
                  </a:cubicBezTo>
                  <a:cubicBezTo>
                    <a:pt x="26" y="70"/>
                    <a:pt x="26" y="70"/>
                    <a:pt x="26" y="70"/>
                  </a:cubicBezTo>
                  <a:cubicBezTo>
                    <a:pt x="48" y="20"/>
                    <a:pt x="48" y="20"/>
                    <a:pt x="48" y="20"/>
                  </a:cubicBezTo>
                  <a:cubicBezTo>
                    <a:pt x="49" y="18"/>
                    <a:pt x="51" y="15"/>
                    <a:pt x="53" y="13"/>
                  </a:cubicBezTo>
                  <a:cubicBezTo>
                    <a:pt x="55" y="11"/>
                    <a:pt x="59" y="10"/>
                    <a:pt x="62" y="9"/>
                  </a:cubicBezTo>
                  <a:cubicBezTo>
                    <a:pt x="65" y="9"/>
                    <a:pt x="98" y="0"/>
                    <a:pt x="130" y="11"/>
                  </a:cubicBezTo>
                  <a:cubicBezTo>
                    <a:pt x="163" y="22"/>
                    <a:pt x="179" y="45"/>
                    <a:pt x="181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5" name="Freeform 85">
              <a:extLst>
                <a:ext uri="{FF2B5EF4-FFF2-40B4-BE49-F238E27FC236}">
                  <a16:creationId xmlns:a16="http://schemas.microsoft.com/office/drawing/2014/main" id="{15DA8FD2-48AA-4963-8E7E-85AB57E553CB}"/>
                </a:ext>
              </a:extLst>
            </p:cNvPr>
            <p:cNvSpPr/>
            <p:nvPr/>
          </p:nvSpPr>
          <p:spPr bwMode="auto">
            <a:xfrm>
              <a:off x="6115050" y="2903538"/>
              <a:ext cx="400050" cy="747713"/>
            </a:xfrm>
            <a:custGeom>
              <a:avLst/>
              <a:gdLst>
                <a:gd name="T0" fmla="*/ 44 w 106"/>
                <a:gd name="T1" fmla="*/ 119 h 197"/>
                <a:gd name="T2" fmla="*/ 3 w 106"/>
                <a:gd name="T3" fmla="*/ 187 h 197"/>
                <a:gd name="T4" fmla="*/ 0 w 106"/>
                <a:gd name="T5" fmla="*/ 197 h 197"/>
                <a:gd name="T6" fmla="*/ 0 w 106"/>
                <a:gd name="T7" fmla="*/ 83 h 197"/>
                <a:gd name="T8" fmla="*/ 1 w 106"/>
                <a:gd name="T9" fmla="*/ 64 h 197"/>
                <a:gd name="T10" fmla="*/ 16 w 106"/>
                <a:gd name="T11" fmla="*/ 29 h 197"/>
                <a:gd name="T12" fmla="*/ 49 w 106"/>
                <a:gd name="T13" fmla="*/ 1 h 197"/>
                <a:gd name="T14" fmla="*/ 54 w 106"/>
                <a:gd name="T15" fmla="*/ 0 h 197"/>
                <a:gd name="T16" fmla="*/ 64 w 106"/>
                <a:gd name="T17" fmla="*/ 6 h 197"/>
                <a:gd name="T18" fmla="*/ 85 w 106"/>
                <a:gd name="T19" fmla="*/ 42 h 197"/>
                <a:gd name="T20" fmla="*/ 86 w 106"/>
                <a:gd name="T21" fmla="*/ 42 h 197"/>
                <a:gd name="T22" fmla="*/ 104 w 106"/>
                <a:gd name="T23" fmla="*/ 74 h 197"/>
                <a:gd name="T24" fmla="*/ 105 w 106"/>
                <a:gd name="T25" fmla="*/ 82 h 197"/>
                <a:gd name="T26" fmla="*/ 99 w 106"/>
                <a:gd name="T27" fmla="*/ 87 h 197"/>
                <a:gd name="T28" fmla="*/ 44 w 106"/>
                <a:gd name="T29" fmla="*/ 119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6" h="197">
                  <a:moveTo>
                    <a:pt x="44" y="119"/>
                  </a:moveTo>
                  <a:cubicBezTo>
                    <a:pt x="25" y="137"/>
                    <a:pt x="12" y="156"/>
                    <a:pt x="3" y="187"/>
                  </a:cubicBezTo>
                  <a:cubicBezTo>
                    <a:pt x="0" y="197"/>
                    <a:pt x="0" y="197"/>
                    <a:pt x="0" y="197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77"/>
                    <a:pt x="0" y="69"/>
                    <a:pt x="1" y="64"/>
                  </a:cubicBezTo>
                  <a:cubicBezTo>
                    <a:pt x="1" y="63"/>
                    <a:pt x="3" y="47"/>
                    <a:pt x="16" y="29"/>
                  </a:cubicBezTo>
                  <a:cubicBezTo>
                    <a:pt x="30" y="11"/>
                    <a:pt x="48" y="1"/>
                    <a:pt x="49" y="1"/>
                  </a:cubicBezTo>
                  <a:cubicBezTo>
                    <a:pt x="51" y="0"/>
                    <a:pt x="52" y="0"/>
                    <a:pt x="54" y="0"/>
                  </a:cubicBezTo>
                  <a:cubicBezTo>
                    <a:pt x="58" y="0"/>
                    <a:pt x="62" y="2"/>
                    <a:pt x="64" y="6"/>
                  </a:cubicBezTo>
                  <a:cubicBezTo>
                    <a:pt x="85" y="42"/>
                    <a:pt x="85" y="42"/>
                    <a:pt x="85" y="42"/>
                  </a:cubicBezTo>
                  <a:cubicBezTo>
                    <a:pt x="86" y="42"/>
                    <a:pt x="86" y="42"/>
                    <a:pt x="86" y="42"/>
                  </a:cubicBezTo>
                  <a:cubicBezTo>
                    <a:pt x="104" y="74"/>
                    <a:pt x="104" y="74"/>
                    <a:pt x="104" y="74"/>
                  </a:cubicBezTo>
                  <a:cubicBezTo>
                    <a:pt x="106" y="76"/>
                    <a:pt x="106" y="79"/>
                    <a:pt x="105" y="82"/>
                  </a:cubicBezTo>
                  <a:cubicBezTo>
                    <a:pt x="104" y="84"/>
                    <a:pt x="102" y="86"/>
                    <a:pt x="99" y="87"/>
                  </a:cubicBezTo>
                  <a:cubicBezTo>
                    <a:pt x="99" y="87"/>
                    <a:pt x="66" y="99"/>
                    <a:pt x="44" y="1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6" name="Freeform 86">
              <a:extLst>
                <a:ext uri="{FF2B5EF4-FFF2-40B4-BE49-F238E27FC236}">
                  <a16:creationId xmlns:a16="http://schemas.microsoft.com/office/drawing/2014/main" id="{D734BADA-8DF3-43AB-AF1D-D1882A0044FC}"/>
                </a:ext>
              </a:extLst>
            </p:cNvPr>
            <p:cNvSpPr/>
            <p:nvPr/>
          </p:nvSpPr>
          <p:spPr bwMode="auto">
            <a:xfrm>
              <a:off x="6194425" y="3529013"/>
              <a:ext cx="642938" cy="160338"/>
            </a:xfrm>
            <a:custGeom>
              <a:avLst/>
              <a:gdLst>
                <a:gd name="T0" fmla="*/ 155 w 170"/>
                <a:gd name="T1" fmla="*/ 11 h 42"/>
                <a:gd name="T2" fmla="*/ 154 w 170"/>
                <a:gd name="T3" fmla="*/ 10 h 42"/>
                <a:gd name="T4" fmla="*/ 153 w 170"/>
                <a:gd name="T5" fmla="*/ 10 h 42"/>
                <a:gd name="T6" fmla="*/ 108 w 170"/>
                <a:gd name="T7" fmla="*/ 0 h 42"/>
                <a:gd name="T8" fmla="*/ 85 w 170"/>
                <a:gd name="T9" fmla="*/ 3 h 42"/>
                <a:gd name="T10" fmla="*/ 11 w 170"/>
                <a:gd name="T11" fmla="*/ 35 h 42"/>
                <a:gd name="T12" fmla="*/ 11 w 170"/>
                <a:gd name="T13" fmla="*/ 36 h 42"/>
                <a:gd name="T14" fmla="*/ 7 w 170"/>
                <a:gd name="T15" fmla="*/ 38 h 42"/>
                <a:gd name="T16" fmla="*/ 3 w 170"/>
                <a:gd name="T17" fmla="*/ 40 h 42"/>
                <a:gd name="T18" fmla="*/ 1 w 170"/>
                <a:gd name="T19" fmla="*/ 42 h 42"/>
                <a:gd name="T20" fmla="*/ 0 w 170"/>
                <a:gd name="T21" fmla="*/ 42 h 42"/>
                <a:gd name="T22" fmla="*/ 161 w 170"/>
                <a:gd name="T23" fmla="*/ 42 h 42"/>
                <a:gd name="T24" fmla="*/ 169 w 170"/>
                <a:gd name="T25" fmla="*/ 38 h 42"/>
                <a:gd name="T26" fmla="*/ 167 w 170"/>
                <a:gd name="T27" fmla="*/ 28 h 42"/>
                <a:gd name="T28" fmla="*/ 155 w 170"/>
                <a:gd name="T29" fmla="*/ 11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70" h="42">
                  <a:moveTo>
                    <a:pt x="155" y="11"/>
                  </a:moveTo>
                  <a:cubicBezTo>
                    <a:pt x="155" y="11"/>
                    <a:pt x="154" y="10"/>
                    <a:pt x="154" y="10"/>
                  </a:cubicBezTo>
                  <a:cubicBezTo>
                    <a:pt x="153" y="10"/>
                    <a:pt x="153" y="10"/>
                    <a:pt x="153" y="10"/>
                  </a:cubicBezTo>
                  <a:cubicBezTo>
                    <a:pt x="152" y="9"/>
                    <a:pt x="132" y="0"/>
                    <a:pt x="108" y="0"/>
                  </a:cubicBezTo>
                  <a:cubicBezTo>
                    <a:pt x="100" y="0"/>
                    <a:pt x="92" y="1"/>
                    <a:pt x="85" y="3"/>
                  </a:cubicBezTo>
                  <a:cubicBezTo>
                    <a:pt x="46" y="15"/>
                    <a:pt x="15" y="33"/>
                    <a:pt x="11" y="35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10" y="36"/>
                    <a:pt x="9" y="37"/>
                    <a:pt x="7" y="38"/>
                  </a:cubicBezTo>
                  <a:cubicBezTo>
                    <a:pt x="6" y="39"/>
                    <a:pt x="4" y="40"/>
                    <a:pt x="3" y="40"/>
                  </a:cubicBezTo>
                  <a:cubicBezTo>
                    <a:pt x="2" y="41"/>
                    <a:pt x="2" y="41"/>
                    <a:pt x="1" y="42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161" y="42"/>
                    <a:pt x="161" y="42"/>
                    <a:pt x="161" y="42"/>
                  </a:cubicBezTo>
                  <a:cubicBezTo>
                    <a:pt x="165" y="42"/>
                    <a:pt x="167" y="41"/>
                    <a:pt x="169" y="38"/>
                  </a:cubicBezTo>
                  <a:cubicBezTo>
                    <a:pt x="170" y="35"/>
                    <a:pt x="169" y="32"/>
                    <a:pt x="167" y="28"/>
                  </a:cubicBezTo>
                  <a:cubicBezTo>
                    <a:pt x="167" y="28"/>
                    <a:pt x="162" y="20"/>
                    <a:pt x="155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7" name="Freeform 87">
              <a:extLst>
                <a:ext uri="{FF2B5EF4-FFF2-40B4-BE49-F238E27FC236}">
                  <a16:creationId xmlns:a16="http://schemas.microsoft.com/office/drawing/2014/main" id="{8C32EF48-F3AF-4683-9EBA-C2E0FA0202B0}"/>
                </a:ext>
              </a:extLst>
            </p:cNvPr>
            <p:cNvSpPr/>
            <p:nvPr/>
          </p:nvSpPr>
          <p:spPr bwMode="auto">
            <a:xfrm>
              <a:off x="5335588" y="3771901"/>
              <a:ext cx="1520825" cy="155575"/>
            </a:xfrm>
            <a:custGeom>
              <a:avLst/>
              <a:gdLst>
                <a:gd name="T0" fmla="*/ 402 w 402"/>
                <a:gd name="T1" fmla="*/ 24 h 41"/>
                <a:gd name="T2" fmla="*/ 385 w 402"/>
                <a:gd name="T3" fmla="*/ 41 h 41"/>
                <a:gd name="T4" fmla="*/ 382 w 402"/>
                <a:gd name="T5" fmla="*/ 41 h 41"/>
                <a:gd name="T6" fmla="*/ 232 w 402"/>
                <a:gd name="T7" fmla="*/ 28 h 41"/>
                <a:gd name="T8" fmla="*/ 217 w 402"/>
                <a:gd name="T9" fmla="*/ 34 h 41"/>
                <a:gd name="T10" fmla="*/ 216 w 402"/>
                <a:gd name="T11" fmla="*/ 35 h 41"/>
                <a:gd name="T12" fmla="*/ 201 w 402"/>
                <a:gd name="T13" fmla="*/ 40 h 41"/>
                <a:gd name="T14" fmla="*/ 201 w 402"/>
                <a:gd name="T15" fmla="*/ 40 h 41"/>
                <a:gd name="T16" fmla="*/ 186 w 402"/>
                <a:gd name="T17" fmla="*/ 35 h 41"/>
                <a:gd name="T18" fmla="*/ 185 w 402"/>
                <a:gd name="T19" fmla="*/ 34 h 41"/>
                <a:gd name="T20" fmla="*/ 170 w 402"/>
                <a:gd name="T21" fmla="*/ 28 h 41"/>
                <a:gd name="T22" fmla="*/ 20 w 402"/>
                <a:gd name="T23" fmla="*/ 41 h 41"/>
                <a:gd name="T24" fmla="*/ 17 w 402"/>
                <a:gd name="T25" fmla="*/ 41 h 41"/>
                <a:gd name="T26" fmla="*/ 0 w 402"/>
                <a:gd name="T27" fmla="*/ 24 h 41"/>
                <a:gd name="T28" fmla="*/ 16 w 402"/>
                <a:gd name="T29" fmla="*/ 7 h 41"/>
                <a:gd name="T30" fmla="*/ 17 w 402"/>
                <a:gd name="T31" fmla="*/ 7 h 41"/>
                <a:gd name="T32" fmla="*/ 164 w 402"/>
                <a:gd name="T33" fmla="*/ 0 h 41"/>
                <a:gd name="T34" fmla="*/ 177 w 402"/>
                <a:gd name="T35" fmla="*/ 6 h 41"/>
                <a:gd name="T36" fmla="*/ 182 w 402"/>
                <a:gd name="T37" fmla="*/ 6 h 41"/>
                <a:gd name="T38" fmla="*/ 194 w 402"/>
                <a:gd name="T39" fmla="*/ 0 h 41"/>
                <a:gd name="T40" fmla="*/ 208 w 402"/>
                <a:gd name="T41" fmla="*/ 0 h 41"/>
                <a:gd name="T42" fmla="*/ 220 w 402"/>
                <a:gd name="T43" fmla="*/ 6 h 41"/>
                <a:gd name="T44" fmla="*/ 225 w 402"/>
                <a:gd name="T45" fmla="*/ 6 h 41"/>
                <a:gd name="T46" fmla="*/ 238 w 402"/>
                <a:gd name="T47" fmla="*/ 0 h 41"/>
                <a:gd name="T48" fmla="*/ 385 w 402"/>
                <a:gd name="T49" fmla="*/ 7 h 41"/>
                <a:gd name="T50" fmla="*/ 386 w 402"/>
                <a:gd name="T51" fmla="*/ 7 h 41"/>
                <a:gd name="T52" fmla="*/ 402 w 402"/>
                <a:gd name="T53" fmla="*/ 2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02" h="41">
                  <a:moveTo>
                    <a:pt x="402" y="24"/>
                  </a:moveTo>
                  <a:cubicBezTo>
                    <a:pt x="402" y="33"/>
                    <a:pt x="394" y="41"/>
                    <a:pt x="385" y="41"/>
                  </a:cubicBezTo>
                  <a:cubicBezTo>
                    <a:pt x="384" y="41"/>
                    <a:pt x="383" y="41"/>
                    <a:pt x="382" y="41"/>
                  </a:cubicBezTo>
                  <a:cubicBezTo>
                    <a:pt x="232" y="28"/>
                    <a:pt x="232" y="28"/>
                    <a:pt x="232" y="28"/>
                  </a:cubicBezTo>
                  <a:cubicBezTo>
                    <a:pt x="227" y="28"/>
                    <a:pt x="220" y="31"/>
                    <a:pt x="217" y="34"/>
                  </a:cubicBezTo>
                  <a:cubicBezTo>
                    <a:pt x="217" y="34"/>
                    <a:pt x="217" y="34"/>
                    <a:pt x="216" y="35"/>
                  </a:cubicBezTo>
                  <a:cubicBezTo>
                    <a:pt x="214" y="38"/>
                    <a:pt x="208" y="40"/>
                    <a:pt x="201" y="40"/>
                  </a:cubicBezTo>
                  <a:cubicBezTo>
                    <a:pt x="201" y="40"/>
                    <a:pt x="201" y="40"/>
                    <a:pt x="201" y="40"/>
                  </a:cubicBezTo>
                  <a:cubicBezTo>
                    <a:pt x="194" y="40"/>
                    <a:pt x="188" y="38"/>
                    <a:pt x="186" y="35"/>
                  </a:cubicBezTo>
                  <a:cubicBezTo>
                    <a:pt x="185" y="34"/>
                    <a:pt x="185" y="34"/>
                    <a:pt x="185" y="34"/>
                  </a:cubicBezTo>
                  <a:cubicBezTo>
                    <a:pt x="182" y="31"/>
                    <a:pt x="175" y="28"/>
                    <a:pt x="170" y="28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19" y="41"/>
                    <a:pt x="18" y="41"/>
                    <a:pt x="17" y="41"/>
                  </a:cubicBezTo>
                  <a:cubicBezTo>
                    <a:pt x="8" y="41"/>
                    <a:pt x="0" y="33"/>
                    <a:pt x="0" y="24"/>
                  </a:cubicBezTo>
                  <a:cubicBezTo>
                    <a:pt x="0" y="15"/>
                    <a:pt x="7" y="8"/>
                    <a:pt x="16" y="7"/>
                  </a:cubicBezTo>
                  <a:cubicBezTo>
                    <a:pt x="16" y="7"/>
                    <a:pt x="16" y="7"/>
                    <a:pt x="17" y="7"/>
                  </a:cubicBezTo>
                  <a:cubicBezTo>
                    <a:pt x="164" y="0"/>
                    <a:pt x="164" y="0"/>
                    <a:pt x="164" y="0"/>
                  </a:cubicBezTo>
                  <a:cubicBezTo>
                    <a:pt x="169" y="0"/>
                    <a:pt x="175" y="2"/>
                    <a:pt x="177" y="6"/>
                  </a:cubicBezTo>
                  <a:cubicBezTo>
                    <a:pt x="178" y="10"/>
                    <a:pt x="181" y="10"/>
                    <a:pt x="182" y="6"/>
                  </a:cubicBezTo>
                  <a:cubicBezTo>
                    <a:pt x="183" y="2"/>
                    <a:pt x="189" y="0"/>
                    <a:pt x="194" y="0"/>
                  </a:cubicBezTo>
                  <a:cubicBezTo>
                    <a:pt x="208" y="0"/>
                    <a:pt x="208" y="0"/>
                    <a:pt x="208" y="0"/>
                  </a:cubicBezTo>
                  <a:cubicBezTo>
                    <a:pt x="213" y="0"/>
                    <a:pt x="219" y="2"/>
                    <a:pt x="220" y="6"/>
                  </a:cubicBezTo>
                  <a:cubicBezTo>
                    <a:pt x="221" y="10"/>
                    <a:pt x="224" y="10"/>
                    <a:pt x="225" y="6"/>
                  </a:cubicBezTo>
                  <a:cubicBezTo>
                    <a:pt x="227" y="2"/>
                    <a:pt x="233" y="0"/>
                    <a:pt x="238" y="0"/>
                  </a:cubicBezTo>
                  <a:cubicBezTo>
                    <a:pt x="385" y="7"/>
                    <a:pt x="385" y="7"/>
                    <a:pt x="385" y="7"/>
                  </a:cubicBezTo>
                  <a:cubicBezTo>
                    <a:pt x="386" y="7"/>
                    <a:pt x="386" y="7"/>
                    <a:pt x="386" y="7"/>
                  </a:cubicBezTo>
                  <a:cubicBezTo>
                    <a:pt x="395" y="8"/>
                    <a:pt x="402" y="15"/>
                    <a:pt x="402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8" name="Freeform 88">
              <a:extLst>
                <a:ext uri="{FF2B5EF4-FFF2-40B4-BE49-F238E27FC236}">
                  <a16:creationId xmlns:a16="http://schemas.microsoft.com/office/drawing/2014/main" id="{4B3D1034-A172-47FD-BB41-0875EF5575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02250" y="3733801"/>
              <a:ext cx="1587500" cy="227013"/>
            </a:xfrm>
            <a:custGeom>
              <a:avLst/>
              <a:gdLst>
                <a:gd name="T0" fmla="*/ 394 w 420"/>
                <a:gd name="T1" fmla="*/ 60 h 60"/>
                <a:gd name="T2" fmla="*/ 394 w 420"/>
                <a:gd name="T3" fmla="*/ 60 h 60"/>
                <a:gd name="T4" fmla="*/ 391 w 420"/>
                <a:gd name="T5" fmla="*/ 60 h 60"/>
                <a:gd name="T6" fmla="*/ 390 w 420"/>
                <a:gd name="T7" fmla="*/ 60 h 60"/>
                <a:gd name="T8" fmla="*/ 240 w 420"/>
                <a:gd name="T9" fmla="*/ 47 h 60"/>
                <a:gd name="T10" fmla="*/ 240 w 420"/>
                <a:gd name="T11" fmla="*/ 47 h 60"/>
                <a:gd name="T12" fmla="*/ 235 w 420"/>
                <a:gd name="T13" fmla="*/ 49 h 60"/>
                <a:gd name="T14" fmla="*/ 235 w 420"/>
                <a:gd name="T15" fmla="*/ 52 h 60"/>
                <a:gd name="T16" fmla="*/ 230 w 420"/>
                <a:gd name="T17" fmla="*/ 53 h 60"/>
                <a:gd name="T18" fmla="*/ 210 w 420"/>
                <a:gd name="T19" fmla="*/ 59 h 60"/>
                <a:gd name="T20" fmla="*/ 210 w 420"/>
                <a:gd name="T21" fmla="*/ 59 h 60"/>
                <a:gd name="T22" fmla="*/ 190 w 420"/>
                <a:gd name="T23" fmla="*/ 53 h 60"/>
                <a:gd name="T24" fmla="*/ 186 w 420"/>
                <a:gd name="T25" fmla="*/ 52 h 60"/>
                <a:gd name="T26" fmla="*/ 185 w 420"/>
                <a:gd name="T27" fmla="*/ 49 h 60"/>
                <a:gd name="T28" fmla="*/ 180 w 420"/>
                <a:gd name="T29" fmla="*/ 47 h 60"/>
                <a:gd name="T30" fmla="*/ 29 w 420"/>
                <a:gd name="T31" fmla="*/ 60 h 60"/>
                <a:gd name="T32" fmla="*/ 26 w 420"/>
                <a:gd name="T33" fmla="*/ 60 h 60"/>
                <a:gd name="T34" fmla="*/ 0 w 420"/>
                <a:gd name="T35" fmla="*/ 34 h 60"/>
                <a:gd name="T36" fmla="*/ 25 w 420"/>
                <a:gd name="T37" fmla="*/ 8 h 60"/>
                <a:gd name="T38" fmla="*/ 25 w 420"/>
                <a:gd name="T39" fmla="*/ 8 h 60"/>
                <a:gd name="T40" fmla="*/ 173 w 420"/>
                <a:gd name="T41" fmla="*/ 1 h 60"/>
                <a:gd name="T42" fmla="*/ 188 w 420"/>
                <a:gd name="T43" fmla="*/ 5 h 60"/>
                <a:gd name="T44" fmla="*/ 203 w 420"/>
                <a:gd name="T45" fmla="*/ 0 h 60"/>
                <a:gd name="T46" fmla="*/ 217 w 420"/>
                <a:gd name="T47" fmla="*/ 0 h 60"/>
                <a:gd name="T48" fmla="*/ 232 w 420"/>
                <a:gd name="T49" fmla="*/ 5 h 60"/>
                <a:gd name="T50" fmla="*/ 247 w 420"/>
                <a:gd name="T51" fmla="*/ 1 h 60"/>
                <a:gd name="T52" fmla="*/ 395 w 420"/>
                <a:gd name="T53" fmla="*/ 8 h 60"/>
                <a:gd name="T54" fmla="*/ 420 w 420"/>
                <a:gd name="T55" fmla="*/ 34 h 60"/>
                <a:gd name="T56" fmla="*/ 394 w 420"/>
                <a:gd name="T57" fmla="*/ 60 h 60"/>
                <a:gd name="T58" fmla="*/ 26 w 420"/>
                <a:gd name="T59" fmla="*/ 26 h 60"/>
                <a:gd name="T60" fmla="*/ 18 w 420"/>
                <a:gd name="T61" fmla="*/ 34 h 60"/>
                <a:gd name="T62" fmla="*/ 26 w 420"/>
                <a:gd name="T63" fmla="*/ 42 h 60"/>
                <a:gd name="T64" fmla="*/ 26 w 420"/>
                <a:gd name="T65" fmla="*/ 42 h 60"/>
                <a:gd name="T66" fmla="*/ 28 w 420"/>
                <a:gd name="T67" fmla="*/ 42 h 60"/>
                <a:gd name="T68" fmla="*/ 178 w 420"/>
                <a:gd name="T69" fmla="*/ 29 h 60"/>
                <a:gd name="T70" fmla="*/ 180 w 420"/>
                <a:gd name="T71" fmla="*/ 29 h 60"/>
                <a:gd name="T72" fmla="*/ 199 w 420"/>
                <a:gd name="T73" fmla="*/ 36 h 60"/>
                <a:gd name="T74" fmla="*/ 200 w 420"/>
                <a:gd name="T75" fmla="*/ 36 h 60"/>
                <a:gd name="T76" fmla="*/ 202 w 420"/>
                <a:gd name="T77" fmla="*/ 39 h 60"/>
                <a:gd name="T78" fmla="*/ 210 w 420"/>
                <a:gd name="T79" fmla="*/ 41 h 60"/>
                <a:gd name="T80" fmla="*/ 210 w 420"/>
                <a:gd name="T81" fmla="*/ 41 h 60"/>
                <a:gd name="T82" fmla="*/ 218 w 420"/>
                <a:gd name="T83" fmla="*/ 39 h 60"/>
                <a:gd name="T84" fmla="*/ 220 w 420"/>
                <a:gd name="T85" fmla="*/ 36 h 60"/>
                <a:gd name="T86" fmla="*/ 221 w 420"/>
                <a:gd name="T87" fmla="*/ 36 h 60"/>
                <a:gd name="T88" fmla="*/ 242 w 420"/>
                <a:gd name="T89" fmla="*/ 29 h 60"/>
                <a:gd name="T90" fmla="*/ 392 w 420"/>
                <a:gd name="T91" fmla="*/ 42 h 60"/>
                <a:gd name="T92" fmla="*/ 394 w 420"/>
                <a:gd name="T93" fmla="*/ 42 h 60"/>
                <a:gd name="T94" fmla="*/ 402 w 420"/>
                <a:gd name="T95" fmla="*/ 34 h 60"/>
                <a:gd name="T96" fmla="*/ 395 w 420"/>
                <a:gd name="T97" fmla="*/ 26 h 60"/>
                <a:gd name="T98" fmla="*/ 394 w 420"/>
                <a:gd name="T99" fmla="*/ 26 h 60"/>
                <a:gd name="T100" fmla="*/ 246 w 420"/>
                <a:gd name="T101" fmla="*/ 19 h 60"/>
                <a:gd name="T102" fmla="*/ 246 w 420"/>
                <a:gd name="T103" fmla="*/ 19 h 60"/>
                <a:gd name="T104" fmla="*/ 242 w 420"/>
                <a:gd name="T105" fmla="*/ 20 h 60"/>
                <a:gd name="T106" fmla="*/ 231 w 420"/>
                <a:gd name="T107" fmla="*/ 28 h 60"/>
                <a:gd name="T108" fmla="*/ 221 w 420"/>
                <a:gd name="T109" fmla="*/ 20 h 60"/>
                <a:gd name="T110" fmla="*/ 217 w 420"/>
                <a:gd name="T111" fmla="*/ 19 h 60"/>
                <a:gd name="T112" fmla="*/ 203 w 420"/>
                <a:gd name="T113" fmla="*/ 19 h 60"/>
                <a:gd name="T114" fmla="*/ 199 w 420"/>
                <a:gd name="T115" fmla="*/ 20 h 60"/>
                <a:gd name="T116" fmla="*/ 189 w 420"/>
                <a:gd name="T117" fmla="*/ 28 h 60"/>
                <a:gd name="T118" fmla="*/ 178 w 420"/>
                <a:gd name="T119" fmla="*/ 20 h 60"/>
                <a:gd name="T120" fmla="*/ 174 w 420"/>
                <a:gd name="T121" fmla="*/ 19 h 60"/>
                <a:gd name="T122" fmla="*/ 26 w 420"/>
                <a:gd name="T123" fmla="*/ 26 h 60"/>
                <a:gd name="T124" fmla="*/ 26 w 420"/>
                <a:gd name="T125" fmla="*/ 26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20" h="60">
                  <a:moveTo>
                    <a:pt x="394" y="60"/>
                  </a:moveTo>
                  <a:cubicBezTo>
                    <a:pt x="394" y="60"/>
                    <a:pt x="394" y="60"/>
                    <a:pt x="394" y="60"/>
                  </a:cubicBezTo>
                  <a:cubicBezTo>
                    <a:pt x="393" y="60"/>
                    <a:pt x="392" y="60"/>
                    <a:pt x="391" y="60"/>
                  </a:cubicBezTo>
                  <a:cubicBezTo>
                    <a:pt x="390" y="60"/>
                    <a:pt x="390" y="60"/>
                    <a:pt x="390" y="60"/>
                  </a:cubicBezTo>
                  <a:cubicBezTo>
                    <a:pt x="240" y="47"/>
                    <a:pt x="240" y="47"/>
                    <a:pt x="240" y="47"/>
                  </a:cubicBezTo>
                  <a:cubicBezTo>
                    <a:pt x="240" y="47"/>
                    <a:pt x="240" y="47"/>
                    <a:pt x="240" y="47"/>
                  </a:cubicBezTo>
                  <a:cubicBezTo>
                    <a:pt x="238" y="47"/>
                    <a:pt x="236" y="48"/>
                    <a:pt x="235" y="49"/>
                  </a:cubicBezTo>
                  <a:cubicBezTo>
                    <a:pt x="235" y="52"/>
                    <a:pt x="235" y="52"/>
                    <a:pt x="235" y="52"/>
                  </a:cubicBezTo>
                  <a:cubicBezTo>
                    <a:pt x="230" y="53"/>
                    <a:pt x="230" y="53"/>
                    <a:pt x="230" y="53"/>
                  </a:cubicBezTo>
                  <a:cubicBezTo>
                    <a:pt x="225" y="57"/>
                    <a:pt x="218" y="59"/>
                    <a:pt x="210" y="59"/>
                  </a:cubicBezTo>
                  <a:cubicBezTo>
                    <a:pt x="210" y="59"/>
                    <a:pt x="210" y="59"/>
                    <a:pt x="210" y="59"/>
                  </a:cubicBezTo>
                  <a:cubicBezTo>
                    <a:pt x="202" y="59"/>
                    <a:pt x="195" y="57"/>
                    <a:pt x="190" y="53"/>
                  </a:cubicBezTo>
                  <a:cubicBezTo>
                    <a:pt x="186" y="52"/>
                    <a:pt x="186" y="52"/>
                    <a:pt x="186" y="52"/>
                  </a:cubicBezTo>
                  <a:cubicBezTo>
                    <a:pt x="185" y="49"/>
                    <a:pt x="185" y="49"/>
                    <a:pt x="185" y="49"/>
                  </a:cubicBezTo>
                  <a:cubicBezTo>
                    <a:pt x="184" y="48"/>
                    <a:pt x="182" y="47"/>
                    <a:pt x="180" y="47"/>
                  </a:cubicBezTo>
                  <a:cubicBezTo>
                    <a:pt x="29" y="60"/>
                    <a:pt x="29" y="60"/>
                    <a:pt x="29" y="60"/>
                  </a:cubicBezTo>
                  <a:cubicBezTo>
                    <a:pt x="28" y="60"/>
                    <a:pt x="27" y="60"/>
                    <a:pt x="26" y="60"/>
                  </a:cubicBezTo>
                  <a:cubicBezTo>
                    <a:pt x="12" y="60"/>
                    <a:pt x="0" y="48"/>
                    <a:pt x="0" y="34"/>
                  </a:cubicBezTo>
                  <a:cubicBezTo>
                    <a:pt x="0" y="20"/>
                    <a:pt x="11" y="9"/>
                    <a:pt x="25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173" y="1"/>
                    <a:pt x="173" y="1"/>
                    <a:pt x="173" y="1"/>
                  </a:cubicBezTo>
                  <a:cubicBezTo>
                    <a:pt x="178" y="1"/>
                    <a:pt x="184" y="2"/>
                    <a:pt x="188" y="5"/>
                  </a:cubicBezTo>
                  <a:cubicBezTo>
                    <a:pt x="192" y="2"/>
                    <a:pt x="197" y="0"/>
                    <a:pt x="203" y="0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23" y="0"/>
                    <a:pt x="228" y="2"/>
                    <a:pt x="232" y="5"/>
                  </a:cubicBezTo>
                  <a:cubicBezTo>
                    <a:pt x="236" y="2"/>
                    <a:pt x="242" y="1"/>
                    <a:pt x="247" y="1"/>
                  </a:cubicBezTo>
                  <a:cubicBezTo>
                    <a:pt x="395" y="8"/>
                    <a:pt x="395" y="8"/>
                    <a:pt x="395" y="8"/>
                  </a:cubicBezTo>
                  <a:cubicBezTo>
                    <a:pt x="409" y="9"/>
                    <a:pt x="420" y="20"/>
                    <a:pt x="420" y="34"/>
                  </a:cubicBezTo>
                  <a:cubicBezTo>
                    <a:pt x="420" y="48"/>
                    <a:pt x="408" y="60"/>
                    <a:pt x="394" y="60"/>
                  </a:cubicBezTo>
                  <a:close/>
                  <a:moveTo>
                    <a:pt x="26" y="26"/>
                  </a:moveTo>
                  <a:cubicBezTo>
                    <a:pt x="21" y="26"/>
                    <a:pt x="18" y="30"/>
                    <a:pt x="18" y="34"/>
                  </a:cubicBezTo>
                  <a:cubicBezTo>
                    <a:pt x="18" y="38"/>
                    <a:pt x="22" y="42"/>
                    <a:pt x="26" y="42"/>
                  </a:cubicBezTo>
                  <a:cubicBezTo>
                    <a:pt x="26" y="42"/>
                    <a:pt x="26" y="42"/>
                    <a:pt x="26" y="42"/>
                  </a:cubicBezTo>
                  <a:cubicBezTo>
                    <a:pt x="27" y="42"/>
                    <a:pt x="28" y="42"/>
                    <a:pt x="28" y="42"/>
                  </a:cubicBezTo>
                  <a:cubicBezTo>
                    <a:pt x="178" y="29"/>
                    <a:pt x="178" y="29"/>
                    <a:pt x="178" y="29"/>
                  </a:cubicBezTo>
                  <a:cubicBezTo>
                    <a:pt x="179" y="29"/>
                    <a:pt x="179" y="29"/>
                    <a:pt x="180" y="29"/>
                  </a:cubicBezTo>
                  <a:cubicBezTo>
                    <a:pt x="187" y="29"/>
                    <a:pt x="194" y="32"/>
                    <a:pt x="199" y="36"/>
                  </a:cubicBezTo>
                  <a:cubicBezTo>
                    <a:pt x="200" y="36"/>
                    <a:pt x="200" y="36"/>
                    <a:pt x="200" y="36"/>
                  </a:cubicBezTo>
                  <a:cubicBezTo>
                    <a:pt x="202" y="39"/>
                    <a:pt x="202" y="39"/>
                    <a:pt x="202" y="39"/>
                  </a:cubicBezTo>
                  <a:cubicBezTo>
                    <a:pt x="202" y="40"/>
                    <a:pt x="205" y="41"/>
                    <a:pt x="210" y="41"/>
                  </a:cubicBezTo>
                  <a:cubicBezTo>
                    <a:pt x="210" y="41"/>
                    <a:pt x="210" y="41"/>
                    <a:pt x="210" y="41"/>
                  </a:cubicBezTo>
                  <a:cubicBezTo>
                    <a:pt x="215" y="41"/>
                    <a:pt x="218" y="40"/>
                    <a:pt x="218" y="39"/>
                  </a:cubicBezTo>
                  <a:cubicBezTo>
                    <a:pt x="220" y="36"/>
                    <a:pt x="220" y="36"/>
                    <a:pt x="220" y="36"/>
                  </a:cubicBezTo>
                  <a:cubicBezTo>
                    <a:pt x="221" y="36"/>
                    <a:pt x="221" y="36"/>
                    <a:pt x="221" y="36"/>
                  </a:cubicBezTo>
                  <a:cubicBezTo>
                    <a:pt x="227" y="32"/>
                    <a:pt x="235" y="29"/>
                    <a:pt x="242" y="29"/>
                  </a:cubicBezTo>
                  <a:cubicBezTo>
                    <a:pt x="392" y="42"/>
                    <a:pt x="392" y="42"/>
                    <a:pt x="392" y="42"/>
                  </a:cubicBezTo>
                  <a:cubicBezTo>
                    <a:pt x="392" y="42"/>
                    <a:pt x="393" y="42"/>
                    <a:pt x="394" y="42"/>
                  </a:cubicBezTo>
                  <a:cubicBezTo>
                    <a:pt x="398" y="42"/>
                    <a:pt x="402" y="38"/>
                    <a:pt x="402" y="34"/>
                  </a:cubicBezTo>
                  <a:cubicBezTo>
                    <a:pt x="402" y="30"/>
                    <a:pt x="399" y="26"/>
                    <a:pt x="395" y="26"/>
                  </a:cubicBezTo>
                  <a:cubicBezTo>
                    <a:pt x="394" y="26"/>
                    <a:pt x="394" y="26"/>
                    <a:pt x="394" y="26"/>
                  </a:cubicBezTo>
                  <a:cubicBezTo>
                    <a:pt x="246" y="19"/>
                    <a:pt x="246" y="19"/>
                    <a:pt x="246" y="19"/>
                  </a:cubicBezTo>
                  <a:cubicBezTo>
                    <a:pt x="246" y="19"/>
                    <a:pt x="246" y="19"/>
                    <a:pt x="246" y="19"/>
                  </a:cubicBezTo>
                  <a:cubicBezTo>
                    <a:pt x="244" y="19"/>
                    <a:pt x="243" y="20"/>
                    <a:pt x="242" y="20"/>
                  </a:cubicBezTo>
                  <a:cubicBezTo>
                    <a:pt x="239" y="27"/>
                    <a:pt x="234" y="28"/>
                    <a:pt x="231" y="28"/>
                  </a:cubicBezTo>
                  <a:cubicBezTo>
                    <a:pt x="227" y="28"/>
                    <a:pt x="223" y="25"/>
                    <a:pt x="221" y="20"/>
                  </a:cubicBezTo>
                  <a:cubicBezTo>
                    <a:pt x="220" y="19"/>
                    <a:pt x="219" y="19"/>
                    <a:pt x="217" y="19"/>
                  </a:cubicBezTo>
                  <a:cubicBezTo>
                    <a:pt x="203" y="19"/>
                    <a:pt x="203" y="19"/>
                    <a:pt x="203" y="19"/>
                  </a:cubicBezTo>
                  <a:cubicBezTo>
                    <a:pt x="201" y="19"/>
                    <a:pt x="200" y="19"/>
                    <a:pt x="199" y="20"/>
                  </a:cubicBezTo>
                  <a:cubicBezTo>
                    <a:pt x="197" y="25"/>
                    <a:pt x="193" y="28"/>
                    <a:pt x="189" y="28"/>
                  </a:cubicBezTo>
                  <a:cubicBezTo>
                    <a:pt x="186" y="28"/>
                    <a:pt x="181" y="27"/>
                    <a:pt x="178" y="20"/>
                  </a:cubicBezTo>
                  <a:cubicBezTo>
                    <a:pt x="177" y="20"/>
                    <a:pt x="176" y="19"/>
                    <a:pt x="174" y="19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6" y="26"/>
                    <a:pt x="26" y="26"/>
                    <a:pt x="26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9" name="Freeform 89">
              <a:extLst>
                <a:ext uri="{FF2B5EF4-FFF2-40B4-BE49-F238E27FC236}">
                  <a16:creationId xmlns:a16="http://schemas.microsoft.com/office/drawing/2014/main" id="{B158FFF0-B7BE-4A61-BED7-743AF0F41E76}"/>
                </a:ext>
              </a:extLst>
            </p:cNvPr>
            <p:cNvSpPr/>
            <p:nvPr/>
          </p:nvSpPr>
          <p:spPr bwMode="auto">
            <a:xfrm>
              <a:off x="5354638" y="3525838"/>
              <a:ext cx="669925" cy="163513"/>
            </a:xfrm>
            <a:custGeom>
              <a:avLst/>
              <a:gdLst>
                <a:gd name="T0" fmla="*/ 169 w 177"/>
                <a:gd name="T1" fmla="*/ 37 h 43"/>
                <a:gd name="T2" fmla="*/ 168 w 177"/>
                <a:gd name="T3" fmla="*/ 36 h 43"/>
                <a:gd name="T4" fmla="*/ 92 w 177"/>
                <a:gd name="T5" fmla="*/ 1 h 43"/>
                <a:gd name="T6" fmla="*/ 75 w 177"/>
                <a:gd name="T7" fmla="*/ 0 h 43"/>
                <a:gd name="T8" fmla="*/ 18 w 177"/>
                <a:gd name="T9" fmla="*/ 15 h 43"/>
                <a:gd name="T10" fmla="*/ 3 w 177"/>
                <a:gd name="T11" fmla="*/ 29 h 43"/>
                <a:gd name="T12" fmla="*/ 1 w 177"/>
                <a:gd name="T13" fmla="*/ 39 h 43"/>
                <a:gd name="T14" fmla="*/ 9 w 177"/>
                <a:gd name="T15" fmla="*/ 43 h 43"/>
                <a:gd name="T16" fmla="*/ 177 w 177"/>
                <a:gd name="T17" fmla="*/ 43 h 43"/>
                <a:gd name="T18" fmla="*/ 169 w 177"/>
                <a:gd name="T19" fmla="*/ 37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7" h="43">
                  <a:moveTo>
                    <a:pt x="169" y="37"/>
                  </a:moveTo>
                  <a:cubicBezTo>
                    <a:pt x="168" y="36"/>
                    <a:pt x="168" y="36"/>
                    <a:pt x="168" y="36"/>
                  </a:cubicBezTo>
                  <a:cubicBezTo>
                    <a:pt x="141" y="16"/>
                    <a:pt x="115" y="5"/>
                    <a:pt x="92" y="1"/>
                  </a:cubicBezTo>
                  <a:cubicBezTo>
                    <a:pt x="87" y="1"/>
                    <a:pt x="81" y="0"/>
                    <a:pt x="75" y="0"/>
                  </a:cubicBezTo>
                  <a:cubicBezTo>
                    <a:pt x="40" y="0"/>
                    <a:pt x="18" y="15"/>
                    <a:pt x="18" y="15"/>
                  </a:cubicBezTo>
                  <a:cubicBezTo>
                    <a:pt x="16" y="16"/>
                    <a:pt x="6" y="23"/>
                    <a:pt x="3" y="29"/>
                  </a:cubicBezTo>
                  <a:cubicBezTo>
                    <a:pt x="1" y="33"/>
                    <a:pt x="0" y="36"/>
                    <a:pt x="1" y="39"/>
                  </a:cubicBezTo>
                  <a:cubicBezTo>
                    <a:pt x="3" y="42"/>
                    <a:pt x="5" y="43"/>
                    <a:pt x="9" y="43"/>
                  </a:cubicBezTo>
                  <a:cubicBezTo>
                    <a:pt x="177" y="43"/>
                    <a:pt x="177" y="43"/>
                    <a:pt x="177" y="43"/>
                  </a:cubicBezTo>
                  <a:cubicBezTo>
                    <a:pt x="174" y="40"/>
                    <a:pt x="170" y="37"/>
                    <a:pt x="169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10" name="Freeform 90">
              <a:extLst>
                <a:ext uri="{FF2B5EF4-FFF2-40B4-BE49-F238E27FC236}">
                  <a16:creationId xmlns:a16="http://schemas.microsoft.com/office/drawing/2014/main" id="{03AE4986-48C0-402A-9374-5000E238EE61}"/>
                </a:ext>
              </a:extLst>
            </p:cNvPr>
            <p:cNvSpPr/>
            <p:nvPr/>
          </p:nvSpPr>
          <p:spPr bwMode="auto">
            <a:xfrm>
              <a:off x="6175375" y="3063876"/>
              <a:ext cx="654050" cy="571500"/>
            </a:xfrm>
            <a:custGeom>
              <a:avLst/>
              <a:gdLst>
                <a:gd name="T0" fmla="*/ 171 w 173"/>
                <a:gd name="T1" fmla="*/ 114 h 151"/>
                <a:gd name="T2" fmla="*/ 157 w 173"/>
                <a:gd name="T3" fmla="*/ 87 h 151"/>
                <a:gd name="T4" fmla="*/ 157 w 173"/>
                <a:gd name="T5" fmla="*/ 86 h 151"/>
                <a:gd name="T6" fmla="*/ 123 w 173"/>
                <a:gd name="T7" fmla="*/ 21 h 151"/>
                <a:gd name="T8" fmla="*/ 116 w 173"/>
                <a:gd name="T9" fmla="*/ 8 h 151"/>
                <a:gd name="T10" fmla="*/ 115 w 173"/>
                <a:gd name="T11" fmla="*/ 7 h 151"/>
                <a:gd name="T12" fmla="*/ 87 w 173"/>
                <a:gd name="T13" fmla="*/ 0 h 151"/>
                <a:gd name="T14" fmla="*/ 101 w 173"/>
                <a:gd name="T15" fmla="*/ 24 h 151"/>
                <a:gd name="T16" fmla="*/ 103 w 173"/>
                <a:gd name="T17" fmla="*/ 45 h 151"/>
                <a:gd name="T18" fmla="*/ 88 w 173"/>
                <a:gd name="T19" fmla="*/ 59 h 151"/>
                <a:gd name="T20" fmla="*/ 38 w 173"/>
                <a:gd name="T21" fmla="*/ 87 h 151"/>
                <a:gd name="T22" fmla="*/ 1 w 173"/>
                <a:gd name="T23" fmla="*/ 149 h 151"/>
                <a:gd name="T24" fmla="*/ 0 w 173"/>
                <a:gd name="T25" fmla="*/ 151 h 151"/>
                <a:gd name="T26" fmla="*/ 1 w 173"/>
                <a:gd name="T27" fmla="*/ 151 h 151"/>
                <a:gd name="T28" fmla="*/ 9 w 173"/>
                <a:gd name="T29" fmla="*/ 146 h 151"/>
                <a:gd name="T30" fmla="*/ 86 w 173"/>
                <a:gd name="T31" fmla="*/ 112 h 151"/>
                <a:gd name="T32" fmla="*/ 113 w 173"/>
                <a:gd name="T33" fmla="*/ 109 h 151"/>
                <a:gd name="T34" fmla="*/ 165 w 173"/>
                <a:gd name="T35" fmla="*/ 120 h 151"/>
                <a:gd name="T36" fmla="*/ 169 w 173"/>
                <a:gd name="T37" fmla="*/ 121 h 151"/>
                <a:gd name="T38" fmla="*/ 172 w 173"/>
                <a:gd name="T39" fmla="*/ 120 h 151"/>
                <a:gd name="T40" fmla="*/ 171 w 173"/>
                <a:gd name="T41" fmla="*/ 114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73" h="151">
                  <a:moveTo>
                    <a:pt x="171" y="114"/>
                  </a:moveTo>
                  <a:cubicBezTo>
                    <a:pt x="157" y="87"/>
                    <a:pt x="157" y="87"/>
                    <a:pt x="157" y="87"/>
                  </a:cubicBezTo>
                  <a:cubicBezTo>
                    <a:pt x="157" y="86"/>
                    <a:pt x="157" y="86"/>
                    <a:pt x="157" y="86"/>
                  </a:cubicBezTo>
                  <a:cubicBezTo>
                    <a:pt x="123" y="21"/>
                    <a:pt x="123" y="21"/>
                    <a:pt x="123" y="21"/>
                  </a:cubicBezTo>
                  <a:cubicBezTo>
                    <a:pt x="120" y="17"/>
                    <a:pt x="117" y="11"/>
                    <a:pt x="116" y="8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5" y="7"/>
                    <a:pt x="101" y="0"/>
                    <a:pt x="87" y="0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5" y="31"/>
                    <a:pt x="105" y="38"/>
                    <a:pt x="103" y="45"/>
                  </a:cubicBezTo>
                  <a:cubicBezTo>
                    <a:pt x="100" y="51"/>
                    <a:pt x="95" y="56"/>
                    <a:pt x="88" y="59"/>
                  </a:cubicBezTo>
                  <a:cubicBezTo>
                    <a:pt x="85" y="60"/>
                    <a:pt x="56" y="71"/>
                    <a:pt x="38" y="87"/>
                  </a:cubicBezTo>
                  <a:cubicBezTo>
                    <a:pt x="19" y="105"/>
                    <a:pt x="8" y="123"/>
                    <a:pt x="1" y="149"/>
                  </a:cubicBezTo>
                  <a:cubicBezTo>
                    <a:pt x="0" y="151"/>
                    <a:pt x="0" y="151"/>
                    <a:pt x="0" y="151"/>
                  </a:cubicBezTo>
                  <a:cubicBezTo>
                    <a:pt x="0" y="151"/>
                    <a:pt x="1" y="151"/>
                    <a:pt x="1" y="151"/>
                  </a:cubicBezTo>
                  <a:cubicBezTo>
                    <a:pt x="3" y="149"/>
                    <a:pt x="6" y="147"/>
                    <a:pt x="9" y="146"/>
                  </a:cubicBezTo>
                  <a:cubicBezTo>
                    <a:pt x="9" y="146"/>
                    <a:pt x="42" y="125"/>
                    <a:pt x="86" y="112"/>
                  </a:cubicBezTo>
                  <a:cubicBezTo>
                    <a:pt x="95" y="110"/>
                    <a:pt x="104" y="109"/>
                    <a:pt x="113" y="109"/>
                  </a:cubicBezTo>
                  <a:cubicBezTo>
                    <a:pt x="141" y="109"/>
                    <a:pt x="165" y="120"/>
                    <a:pt x="165" y="120"/>
                  </a:cubicBezTo>
                  <a:cubicBezTo>
                    <a:pt x="167" y="121"/>
                    <a:pt x="168" y="121"/>
                    <a:pt x="169" y="121"/>
                  </a:cubicBezTo>
                  <a:cubicBezTo>
                    <a:pt x="171" y="121"/>
                    <a:pt x="172" y="120"/>
                    <a:pt x="172" y="120"/>
                  </a:cubicBezTo>
                  <a:cubicBezTo>
                    <a:pt x="173" y="118"/>
                    <a:pt x="172" y="116"/>
                    <a:pt x="171" y="1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/>
            </a:p>
          </p:txBody>
        </p:sp>
      </p:grpSp>
      <p:sp>
        <p:nvSpPr>
          <p:cNvPr id="28678" name="文本框 11">
            <a:extLst>
              <a:ext uri="{FF2B5EF4-FFF2-40B4-BE49-F238E27FC236}">
                <a16:creationId xmlns:a16="http://schemas.microsoft.com/office/drawing/2014/main" id="{2D74EA7C-AE82-4A7C-BE5B-6A6D0FDA28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38313" y="552450"/>
            <a:ext cx="249299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ja-JP" altLang="en-US" sz="3600">
                <a:solidFill>
                  <a:schemeClr val="bg1"/>
                </a:solidFill>
              </a:rPr>
              <a:t>什么是黑盒</a:t>
            </a:r>
            <a:endParaRPr lang="zh-CN" altLang="en-US" sz="3600" dirty="0">
              <a:solidFill>
                <a:schemeClr val="bg1"/>
              </a:solidFill>
            </a:endParaRPr>
          </a:p>
        </p:txBody>
      </p:sp>
      <p:pic>
        <p:nvPicPr>
          <p:cNvPr id="28679" name="图片 12">
            <a:extLst>
              <a:ext uri="{FF2B5EF4-FFF2-40B4-BE49-F238E27FC236}">
                <a16:creationId xmlns:a16="http://schemas.microsoft.com/office/drawing/2014/main" id="{EA21A789-CAFE-4DCE-9356-4BD8695A86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6188" y="5200650"/>
            <a:ext cx="5865812" cy="165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AB90952-2FCC-E849-918A-7922FE059AAA}"/>
              </a:ext>
            </a:extLst>
          </p:cNvPr>
          <p:cNvSpPr/>
          <p:nvPr/>
        </p:nvSpPr>
        <p:spPr>
          <a:xfrm>
            <a:off x="2799278" y="2598003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>
                <a:solidFill>
                  <a:srgbClr val="808080"/>
                </a:solidFill>
              </a:rPr>
              <a:t>“</a:t>
            </a:r>
            <a:r>
              <a:rPr lang="ja-JP" altLang="en-US" sz="2400">
                <a:solidFill>
                  <a:srgbClr val="808080"/>
                </a:solidFill>
              </a:rPr>
              <a:t>黑盒</a:t>
            </a:r>
            <a:r>
              <a:rPr lang="en-US" sz="2400" dirty="0">
                <a:solidFill>
                  <a:srgbClr val="808080"/>
                </a:solidFill>
              </a:rPr>
              <a:t>” </a:t>
            </a:r>
            <a:r>
              <a:rPr lang="ja-JP" altLang="en-US" sz="2400">
                <a:solidFill>
                  <a:srgbClr val="808080"/>
                </a:solidFill>
              </a:rPr>
              <a:t>对于任何的</a:t>
            </a:r>
            <a:r>
              <a:rPr lang="zh-CN" altLang="en-US" sz="2400" dirty="0">
                <a:solidFill>
                  <a:srgbClr val="808080"/>
                </a:solidFill>
              </a:rPr>
              <a:t> </a:t>
            </a:r>
            <a:r>
              <a:rPr lang="en-US" sz="2400" dirty="0">
                <a:solidFill>
                  <a:srgbClr val="808080"/>
                </a:solidFill>
              </a:rPr>
              <a:t>x ∈ X, </a:t>
            </a:r>
            <a:r>
              <a:rPr lang="ja-JP" altLang="en-US" sz="2400">
                <a:solidFill>
                  <a:srgbClr val="808080"/>
                </a:solidFill>
              </a:rPr>
              <a:t>我们可以得到</a:t>
            </a:r>
            <a:r>
              <a:rPr lang="en-US" sz="2400" dirty="0">
                <a:solidFill>
                  <a:srgbClr val="808080"/>
                </a:solidFill>
              </a:rPr>
              <a:t> f(x) </a:t>
            </a:r>
            <a:r>
              <a:rPr lang="ja-JP" altLang="en-US" sz="2400">
                <a:solidFill>
                  <a:srgbClr val="808080"/>
                </a:solidFill>
              </a:rPr>
              <a:t>但是我们不知道</a:t>
            </a:r>
            <a:r>
              <a:rPr lang="zh-CN" altLang="en-US" sz="2400" dirty="0">
                <a:solidFill>
                  <a:srgbClr val="808080"/>
                </a:solidFill>
              </a:rPr>
              <a:t> </a:t>
            </a:r>
            <a:r>
              <a:rPr lang="en-US" sz="2400" dirty="0">
                <a:solidFill>
                  <a:srgbClr val="808080"/>
                </a:solidFill>
              </a:rPr>
              <a:t>f(x) </a:t>
            </a:r>
            <a:r>
              <a:rPr lang="ja-JP" altLang="en-US" sz="2400">
                <a:solidFill>
                  <a:srgbClr val="808080"/>
                </a:solidFill>
              </a:rPr>
              <a:t>的其他信息</a:t>
            </a:r>
            <a:r>
              <a:rPr lang="zh-CN" altLang="en-US" sz="2400" dirty="0">
                <a:solidFill>
                  <a:srgbClr val="808080"/>
                </a:solidFill>
              </a:rPr>
              <a:t>。</a:t>
            </a:r>
            <a:endParaRPr lang="en-US" sz="2400" dirty="0">
              <a:solidFill>
                <a:srgbClr val="808080"/>
              </a:solidFill>
            </a:endParaRPr>
          </a:p>
        </p:txBody>
      </p:sp>
      <p:sp>
        <p:nvSpPr>
          <p:cNvPr id="13" name="Cube 12">
            <a:extLst>
              <a:ext uri="{FF2B5EF4-FFF2-40B4-BE49-F238E27FC236}">
                <a16:creationId xmlns:a16="http://schemas.microsoft.com/office/drawing/2014/main" id="{C86A40C1-5EA3-6B4C-B17F-4ABD6E4A4D5B}"/>
              </a:ext>
            </a:extLst>
          </p:cNvPr>
          <p:cNvSpPr/>
          <p:nvPr/>
        </p:nvSpPr>
        <p:spPr>
          <a:xfrm>
            <a:off x="4804121" y="4092185"/>
            <a:ext cx="1522067" cy="1126435"/>
          </a:xfrm>
          <a:prstGeom prst="cub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BBB9D267-0C8F-5A46-9604-E7D16998C657}"/>
              </a:ext>
            </a:extLst>
          </p:cNvPr>
          <p:cNvSpPr/>
          <p:nvPr/>
        </p:nvSpPr>
        <p:spPr>
          <a:xfrm>
            <a:off x="3246783" y="4655403"/>
            <a:ext cx="1179443" cy="28765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AB4C8DBB-DA15-C047-B671-3E025C1B3618}"/>
              </a:ext>
            </a:extLst>
          </p:cNvPr>
          <p:cNvSpPr/>
          <p:nvPr/>
        </p:nvSpPr>
        <p:spPr>
          <a:xfrm>
            <a:off x="7043530" y="4655402"/>
            <a:ext cx="1179443" cy="28765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22C3F10-AE90-004D-BF17-74FD089125A5}"/>
              </a:ext>
            </a:extLst>
          </p:cNvPr>
          <p:cNvSpPr/>
          <p:nvPr/>
        </p:nvSpPr>
        <p:spPr>
          <a:xfrm>
            <a:off x="2385405" y="4476065"/>
            <a:ext cx="41549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rgbClr val="808080"/>
                </a:solidFill>
              </a:rPr>
              <a:t>x</a:t>
            </a:r>
            <a:endParaRPr lang="zh-CN" altLang="en-US" sz="36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DE5D6DB-B9C7-1B49-99E8-202724652338}"/>
              </a:ext>
            </a:extLst>
          </p:cNvPr>
          <p:cNvSpPr/>
          <p:nvPr/>
        </p:nvSpPr>
        <p:spPr>
          <a:xfrm>
            <a:off x="8730820" y="4476065"/>
            <a:ext cx="77617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808080"/>
                </a:solidFill>
              </a:rPr>
              <a:t>f(x)</a:t>
            </a:r>
            <a:endParaRPr lang="zh-CN" altLang="en-US" sz="32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DECA302-C863-4440-BCCA-659ADC9537F8}"/>
              </a:ext>
            </a:extLst>
          </p:cNvPr>
          <p:cNvSpPr/>
          <p:nvPr/>
        </p:nvSpPr>
        <p:spPr>
          <a:xfrm>
            <a:off x="5231661" y="5484312"/>
            <a:ext cx="107914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808080"/>
                </a:solidFill>
              </a:rPr>
              <a:t>“</a:t>
            </a:r>
            <a:r>
              <a:rPr lang="ja-JP" altLang="en-US" sz="2000">
                <a:solidFill>
                  <a:srgbClr val="808080"/>
                </a:solidFill>
              </a:rPr>
              <a:t>黑盒</a:t>
            </a:r>
            <a:r>
              <a:rPr lang="en-US" sz="2000" dirty="0">
                <a:solidFill>
                  <a:srgbClr val="808080"/>
                </a:solidFill>
              </a:rPr>
              <a:t>”</a:t>
            </a:r>
            <a:r>
              <a:rPr lang="zh-CN" altLang="en-US" sz="2000" dirty="0">
                <a:solidFill>
                  <a:srgbClr val="808080"/>
                </a:solidFill>
              </a:rPr>
              <a:t> </a:t>
            </a:r>
            <a:r>
              <a:rPr lang="en-US" altLang="zh-CN" sz="2000" dirty="0">
                <a:solidFill>
                  <a:srgbClr val="808080"/>
                </a:solidFill>
              </a:rPr>
              <a:t>f</a:t>
            </a:r>
            <a:r>
              <a:rPr lang="en-US" sz="2000" dirty="0">
                <a:solidFill>
                  <a:srgbClr val="808080"/>
                </a:solidFill>
              </a:rPr>
              <a:t> 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03561936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任意多边形 10">
            <a:extLst>
              <a:ext uri="{FF2B5EF4-FFF2-40B4-BE49-F238E27FC236}">
                <a16:creationId xmlns:a16="http://schemas.microsoft.com/office/drawing/2014/main" id="{F78217A7-87B9-42C8-9AA2-56639B95E51F}"/>
              </a:ext>
            </a:extLst>
          </p:cNvPr>
          <p:cNvSpPr/>
          <p:nvPr/>
        </p:nvSpPr>
        <p:spPr>
          <a:xfrm rot="5400000">
            <a:off x="3101008" y="-2643809"/>
            <a:ext cx="914400" cy="7116417"/>
          </a:xfrm>
          <a:custGeom>
            <a:avLst/>
            <a:gdLst>
              <a:gd name="connsiteX0" fmla="*/ 0 w 990604"/>
              <a:gd name="connsiteY0" fmla="*/ 5956738 h 5956738"/>
              <a:gd name="connsiteX1" fmla="*/ 0 w 990604"/>
              <a:gd name="connsiteY1" fmla="*/ 317938 h 5956738"/>
              <a:gd name="connsiteX2" fmla="*/ 6 w 990604"/>
              <a:gd name="connsiteY2" fmla="*/ 317938 h 5956738"/>
              <a:gd name="connsiteX3" fmla="*/ 495305 w 990604"/>
              <a:gd name="connsiteY3" fmla="*/ 0 h 5956738"/>
              <a:gd name="connsiteX4" fmla="*/ 990604 w 990604"/>
              <a:gd name="connsiteY4" fmla="*/ 317938 h 5956738"/>
              <a:gd name="connsiteX5" fmla="*/ 990601 w 990604"/>
              <a:gd name="connsiteY5" fmla="*/ 317938 h 5956738"/>
              <a:gd name="connsiteX6" fmla="*/ 990601 w 990604"/>
              <a:gd name="connsiteY6" fmla="*/ 5956738 h 5956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0604" h="5956738">
                <a:moveTo>
                  <a:pt x="0" y="5956738"/>
                </a:moveTo>
                <a:lnTo>
                  <a:pt x="0" y="317938"/>
                </a:lnTo>
                <a:lnTo>
                  <a:pt x="6" y="317938"/>
                </a:lnTo>
                <a:lnTo>
                  <a:pt x="495305" y="0"/>
                </a:lnTo>
                <a:lnTo>
                  <a:pt x="990604" y="317938"/>
                </a:lnTo>
                <a:lnTo>
                  <a:pt x="990601" y="317938"/>
                </a:lnTo>
                <a:lnTo>
                  <a:pt x="990601" y="5956738"/>
                </a:lnTo>
                <a:close/>
              </a:path>
            </a:pathLst>
          </a:custGeom>
          <a:solidFill>
            <a:srgbClr val="4B64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zh-CN" altLang="en-US" noProof="1"/>
          </a:p>
        </p:txBody>
      </p:sp>
      <p:sp>
        <p:nvSpPr>
          <p:cNvPr id="2" name="椭圆 1">
            <a:extLst>
              <a:ext uri="{FF2B5EF4-FFF2-40B4-BE49-F238E27FC236}">
                <a16:creationId xmlns:a16="http://schemas.microsoft.com/office/drawing/2014/main" id="{989F1B2B-D069-4E1D-ABB9-F2C6C8EF9ED8}"/>
              </a:ext>
            </a:extLst>
          </p:cNvPr>
          <p:cNvSpPr/>
          <p:nvPr/>
        </p:nvSpPr>
        <p:spPr>
          <a:xfrm>
            <a:off x="323850" y="247650"/>
            <a:ext cx="1333500" cy="1333500"/>
          </a:xfrm>
          <a:prstGeom prst="ellipse">
            <a:avLst/>
          </a:prstGeom>
          <a:solidFill>
            <a:schemeClr val="bg1"/>
          </a:solidFill>
          <a:ln w="38100">
            <a:solidFill>
              <a:srgbClr val="4B64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zh-CN" altLang="en-US" noProof="1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EB01D4AC-4383-4216-A68F-045301757739}"/>
              </a:ext>
            </a:extLst>
          </p:cNvPr>
          <p:cNvGrpSpPr/>
          <p:nvPr/>
        </p:nvGrpSpPr>
        <p:grpSpPr>
          <a:xfrm>
            <a:off x="475624" y="571426"/>
            <a:ext cx="1029952" cy="685949"/>
            <a:chOff x="5302250" y="2903538"/>
            <a:chExt cx="1587500" cy="1057276"/>
          </a:xfrm>
          <a:solidFill>
            <a:srgbClr val="4B649F"/>
          </a:solidFill>
        </p:grpSpPr>
        <p:sp>
          <p:nvSpPr>
            <p:cNvPr id="4" name="Freeform 84">
              <a:extLst>
                <a:ext uri="{FF2B5EF4-FFF2-40B4-BE49-F238E27FC236}">
                  <a16:creationId xmlns:a16="http://schemas.microsoft.com/office/drawing/2014/main" id="{31146644-E136-4958-B5BF-A9B632D430C5}"/>
                </a:ext>
              </a:extLst>
            </p:cNvPr>
            <p:cNvSpPr/>
            <p:nvPr/>
          </p:nvSpPr>
          <p:spPr bwMode="auto">
            <a:xfrm>
              <a:off x="5362575" y="3040063"/>
              <a:ext cx="706438" cy="614363"/>
            </a:xfrm>
            <a:custGeom>
              <a:avLst/>
              <a:gdLst>
                <a:gd name="T0" fmla="*/ 181 w 187"/>
                <a:gd name="T1" fmla="*/ 49 h 162"/>
                <a:gd name="T2" fmla="*/ 187 w 187"/>
                <a:gd name="T3" fmla="*/ 66 h 162"/>
                <a:gd name="T4" fmla="*/ 187 w 187"/>
                <a:gd name="T5" fmla="*/ 162 h 162"/>
                <a:gd name="T6" fmla="*/ 176 w 187"/>
                <a:gd name="T7" fmla="*/ 153 h 162"/>
                <a:gd name="T8" fmla="*/ 92 w 187"/>
                <a:gd name="T9" fmla="*/ 115 h 162"/>
                <a:gd name="T10" fmla="*/ 73 w 187"/>
                <a:gd name="T11" fmla="*/ 114 h 162"/>
                <a:gd name="T12" fmla="*/ 8 w 187"/>
                <a:gd name="T13" fmla="*/ 131 h 162"/>
                <a:gd name="T14" fmla="*/ 1 w 187"/>
                <a:gd name="T15" fmla="*/ 131 h 162"/>
                <a:gd name="T16" fmla="*/ 2 w 187"/>
                <a:gd name="T17" fmla="*/ 126 h 162"/>
                <a:gd name="T18" fmla="*/ 26 w 187"/>
                <a:gd name="T19" fmla="*/ 70 h 162"/>
                <a:gd name="T20" fmla="*/ 48 w 187"/>
                <a:gd name="T21" fmla="*/ 20 h 162"/>
                <a:gd name="T22" fmla="*/ 53 w 187"/>
                <a:gd name="T23" fmla="*/ 13 h 162"/>
                <a:gd name="T24" fmla="*/ 62 w 187"/>
                <a:gd name="T25" fmla="*/ 9 h 162"/>
                <a:gd name="T26" fmla="*/ 130 w 187"/>
                <a:gd name="T27" fmla="*/ 11 h 162"/>
                <a:gd name="T28" fmla="*/ 181 w 187"/>
                <a:gd name="T29" fmla="*/ 49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7" h="162">
                  <a:moveTo>
                    <a:pt x="181" y="49"/>
                  </a:moveTo>
                  <a:cubicBezTo>
                    <a:pt x="184" y="54"/>
                    <a:pt x="187" y="60"/>
                    <a:pt x="187" y="66"/>
                  </a:cubicBezTo>
                  <a:cubicBezTo>
                    <a:pt x="187" y="162"/>
                    <a:pt x="187" y="162"/>
                    <a:pt x="187" y="162"/>
                  </a:cubicBezTo>
                  <a:cubicBezTo>
                    <a:pt x="187" y="162"/>
                    <a:pt x="178" y="154"/>
                    <a:pt x="176" y="153"/>
                  </a:cubicBezTo>
                  <a:cubicBezTo>
                    <a:pt x="168" y="148"/>
                    <a:pt x="133" y="120"/>
                    <a:pt x="92" y="115"/>
                  </a:cubicBezTo>
                  <a:cubicBezTo>
                    <a:pt x="86" y="114"/>
                    <a:pt x="79" y="114"/>
                    <a:pt x="73" y="114"/>
                  </a:cubicBezTo>
                  <a:cubicBezTo>
                    <a:pt x="32" y="114"/>
                    <a:pt x="8" y="131"/>
                    <a:pt x="8" y="131"/>
                  </a:cubicBezTo>
                  <a:cubicBezTo>
                    <a:pt x="5" y="133"/>
                    <a:pt x="2" y="133"/>
                    <a:pt x="1" y="131"/>
                  </a:cubicBezTo>
                  <a:cubicBezTo>
                    <a:pt x="0" y="130"/>
                    <a:pt x="1" y="128"/>
                    <a:pt x="2" y="126"/>
                  </a:cubicBezTo>
                  <a:cubicBezTo>
                    <a:pt x="26" y="70"/>
                    <a:pt x="26" y="70"/>
                    <a:pt x="26" y="70"/>
                  </a:cubicBezTo>
                  <a:cubicBezTo>
                    <a:pt x="48" y="20"/>
                    <a:pt x="48" y="20"/>
                    <a:pt x="48" y="20"/>
                  </a:cubicBezTo>
                  <a:cubicBezTo>
                    <a:pt x="49" y="18"/>
                    <a:pt x="51" y="15"/>
                    <a:pt x="53" y="13"/>
                  </a:cubicBezTo>
                  <a:cubicBezTo>
                    <a:pt x="55" y="11"/>
                    <a:pt x="59" y="10"/>
                    <a:pt x="62" y="9"/>
                  </a:cubicBezTo>
                  <a:cubicBezTo>
                    <a:pt x="65" y="9"/>
                    <a:pt x="98" y="0"/>
                    <a:pt x="130" y="11"/>
                  </a:cubicBezTo>
                  <a:cubicBezTo>
                    <a:pt x="163" y="22"/>
                    <a:pt x="179" y="45"/>
                    <a:pt x="181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5" name="Freeform 85">
              <a:extLst>
                <a:ext uri="{FF2B5EF4-FFF2-40B4-BE49-F238E27FC236}">
                  <a16:creationId xmlns:a16="http://schemas.microsoft.com/office/drawing/2014/main" id="{15DA8FD2-48AA-4963-8E7E-85AB57E553CB}"/>
                </a:ext>
              </a:extLst>
            </p:cNvPr>
            <p:cNvSpPr/>
            <p:nvPr/>
          </p:nvSpPr>
          <p:spPr bwMode="auto">
            <a:xfrm>
              <a:off x="6115050" y="2903538"/>
              <a:ext cx="400050" cy="747713"/>
            </a:xfrm>
            <a:custGeom>
              <a:avLst/>
              <a:gdLst>
                <a:gd name="T0" fmla="*/ 44 w 106"/>
                <a:gd name="T1" fmla="*/ 119 h 197"/>
                <a:gd name="T2" fmla="*/ 3 w 106"/>
                <a:gd name="T3" fmla="*/ 187 h 197"/>
                <a:gd name="T4" fmla="*/ 0 w 106"/>
                <a:gd name="T5" fmla="*/ 197 h 197"/>
                <a:gd name="T6" fmla="*/ 0 w 106"/>
                <a:gd name="T7" fmla="*/ 83 h 197"/>
                <a:gd name="T8" fmla="*/ 1 w 106"/>
                <a:gd name="T9" fmla="*/ 64 h 197"/>
                <a:gd name="T10" fmla="*/ 16 w 106"/>
                <a:gd name="T11" fmla="*/ 29 h 197"/>
                <a:gd name="T12" fmla="*/ 49 w 106"/>
                <a:gd name="T13" fmla="*/ 1 h 197"/>
                <a:gd name="T14" fmla="*/ 54 w 106"/>
                <a:gd name="T15" fmla="*/ 0 h 197"/>
                <a:gd name="T16" fmla="*/ 64 w 106"/>
                <a:gd name="T17" fmla="*/ 6 h 197"/>
                <a:gd name="T18" fmla="*/ 85 w 106"/>
                <a:gd name="T19" fmla="*/ 42 h 197"/>
                <a:gd name="T20" fmla="*/ 86 w 106"/>
                <a:gd name="T21" fmla="*/ 42 h 197"/>
                <a:gd name="T22" fmla="*/ 104 w 106"/>
                <a:gd name="T23" fmla="*/ 74 h 197"/>
                <a:gd name="T24" fmla="*/ 105 w 106"/>
                <a:gd name="T25" fmla="*/ 82 h 197"/>
                <a:gd name="T26" fmla="*/ 99 w 106"/>
                <a:gd name="T27" fmla="*/ 87 h 197"/>
                <a:gd name="T28" fmla="*/ 44 w 106"/>
                <a:gd name="T29" fmla="*/ 119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6" h="197">
                  <a:moveTo>
                    <a:pt x="44" y="119"/>
                  </a:moveTo>
                  <a:cubicBezTo>
                    <a:pt x="25" y="137"/>
                    <a:pt x="12" y="156"/>
                    <a:pt x="3" y="187"/>
                  </a:cubicBezTo>
                  <a:cubicBezTo>
                    <a:pt x="0" y="197"/>
                    <a:pt x="0" y="197"/>
                    <a:pt x="0" y="197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77"/>
                    <a:pt x="0" y="69"/>
                    <a:pt x="1" y="64"/>
                  </a:cubicBezTo>
                  <a:cubicBezTo>
                    <a:pt x="1" y="63"/>
                    <a:pt x="3" y="47"/>
                    <a:pt x="16" y="29"/>
                  </a:cubicBezTo>
                  <a:cubicBezTo>
                    <a:pt x="30" y="11"/>
                    <a:pt x="48" y="1"/>
                    <a:pt x="49" y="1"/>
                  </a:cubicBezTo>
                  <a:cubicBezTo>
                    <a:pt x="51" y="0"/>
                    <a:pt x="52" y="0"/>
                    <a:pt x="54" y="0"/>
                  </a:cubicBezTo>
                  <a:cubicBezTo>
                    <a:pt x="58" y="0"/>
                    <a:pt x="62" y="2"/>
                    <a:pt x="64" y="6"/>
                  </a:cubicBezTo>
                  <a:cubicBezTo>
                    <a:pt x="85" y="42"/>
                    <a:pt x="85" y="42"/>
                    <a:pt x="85" y="42"/>
                  </a:cubicBezTo>
                  <a:cubicBezTo>
                    <a:pt x="86" y="42"/>
                    <a:pt x="86" y="42"/>
                    <a:pt x="86" y="42"/>
                  </a:cubicBezTo>
                  <a:cubicBezTo>
                    <a:pt x="104" y="74"/>
                    <a:pt x="104" y="74"/>
                    <a:pt x="104" y="74"/>
                  </a:cubicBezTo>
                  <a:cubicBezTo>
                    <a:pt x="106" y="76"/>
                    <a:pt x="106" y="79"/>
                    <a:pt x="105" y="82"/>
                  </a:cubicBezTo>
                  <a:cubicBezTo>
                    <a:pt x="104" y="84"/>
                    <a:pt x="102" y="86"/>
                    <a:pt x="99" y="87"/>
                  </a:cubicBezTo>
                  <a:cubicBezTo>
                    <a:pt x="99" y="87"/>
                    <a:pt x="66" y="99"/>
                    <a:pt x="44" y="1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6" name="Freeform 86">
              <a:extLst>
                <a:ext uri="{FF2B5EF4-FFF2-40B4-BE49-F238E27FC236}">
                  <a16:creationId xmlns:a16="http://schemas.microsoft.com/office/drawing/2014/main" id="{D734BADA-8DF3-43AB-AF1D-D1882A0044FC}"/>
                </a:ext>
              </a:extLst>
            </p:cNvPr>
            <p:cNvSpPr/>
            <p:nvPr/>
          </p:nvSpPr>
          <p:spPr bwMode="auto">
            <a:xfrm>
              <a:off x="6194425" y="3529013"/>
              <a:ext cx="642938" cy="160338"/>
            </a:xfrm>
            <a:custGeom>
              <a:avLst/>
              <a:gdLst>
                <a:gd name="T0" fmla="*/ 155 w 170"/>
                <a:gd name="T1" fmla="*/ 11 h 42"/>
                <a:gd name="T2" fmla="*/ 154 w 170"/>
                <a:gd name="T3" fmla="*/ 10 h 42"/>
                <a:gd name="T4" fmla="*/ 153 w 170"/>
                <a:gd name="T5" fmla="*/ 10 h 42"/>
                <a:gd name="T6" fmla="*/ 108 w 170"/>
                <a:gd name="T7" fmla="*/ 0 h 42"/>
                <a:gd name="T8" fmla="*/ 85 w 170"/>
                <a:gd name="T9" fmla="*/ 3 h 42"/>
                <a:gd name="T10" fmla="*/ 11 w 170"/>
                <a:gd name="T11" fmla="*/ 35 h 42"/>
                <a:gd name="T12" fmla="*/ 11 w 170"/>
                <a:gd name="T13" fmla="*/ 36 h 42"/>
                <a:gd name="T14" fmla="*/ 7 w 170"/>
                <a:gd name="T15" fmla="*/ 38 h 42"/>
                <a:gd name="T16" fmla="*/ 3 w 170"/>
                <a:gd name="T17" fmla="*/ 40 h 42"/>
                <a:gd name="T18" fmla="*/ 1 w 170"/>
                <a:gd name="T19" fmla="*/ 42 h 42"/>
                <a:gd name="T20" fmla="*/ 0 w 170"/>
                <a:gd name="T21" fmla="*/ 42 h 42"/>
                <a:gd name="T22" fmla="*/ 161 w 170"/>
                <a:gd name="T23" fmla="*/ 42 h 42"/>
                <a:gd name="T24" fmla="*/ 169 w 170"/>
                <a:gd name="T25" fmla="*/ 38 h 42"/>
                <a:gd name="T26" fmla="*/ 167 w 170"/>
                <a:gd name="T27" fmla="*/ 28 h 42"/>
                <a:gd name="T28" fmla="*/ 155 w 170"/>
                <a:gd name="T29" fmla="*/ 11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70" h="42">
                  <a:moveTo>
                    <a:pt x="155" y="11"/>
                  </a:moveTo>
                  <a:cubicBezTo>
                    <a:pt x="155" y="11"/>
                    <a:pt x="154" y="10"/>
                    <a:pt x="154" y="10"/>
                  </a:cubicBezTo>
                  <a:cubicBezTo>
                    <a:pt x="153" y="10"/>
                    <a:pt x="153" y="10"/>
                    <a:pt x="153" y="10"/>
                  </a:cubicBezTo>
                  <a:cubicBezTo>
                    <a:pt x="152" y="9"/>
                    <a:pt x="132" y="0"/>
                    <a:pt x="108" y="0"/>
                  </a:cubicBezTo>
                  <a:cubicBezTo>
                    <a:pt x="100" y="0"/>
                    <a:pt x="92" y="1"/>
                    <a:pt x="85" y="3"/>
                  </a:cubicBezTo>
                  <a:cubicBezTo>
                    <a:pt x="46" y="15"/>
                    <a:pt x="15" y="33"/>
                    <a:pt x="11" y="35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10" y="36"/>
                    <a:pt x="9" y="37"/>
                    <a:pt x="7" y="38"/>
                  </a:cubicBezTo>
                  <a:cubicBezTo>
                    <a:pt x="6" y="39"/>
                    <a:pt x="4" y="40"/>
                    <a:pt x="3" y="40"/>
                  </a:cubicBezTo>
                  <a:cubicBezTo>
                    <a:pt x="2" y="41"/>
                    <a:pt x="2" y="41"/>
                    <a:pt x="1" y="42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161" y="42"/>
                    <a:pt x="161" y="42"/>
                    <a:pt x="161" y="42"/>
                  </a:cubicBezTo>
                  <a:cubicBezTo>
                    <a:pt x="165" y="42"/>
                    <a:pt x="167" y="41"/>
                    <a:pt x="169" y="38"/>
                  </a:cubicBezTo>
                  <a:cubicBezTo>
                    <a:pt x="170" y="35"/>
                    <a:pt x="169" y="32"/>
                    <a:pt x="167" y="28"/>
                  </a:cubicBezTo>
                  <a:cubicBezTo>
                    <a:pt x="167" y="28"/>
                    <a:pt x="162" y="20"/>
                    <a:pt x="155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7" name="Freeform 87">
              <a:extLst>
                <a:ext uri="{FF2B5EF4-FFF2-40B4-BE49-F238E27FC236}">
                  <a16:creationId xmlns:a16="http://schemas.microsoft.com/office/drawing/2014/main" id="{8C32EF48-F3AF-4683-9EBA-C2E0FA0202B0}"/>
                </a:ext>
              </a:extLst>
            </p:cNvPr>
            <p:cNvSpPr/>
            <p:nvPr/>
          </p:nvSpPr>
          <p:spPr bwMode="auto">
            <a:xfrm>
              <a:off x="5335588" y="3771901"/>
              <a:ext cx="1520825" cy="155575"/>
            </a:xfrm>
            <a:custGeom>
              <a:avLst/>
              <a:gdLst>
                <a:gd name="T0" fmla="*/ 402 w 402"/>
                <a:gd name="T1" fmla="*/ 24 h 41"/>
                <a:gd name="T2" fmla="*/ 385 w 402"/>
                <a:gd name="T3" fmla="*/ 41 h 41"/>
                <a:gd name="T4" fmla="*/ 382 w 402"/>
                <a:gd name="T5" fmla="*/ 41 h 41"/>
                <a:gd name="T6" fmla="*/ 232 w 402"/>
                <a:gd name="T7" fmla="*/ 28 h 41"/>
                <a:gd name="T8" fmla="*/ 217 w 402"/>
                <a:gd name="T9" fmla="*/ 34 h 41"/>
                <a:gd name="T10" fmla="*/ 216 w 402"/>
                <a:gd name="T11" fmla="*/ 35 h 41"/>
                <a:gd name="T12" fmla="*/ 201 w 402"/>
                <a:gd name="T13" fmla="*/ 40 h 41"/>
                <a:gd name="T14" fmla="*/ 201 w 402"/>
                <a:gd name="T15" fmla="*/ 40 h 41"/>
                <a:gd name="T16" fmla="*/ 186 w 402"/>
                <a:gd name="T17" fmla="*/ 35 h 41"/>
                <a:gd name="T18" fmla="*/ 185 w 402"/>
                <a:gd name="T19" fmla="*/ 34 h 41"/>
                <a:gd name="T20" fmla="*/ 170 w 402"/>
                <a:gd name="T21" fmla="*/ 28 h 41"/>
                <a:gd name="T22" fmla="*/ 20 w 402"/>
                <a:gd name="T23" fmla="*/ 41 h 41"/>
                <a:gd name="T24" fmla="*/ 17 w 402"/>
                <a:gd name="T25" fmla="*/ 41 h 41"/>
                <a:gd name="T26" fmla="*/ 0 w 402"/>
                <a:gd name="T27" fmla="*/ 24 h 41"/>
                <a:gd name="T28" fmla="*/ 16 w 402"/>
                <a:gd name="T29" fmla="*/ 7 h 41"/>
                <a:gd name="T30" fmla="*/ 17 w 402"/>
                <a:gd name="T31" fmla="*/ 7 h 41"/>
                <a:gd name="T32" fmla="*/ 164 w 402"/>
                <a:gd name="T33" fmla="*/ 0 h 41"/>
                <a:gd name="T34" fmla="*/ 177 w 402"/>
                <a:gd name="T35" fmla="*/ 6 h 41"/>
                <a:gd name="T36" fmla="*/ 182 w 402"/>
                <a:gd name="T37" fmla="*/ 6 h 41"/>
                <a:gd name="T38" fmla="*/ 194 w 402"/>
                <a:gd name="T39" fmla="*/ 0 h 41"/>
                <a:gd name="T40" fmla="*/ 208 w 402"/>
                <a:gd name="T41" fmla="*/ 0 h 41"/>
                <a:gd name="T42" fmla="*/ 220 w 402"/>
                <a:gd name="T43" fmla="*/ 6 h 41"/>
                <a:gd name="T44" fmla="*/ 225 w 402"/>
                <a:gd name="T45" fmla="*/ 6 h 41"/>
                <a:gd name="T46" fmla="*/ 238 w 402"/>
                <a:gd name="T47" fmla="*/ 0 h 41"/>
                <a:gd name="T48" fmla="*/ 385 w 402"/>
                <a:gd name="T49" fmla="*/ 7 h 41"/>
                <a:gd name="T50" fmla="*/ 386 w 402"/>
                <a:gd name="T51" fmla="*/ 7 h 41"/>
                <a:gd name="T52" fmla="*/ 402 w 402"/>
                <a:gd name="T53" fmla="*/ 2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02" h="41">
                  <a:moveTo>
                    <a:pt x="402" y="24"/>
                  </a:moveTo>
                  <a:cubicBezTo>
                    <a:pt x="402" y="33"/>
                    <a:pt x="394" y="41"/>
                    <a:pt x="385" y="41"/>
                  </a:cubicBezTo>
                  <a:cubicBezTo>
                    <a:pt x="384" y="41"/>
                    <a:pt x="383" y="41"/>
                    <a:pt x="382" y="41"/>
                  </a:cubicBezTo>
                  <a:cubicBezTo>
                    <a:pt x="232" y="28"/>
                    <a:pt x="232" y="28"/>
                    <a:pt x="232" y="28"/>
                  </a:cubicBezTo>
                  <a:cubicBezTo>
                    <a:pt x="227" y="28"/>
                    <a:pt x="220" y="31"/>
                    <a:pt x="217" y="34"/>
                  </a:cubicBezTo>
                  <a:cubicBezTo>
                    <a:pt x="217" y="34"/>
                    <a:pt x="217" y="34"/>
                    <a:pt x="216" y="35"/>
                  </a:cubicBezTo>
                  <a:cubicBezTo>
                    <a:pt x="214" y="38"/>
                    <a:pt x="208" y="40"/>
                    <a:pt x="201" y="40"/>
                  </a:cubicBezTo>
                  <a:cubicBezTo>
                    <a:pt x="201" y="40"/>
                    <a:pt x="201" y="40"/>
                    <a:pt x="201" y="40"/>
                  </a:cubicBezTo>
                  <a:cubicBezTo>
                    <a:pt x="194" y="40"/>
                    <a:pt x="188" y="38"/>
                    <a:pt x="186" y="35"/>
                  </a:cubicBezTo>
                  <a:cubicBezTo>
                    <a:pt x="185" y="34"/>
                    <a:pt x="185" y="34"/>
                    <a:pt x="185" y="34"/>
                  </a:cubicBezTo>
                  <a:cubicBezTo>
                    <a:pt x="182" y="31"/>
                    <a:pt x="175" y="28"/>
                    <a:pt x="170" y="28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19" y="41"/>
                    <a:pt x="18" y="41"/>
                    <a:pt x="17" y="41"/>
                  </a:cubicBezTo>
                  <a:cubicBezTo>
                    <a:pt x="8" y="41"/>
                    <a:pt x="0" y="33"/>
                    <a:pt x="0" y="24"/>
                  </a:cubicBezTo>
                  <a:cubicBezTo>
                    <a:pt x="0" y="15"/>
                    <a:pt x="7" y="8"/>
                    <a:pt x="16" y="7"/>
                  </a:cubicBezTo>
                  <a:cubicBezTo>
                    <a:pt x="16" y="7"/>
                    <a:pt x="16" y="7"/>
                    <a:pt x="17" y="7"/>
                  </a:cubicBezTo>
                  <a:cubicBezTo>
                    <a:pt x="164" y="0"/>
                    <a:pt x="164" y="0"/>
                    <a:pt x="164" y="0"/>
                  </a:cubicBezTo>
                  <a:cubicBezTo>
                    <a:pt x="169" y="0"/>
                    <a:pt x="175" y="2"/>
                    <a:pt x="177" y="6"/>
                  </a:cubicBezTo>
                  <a:cubicBezTo>
                    <a:pt x="178" y="10"/>
                    <a:pt x="181" y="10"/>
                    <a:pt x="182" y="6"/>
                  </a:cubicBezTo>
                  <a:cubicBezTo>
                    <a:pt x="183" y="2"/>
                    <a:pt x="189" y="0"/>
                    <a:pt x="194" y="0"/>
                  </a:cubicBezTo>
                  <a:cubicBezTo>
                    <a:pt x="208" y="0"/>
                    <a:pt x="208" y="0"/>
                    <a:pt x="208" y="0"/>
                  </a:cubicBezTo>
                  <a:cubicBezTo>
                    <a:pt x="213" y="0"/>
                    <a:pt x="219" y="2"/>
                    <a:pt x="220" y="6"/>
                  </a:cubicBezTo>
                  <a:cubicBezTo>
                    <a:pt x="221" y="10"/>
                    <a:pt x="224" y="10"/>
                    <a:pt x="225" y="6"/>
                  </a:cubicBezTo>
                  <a:cubicBezTo>
                    <a:pt x="227" y="2"/>
                    <a:pt x="233" y="0"/>
                    <a:pt x="238" y="0"/>
                  </a:cubicBezTo>
                  <a:cubicBezTo>
                    <a:pt x="385" y="7"/>
                    <a:pt x="385" y="7"/>
                    <a:pt x="385" y="7"/>
                  </a:cubicBezTo>
                  <a:cubicBezTo>
                    <a:pt x="386" y="7"/>
                    <a:pt x="386" y="7"/>
                    <a:pt x="386" y="7"/>
                  </a:cubicBezTo>
                  <a:cubicBezTo>
                    <a:pt x="395" y="8"/>
                    <a:pt x="402" y="15"/>
                    <a:pt x="402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8" name="Freeform 88">
              <a:extLst>
                <a:ext uri="{FF2B5EF4-FFF2-40B4-BE49-F238E27FC236}">
                  <a16:creationId xmlns:a16="http://schemas.microsoft.com/office/drawing/2014/main" id="{4B3D1034-A172-47FD-BB41-0875EF5575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02250" y="3733801"/>
              <a:ext cx="1587500" cy="227013"/>
            </a:xfrm>
            <a:custGeom>
              <a:avLst/>
              <a:gdLst>
                <a:gd name="T0" fmla="*/ 394 w 420"/>
                <a:gd name="T1" fmla="*/ 60 h 60"/>
                <a:gd name="T2" fmla="*/ 394 w 420"/>
                <a:gd name="T3" fmla="*/ 60 h 60"/>
                <a:gd name="T4" fmla="*/ 391 w 420"/>
                <a:gd name="T5" fmla="*/ 60 h 60"/>
                <a:gd name="T6" fmla="*/ 390 w 420"/>
                <a:gd name="T7" fmla="*/ 60 h 60"/>
                <a:gd name="T8" fmla="*/ 240 w 420"/>
                <a:gd name="T9" fmla="*/ 47 h 60"/>
                <a:gd name="T10" fmla="*/ 240 w 420"/>
                <a:gd name="T11" fmla="*/ 47 h 60"/>
                <a:gd name="T12" fmla="*/ 235 w 420"/>
                <a:gd name="T13" fmla="*/ 49 h 60"/>
                <a:gd name="T14" fmla="*/ 235 w 420"/>
                <a:gd name="T15" fmla="*/ 52 h 60"/>
                <a:gd name="T16" fmla="*/ 230 w 420"/>
                <a:gd name="T17" fmla="*/ 53 h 60"/>
                <a:gd name="T18" fmla="*/ 210 w 420"/>
                <a:gd name="T19" fmla="*/ 59 h 60"/>
                <a:gd name="T20" fmla="*/ 210 w 420"/>
                <a:gd name="T21" fmla="*/ 59 h 60"/>
                <a:gd name="T22" fmla="*/ 190 w 420"/>
                <a:gd name="T23" fmla="*/ 53 h 60"/>
                <a:gd name="T24" fmla="*/ 186 w 420"/>
                <a:gd name="T25" fmla="*/ 52 h 60"/>
                <a:gd name="T26" fmla="*/ 185 w 420"/>
                <a:gd name="T27" fmla="*/ 49 h 60"/>
                <a:gd name="T28" fmla="*/ 180 w 420"/>
                <a:gd name="T29" fmla="*/ 47 h 60"/>
                <a:gd name="T30" fmla="*/ 29 w 420"/>
                <a:gd name="T31" fmla="*/ 60 h 60"/>
                <a:gd name="T32" fmla="*/ 26 w 420"/>
                <a:gd name="T33" fmla="*/ 60 h 60"/>
                <a:gd name="T34" fmla="*/ 0 w 420"/>
                <a:gd name="T35" fmla="*/ 34 h 60"/>
                <a:gd name="T36" fmla="*/ 25 w 420"/>
                <a:gd name="T37" fmla="*/ 8 h 60"/>
                <a:gd name="T38" fmla="*/ 25 w 420"/>
                <a:gd name="T39" fmla="*/ 8 h 60"/>
                <a:gd name="T40" fmla="*/ 173 w 420"/>
                <a:gd name="T41" fmla="*/ 1 h 60"/>
                <a:gd name="T42" fmla="*/ 188 w 420"/>
                <a:gd name="T43" fmla="*/ 5 h 60"/>
                <a:gd name="T44" fmla="*/ 203 w 420"/>
                <a:gd name="T45" fmla="*/ 0 h 60"/>
                <a:gd name="T46" fmla="*/ 217 w 420"/>
                <a:gd name="T47" fmla="*/ 0 h 60"/>
                <a:gd name="T48" fmla="*/ 232 w 420"/>
                <a:gd name="T49" fmla="*/ 5 h 60"/>
                <a:gd name="T50" fmla="*/ 247 w 420"/>
                <a:gd name="T51" fmla="*/ 1 h 60"/>
                <a:gd name="T52" fmla="*/ 395 w 420"/>
                <a:gd name="T53" fmla="*/ 8 h 60"/>
                <a:gd name="T54" fmla="*/ 420 w 420"/>
                <a:gd name="T55" fmla="*/ 34 h 60"/>
                <a:gd name="T56" fmla="*/ 394 w 420"/>
                <a:gd name="T57" fmla="*/ 60 h 60"/>
                <a:gd name="T58" fmla="*/ 26 w 420"/>
                <a:gd name="T59" fmla="*/ 26 h 60"/>
                <a:gd name="T60" fmla="*/ 18 w 420"/>
                <a:gd name="T61" fmla="*/ 34 h 60"/>
                <a:gd name="T62" fmla="*/ 26 w 420"/>
                <a:gd name="T63" fmla="*/ 42 h 60"/>
                <a:gd name="T64" fmla="*/ 26 w 420"/>
                <a:gd name="T65" fmla="*/ 42 h 60"/>
                <a:gd name="T66" fmla="*/ 28 w 420"/>
                <a:gd name="T67" fmla="*/ 42 h 60"/>
                <a:gd name="T68" fmla="*/ 178 w 420"/>
                <a:gd name="T69" fmla="*/ 29 h 60"/>
                <a:gd name="T70" fmla="*/ 180 w 420"/>
                <a:gd name="T71" fmla="*/ 29 h 60"/>
                <a:gd name="T72" fmla="*/ 199 w 420"/>
                <a:gd name="T73" fmla="*/ 36 h 60"/>
                <a:gd name="T74" fmla="*/ 200 w 420"/>
                <a:gd name="T75" fmla="*/ 36 h 60"/>
                <a:gd name="T76" fmla="*/ 202 w 420"/>
                <a:gd name="T77" fmla="*/ 39 h 60"/>
                <a:gd name="T78" fmla="*/ 210 w 420"/>
                <a:gd name="T79" fmla="*/ 41 h 60"/>
                <a:gd name="T80" fmla="*/ 210 w 420"/>
                <a:gd name="T81" fmla="*/ 41 h 60"/>
                <a:gd name="T82" fmla="*/ 218 w 420"/>
                <a:gd name="T83" fmla="*/ 39 h 60"/>
                <a:gd name="T84" fmla="*/ 220 w 420"/>
                <a:gd name="T85" fmla="*/ 36 h 60"/>
                <a:gd name="T86" fmla="*/ 221 w 420"/>
                <a:gd name="T87" fmla="*/ 36 h 60"/>
                <a:gd name="T88" fmla="*/ 242 w 420"/>
                <a:gd name="T89" fmla="*/ 29 h 60"/>
                <a:gd name="T90" fmla="*/ 392 w 420"/>
                <a:gd name="T91" fmla="*/ 42 h 60"/>
                <a:gd name="T92" fmla="*/ 394 w 420"/>
                <a:gd name="T93" fmla="*/ 42 h 60"/>
                <a:gd name="T94" fmla="*/ 402 w 420"/>
                <a:gd name="T95" fmla="*/ 34 h 60"/>
                <a:gd name="T96" fmla="*/ 395 w 420"/>
                <a:gd name="T97" fmla="*/ 26 h 60"/>
                <a:gd name="T98" fmla="*/ 394 w 420"/>
                <a:gd name="T99" fmla="*/ 26 h 60"/>
                <a:gd name="T100" fmla="*/ 246 w 420"/>
                <a:gd name="T101" fmla="*/ 19 h 60"/>
                <a:gd name="T102" fmla="*/ 246 w 420"/>
                <a:gd name="T103" fmla="*/ 19 h 60"/>
                <a:gd name="T104" fmla="*/ 242 w 420"/>
                <a:gd name="T105" fmla="*/ 20 h 60"/>
                <a:gd name="T106" fmla="*/ 231 w 420"/>
                <a:gd name="T107" fmla="*/ 28 h 60"/>
                <a:gd name="T108" fmla="*/ 221 w 420"/>
                <a:gd name="T109" fmla="*/ 20 h 60"/>
                <a:gd name="T110" fmla="*/ 217 w 420"/>
                <a:gd name="T111" fmla="*/ 19 h 60"/>
                <a:gd name="T112" fmla="*/ 203 w 420"/>
                <a:gd name="T113" fmla="*/ 19 h 60"/>
                <a:gd name="T114" fmla="*/ 199 w 420"/>
                <a:gd name="T115" fmla="*/ 20 h 60"/>
                <a:gd name="T116" fmla="*/ 189 w 420"/>
                <a:gd name="T117" fmla="*/ 28 h 60"/>
                <a:gd name="T118" fmla="*/ 178 w 420"/>
                <a:gd name="T119" fmla="*/ 20 h 60"/>
                <a:gd name="T120" fmla="*/ 174 w 420"/>
                <a:gd name="T121" fmla="*/ 19 h 60"/>
                <a:gd name="T122" fmla="*/ 26 w 420"/>
                <a:gd name="T123" fmla="*/ 26 h 60"/>
                <a:gd name="T124" fmla="*/ 26 w 420"/>
                <a:gd name="T125" fmla="*/ 26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20" h="60">
                  <a:moveTo>
                    <a:pt x="394" y="60"/>
                  </a:moveTo>
                  <a:cubicBezTo>
                    <a:pt x="394" y="60"/>
                    <a:pt x="394" y="60"/>
                    <a:pt x="394" y="60"/>
                  </a:cubicBezTo>
                  <a:cubicBezTo>
                    <a:pt x="393" y="60"/>
                    <a:pt x="392" y="60"/>
                    <a:pt x="391" y="60"/>
                  </a:cubicBezTo>
                  <a:cubicBezTo>
                    <a:pt x="390" y="60"/>
                    <a:pt x="390" y="60"/>
                    <a:pt x="390" y="60"/>
                  </a:cubicBezTo>
                  <a:cubicBezTo>
                    <a:pt x="240" y="47"/>
                    <a:pt x="240" y="47"/>
                    <a:pt x="240" y="47"/>
                  </a:cubicBezTo>
                  <a:cubicBezTo>
                    <a:pt x="240" y="47"/>
                    <a:pt x="240" y="47"/>
                    <a:pt x="240" y="47"/>
                  </a:cubicBezTo>
                  <a:cubicBezTo>
                    <a:pt x="238" y="47"/>
                    <a:pt x="236" y="48"/>
                    <a:pt x="235" y="49"/>
                  </a:cubicBezTo>
                  <a:cubicBezTo>
                    <a:pt x="235" y="52"/>
                    <a:pt x="235" y="52"/>
                    <a:pt x="235" y="52"/>
                  </a:cubicBezTo>
                  <a:cubicBezTo>
                    <a:pt x="230" y="53"/>
                    <a:pt x="230" y="53"/>
                    <a:pt x="230" y="53"/>
                  </a:cubicBezTo>
                  <a:cubicBezTo>
                    <a:pt x="225" y="57"/>
                    <a:pt x="218" y="59"/>
                    <a:pt x="210" y="59"/>
                  </a:cubicBezTo>
                  <a:cubicBezTo>
                    <a:pt x="210" y="59"/>
                    <a:pt x="210" y="59"/>
                    <a:pt x="210" y="59"/>
                  </a:cubicBezTo>
                  <a:cubicBezTo>
                    <a:pt x="202" y="59"/>
                    <a:pt x="195" y="57"/>
                    <a:pt x="190" y="53"/>
                  </a:cubicBezTo>
                  <a:cubicBezTo>
                    <a:pt x="186" y="52"/>
                    <a:pt x="186" y="52"/>
                    <a:pt x="186" y="52"/>
                  </a:cubicBezTo>
                  <a:cubicBezTo>
                    <a:pt x="185" y="49"/>
                    <a:pt x="185" y="49"/>
                    <a:pt x="185" y="49"/>
                  </a:cubicBezTo>
                  <a:cubicBezTo>
                    <a:pt x="184" y="48"/>
                    <a:pt x="182" y="47"/>
                    <a:pt x="180" y="47"/>
                  </a:cubicBezTo>
                  <a:cubicBezTo>
                    <a:pt x="29" y="60"/>
                    <a:pt x="29" y="60"/>
                    <a:pt x="29" y="60"/>
                  </a:cubicBezTo>
                  <a:cubicBezTo>
                    <a:pt x="28" y="60"/>
                    <a:pt x="27" y="60"/>
                    <a:pt x="26" y="60"/>
                  </a:cubicBezTo>
                  <a:cubicBezTo>
                    <a:pt x="12" y="60"/>
                    <a:pt x="0" y="48"/>
                    <a:pt x="0" y="34"/>
                  </a:cubicBezTo>
                  <a:cubicBezTo>
                    <a:pt x="0" y="20"/>
                    <a:pt x="11" y="9"/>
                    <a:pt x="25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173" y="1"/>
                    <a:pt x="173" y="1"/>
                    <a:pt x="173" y="1"/>
                  </a:cubicBezTo>
                  <a:cubicBezTo>
                    <a:pt x="178" y="1"/>
                    <a:pt x="184" y="2"/>
                    <a:pt x="188" y="5"/>
                  </a:cubicBezTo>
                  <a:cubicBezTo>
                    <a:pt x="192" y="2"/>
                    <a:pt x="197" y="0"/>
                    <a:pt x="203" y="0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23" y="0"/>
                    <a:pt x="228" y="2"/>
                    <a:pt x="232" y="5"/>
                  </a:cubicBezTo>
                  <a:cubicBezTo>
                    <a:pt x="236" y="2"/>
                    <a:pt x="242" y="1"/>
                    <a:pt x="247" y="1"/>
                  </a:cubicBezTo>
                  <a:cubicBezTo>
                    <a:pt x="395" y="8"/>
                    <a:pt x="395" y="8"/>
                    <a:pt x="395" y="8"/>
                  </a:cubicBezTo>
                  <a:cubicBezTo>
                    <a:pt x="409" y="9"/>
                    <a:pt x="420" y="20"/>
                    <a:pt x="420" y="34"/>
                  </a:cubicBezTo>
                  <a:cubicBezTo>
                    <a:pt x="420" y="48"/>
                    <a:pt x="408" y="60"/>
                    <a:pt x="394" y="60"/>
                  </a:cubicBezTo>
                  <a:close/>
                  <a:moveTo>
                    <a:pt x="26" y="26"/>
                  </a:moveTo>
                  <a:cubicBezTo>
                    <a:pt x="21" y="26"/>
                    <a:pt x="18" y="30"/>
                    <a:pt x="18" y="34"/>
                  </a:cubicBezTo>
                  <a:cubicBezTo>
                    <a:pt x="18" y="38"/>
                    <a:pt x="22" y="42"/>
                    <a:pt x="26" y="42"/>
                  </a:cubicBezTo>
                  <a:cubicBezTo>
                    <a:pt x="26" y="42"/>
                    <a:pt x="26" y="42"/>
                    <a:pt x="26" y="42"/>
                  </a:cubicBezTo>
                  <a:cubicBezTo>
                    <a:pt x="27" y="42"/>
                    <a:pt x="28" y="42"/>
                    <a:pt x="28" y="42"/>
                  </a:cubicBezTo>
                  <a:cubicBezTo>
                    <a:pt x="178" y="29"/>
                    <a:pt x="178" y="29"/>
                    <a:pt x="178" y="29"/>
                  </a:cubicBezTo>
                  <a:cubicBezTo>
                    <a:pt x="179" y="29"/>
                    <a:pt x="179" y="29"/>
                    <a:pt x="180" y="29"/>
                  </a:cubicBezTo>
                  <a:cubicBezTo>
                    <a:pt x="187" y="29"/>
                    <a:pt x="194" y="32"/>
                    <a:pt x="199" y="36"/>
                  </a:cubicBezTo>
                  <a:cubicBezTo>
                    <a:pt x="200" y="36"/>
                    <a:pt x="200" y="36"/>
                    <a:pt x="200" y="36"/>
                  </a:cubicBezTo>
                  <a:cubicBezTo>
                    <a:pt x="202" y="39"/>
                    <a:pt x="202" y="39"/>
                    <a:pt x="202" y="39"/>
                  </a:cubicBezTo>
                  <a:cubicBezTo>
                    <a:pt x="202" y="40"/>
                    <a:pt x="205" y="41"/>
                    <a:pt x="210" y="41"/>
                  </a:cubicBezTo>
                  <a:cubicBezTo>
                    <a:pt x="210" y="41"/>
                    <a:pt x="210" y="41"/>
                    <a:pt x="210" y="41"/>
                  </a:cubicBezTo>
                  <a:cubicBezTo>
                    <a:pt x="215" y="41"/>
                    <a:pt x="218" y="40"/>
                    <a:pt x="218" y="39"/>
                  </a:cubicBezTo>
                  <a:cubicBezTo>
                    <a:pt x="220" y="36"/>
                    <a:pt x="220" y="36"/>
                    <a:pt x="220" y="36"/>
                  </a:cubicBezTo>
                  <a:cubicBezTo>
                    <a:pt x="221" y="36"/>
                    <a:pt x="221" y="36"/>
                    <a:pt x="221" y="36"/>
                  </a:cubicBezTo>
                  <a:cubicBezTo>
                    <a:pt x="227" y="32"/>
                    <a:pt x="235" y="29"/>
                    <a:pt x="242" y="29"/>
                  </a:cubicBezTo>
                  <a:cubicBezTo>
                    <a:pt x="392" y="42"/>
                    <a:pt x="392" y="42"/>
                    <a:pt x="392" y="42"/>
                  </a:cubicBezTo>
                  <a:cubicBezTo>
                    <a:pt x="392" y="42"/>
                    <a:pt x="393" y="42"/>
                    <a:pt x="394" y="42"/>
                  </a:cubicBezTo>
                  <a:cubicBezTo>
                    <a:pt x="398" y="42"/>
                    <a:pt x="402" y="38"/>
                    <a:pt x="402" y="34"/>
                  </a:cubicBezTo>
                  <a:cubicBezTo>
                    <a:pt x="402" y="30"/>
                    <a:pt x="399" y="26"/>
                    <a:pt x="395" y="26"/>
                  </a:cubicBezTo>
                  <a:cubicBezTo>
                    <a:pt x="394" y="26"/>
                    <a:pt x="394" y="26"/>
                    <a:pt x="394" y="26"/>
                  </a:cubicBezTo>
                  <a:cubicBezTo>
                    <a:pt x="246" y="19"/>
                    <a:pt x="246" y="19"/>
                    <a:pt x="246" y="19"/>
                  </a:cubicBezTo>
                  <a:cubicBezTo>
                    <a:pt x="246" y="19"/>
                    <a:pt x="246" y="19"/>
                    <a:pt x="246" y="19"/>
                  </a:cubicBezTo>
                  <a:cubicBezTo>
                    <a:pt x="244" y="19"/>
                    <a:pt x="243" y="20"/>
                    <a:pt x="242" y="20"/>
                  </a:cubicBezTo>
                  <a:cubicBezTo>
                    <a:pt x="239" y="27"/>
                    <a:pt x="234" y="28"/>
                    <a:pt x="231" y="28"/>
                  </a:cubicBezTo>
                  <a:cubicBezTo>
                    <a:pt x="227" y="28"/>
                    <a:pt x="223" y="25"/>
                    <a:pt x="221" y="20"/>
                  </a:cubicBezTo>
                  <a:cubicBezTo>
                    <a:pt x="220" y="19"/>
                    <a:pt x="219" y="19"/>
                    <a:pt x="217" y="19"/>
                  </a:cubicBezTo>
                  <a:cubicBezTo>
                    <a:pt x="203" y="19"/>
                    <a:pt x="203" y="19"/>
                    <a:pt x="203" y="19"/>
                  </a:cubicBezTo>
                  <a:cubicBezTo>
                    <a:pt x="201" y="19"/>
                    <a:pt x="200" y="19"/>
                    <a:pt x="199" y="20"/>
                  </a:cubicBezTo>
                  <a:cubicBezTo>
                    <a:pt x="197" y="25"/>
                    <a:pt x="193" y="28"/>
                    <a:pt x="189" y="28"/>
                  </a:cubicBezTo>
                  <a:cubicBezTo>
                    <a:pt x="186" y="28"/>
                    <a:pt x="181" y="27"/>
                    <a:pt x="178" y="20"/>
                  </a:cubicBezTo>
                  <a:cubicBezTo>
                    <a:pt x="177" y="20"/>
                    <a:pt x="176" y="19"/>
                    <a:pt x="174" y="19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6" y="26"/>
                    <a:pt x="26" y="26"/>
                    <a:pt x="26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9" name="Freeform 89">
              <a:extLst>
                <a:ext uri="{FF2B5EF4-FFF2-40B4-BE49-F238E27FC236}">
                  <a16:creationId xmlns:a16="http://schemas.microsoft.com/office/drawing/2014/main" id="{B158FFF0-B7BE-4A61-BED7-743AF0F41E76}"/>
                </a:ext>
              </a:extLst>
            </p:cNvPr>
            <p:cNvSpPr/>
            <p:nvPr/>
          </p:nvSpPr>
          <p:spPr bwMode="auto">
            <a:xfrm>
              <a:off x="5354638" y="3525838"/>
              <a:ext cx="669925" cy="163513"/>
            </a:xfrm>
            <a:custGeom>
              <a:avLst/>
              <a:gdLst>
                <a:gd name="T0" fmla="*/ 169 w 177"/>
                <a:gd name="T1" fmla="*/ 37 h 43"/>
                <a:gd name="T2" fmla="*/ 168 w 177"/>
                <a:gd name="T3" fmla="*/ 36 h 43"/>
                <a:gd name="T4" fmla="*/ 92 w 177"/>
                <a:gd name="T5" fmla="*/ 1 h 43"/>
                <a:gd name="T6" fmla="*/ 75 w 177"/>
                <a:gd name="T7" fmla="*/ 0 h 43"/>
                <a:gd name="T8" fmla="*/ 18 w 177"/>
                <a:gd name="T9" fmla="*/ 15 h 43"/>
                <a:gd name="T10" fmla="*/ 3 w 177"/>
                <a:gd name="T11" fmla="*/ 29 h 43"/>
                <a:gd name="T12" fmla="*/ 1 w 177"/>
                <a:gd name="T13" fmla="*/ 39 h 43"/>
                <a:gd name="T14" fmla="*/ 9 w 177"/>
                <a:gd name="T15" fmla="*/ 43 h 43"/>
                <a:gd name="T16" fmla="*/ 177 w 177"/>
                <a:gd name="T17" fmla="*/ 43 h 43"/>
                <a:gd name="T18" fmla="*/ 169 w 177"/>
                <a:gd name="T19" fmla="*/ 37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7" h="43">
                  <a:moveTo>
                    <a:pt x="169" y="37"/>
                  </a:moveTo>
                  <a:cubicBezTo>
                    <a:pt x="168" y="36"/>
                    <a:pt x="168" y="36"/>
                    <a:pt x="168" y="36"/>
                  </a:cubicBezTo>
                  <a:cubicBezTo>
                    <a:pt x="141" y="16"/>
                    <a:pt x="115" y="5"/>
                    <a:pt x="92" y="1"/>
                  </a:cubicBezTo>
                  <a:cubicBezTo>
                    <a:pt x="87" y="1"/>
                    <a:pt x="81" y="0"/>
                    <a:pt x="75" y="0"/>
                  </a:cubicBezTo>
                  <a:cubicBezTo>
                    <a:pt x="40" y="0"/>
                    <a:pt x="18" y="15"/>
                    <a:pt x="18" y="15"/>
                  </a:cubicBezTo>
                  <a:cubicBezTo>
                    <a:pt x="16" y="16"/>
                    <a:pt x="6" y="23"/>
                    <a:pt x="3" y="29"/>
                  </a:cubicBezTo>
                  <a:cubicBezTo>
                    <a:pt x="1" y="33"/>
                    <a:pt x="0" y="36"/>
                    <a:pt x="1" y="39"/>
                  </a:cubicBezTo>
                  <a:cubicBezTo>
                    <a:pt x="3" y="42"/>
                    <a:pt x="5" y="43"/>
                    <a:pt x="9" y="43"/>
                  </a:cubicBezTo>
                  <a:cubicBezTo>
                    <a:pt x="177" y="43"/>
                    <a:pt x="177" y="43"/>
                    <a:pt x="177" y="43"/>
                  </a:cubicBezTo>
                  <a:cubicBezTo>
                    <a:pt x="174" y="40"/>
                    <a:pt x="170" y="37"/>
                    <a:pt x="169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10" name="Freeform 90">
              <a:extLst>
                <a:ext uri="{FF2B5EF4-FFF2-40B4-BE49-F238E27FC236}">
                  <a16:creationId xmlns:a16="http://schemas.microsoft.com/office/drawing/2014/main" id="{03AE4986-48C0-402A-9374-5000E238EE61}"/>
                </a:ext>
              </a:extLst>
            </p:cNvPr>
            <p:cNvSpPr/>
            <p:nvPr/>
          </p:nvSpPr>
          <p:spPr bwMode="auto">
            <a:xfrm>
              <a:off x="6175375" y="3063876"/>
              <a:ext cx="654050" cy="571500"/>
            </a:xfrm>
            <a:custGeom>
              <a:avLst/>
              <a:gdLst>
                <a:gd name="T0" fmla="*/ 171 w 173"/>
                <a:gd name="T1" fmla="*/ 114 h 151"/>
                <a:gd name="T2" fmla="*/ 157 w 173"/>
                <a:gd name="T3" fmla="*/ 87 h 151"/>
                <a:gd name="T4" fmla="*/ 157 w 173"/>
                <a:gd name="T5" fmla="*/ 86 h 151"/>
                <a:gd name="T6" fmla="*/ 123 w 173"/>
                <a:gd name="T7" fmla="*/ 21 h 151"/>
                <a:gd name="T8" fmla="*/ 116 w 173"/>
                <a:gd name="T9" fmla="*/ 8 h 151"/>
                <a:gd name="T10" fmla="*/ 115 w 173"/>
                <a:gd name="T11" fmla="*/ 7 h 151"/>
                <a:gd name="T12" fmla="*/ 87 w 173"/>
                <a:gd name="T13" fmla="*/ 0 h 151"/>
                <a:gd name="T14" fmla="*/ 101 w 173"/>
                <a:gd name="T15" fmla="*/ 24 h 151"/>
                <a:gd name="T16" fmla="*/ 103 w 173"/>
                <a:gd name="T17" fmla="*/ 45 h 151"/>
                <a:gd name="T18" fmla="*/ 88 w 173"/>
                <a:gd name="T19" fmla="*/ 59 h 151"/>
                <a:gd name="T20" fmla="*/ 38 w 173"/>
                <a:gd name="T21" fmla="*/ 87 h 151"/>
                <a:gd name="T22" fmla="*/ 1 w 173"/>
                <a:gd name="T23" fmla="*/ 149 h 151"/>
                <a:gd name="T24" fmla="*/ 0 w 173"/>
                <a:gd name="T25" fmla="*/ 151 h 151"/>
                <a:gd name="T26" fmla="*/ 1 w 173"/>
                <a:gd name="T27" fmla="*/ 151 h 151"/>
                <a:gd name="T28" fmla="*/ 9 w 173"/>
                <a:gd name="T29" fmla="*/ 146 h 151"/>
                <a:gd name="T30" fmla="*/ 86 w 173"/>
                <a:gd name="T31" fmla="*/ 112 h 151"/>
                <a:gd name="T32" fmla="*/ 113 w 173"/>
                <a:gd name="T33" fmla="*/ 109 h 151"/>
                <a:gd name="T34" fmla="*/ 165 w 173"/>
                <a:gd name="T35" fmla="*/ 120 h 151"/>
                <a:gd name="T36" fmla="*/ 169 w 173"/>
                <a:gd name="T37" fmla="*/ 121 h 151"/>
                <a:gd name="T38" fmla="*/ 172 w 173"/>
                <a:gd name="T39" fmla="*/ 120 h 151"/>
                <a:gd name="T40" fmla="*/ 171 w 173"/>
                <a:gd name="T41" fmla="*/ 114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73" h="151">
                  <a:moveTo>
                    <a:pt x="171" y="114"/>
                  </a:moveTo>
                  <a:cubicBezTo>
                    <a:pt x="157" y="87"/>
                    <a:pt x="157" y="87"/>
                    <a:pt x="157" y="87"/>
                  </a:cubicBezTo>
                  <a:cubicBezTo>
                    <a:pt x="157" y="86"/>
                    <a:pt x="157" y="86"/>
                    <a:pt x="157" y="86"/>
                  </a:cubicBezTo>
                  <a:cubicBezTo>
                    <a:pt x="123" y="21"/>
                    <a:pt x="123" y="21"/>
                    <a:pt x="123" y="21"/>
                  </a:cubicBezTo>
                  <a:cubicBezTo>
                    <a:pt x="120" y="17"/>
                    <a:pt x="117" y="11"/>
                    <a:pt x="116" y="8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5" y="7"/>
                    <a:pt x="101" y="0"/>
                    <a:pt x="87" y="0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5" y="31"/>
                    <a:pt x="105" y="38"/>
                    <a:pt x="103" y="45"/>
                  </a:cubicBezTo>
                  <a:cubicBezTo>
                    <a:pt x="100" y="51"/>
                    <a:pt x="95" y="56"/>
                    <a:pt x="88" y="59"/>
                  </a:cubicBezTo>
                  <a:cubicBezTo>
                    <a:pt x="85" y="60"/>
                    <a:pt x="56" y="71"/>
                    <a:pt x="38" y="87"/>
                  </a:cubicBezTo>
                  <a:cubicBezTo>
                    <a:pt x="19" y="105"/>
                    <a:pt x="8" y="123"/>
                    <a:pt x="1" y="149"/>
                  </a:cubicBezTo>
                  <a:cubicBezTo>
                    <a:pt x="0" y="151"/>
                    <a:pt x="0" y="151"/>
                    <a:pt x="0" y="151"/>
                  </a:cubicBezTo>
                  <a:cubicBezTo>
                    <a:pt x="0" y="151"/>
                    <a:pt x="1" y="151"/>
                    <a:pt x="1" y="151"/>
                  </a:cubicBezTo>
                  <a:cubicBezTo>
                    <a:pt x="3" y="149"/>
                    <a:pt x="6" y="147"/>
                    <a:pt x="9" y="146"/>
                  </a:cubicBezTo>
                  <a:cubicBezTo>
                    <a:pt x="9" y="146"/>
                    <a:pt x="42" y="125"/>
                    <a:pt x="86" y="112"/>
                  </a:cubicBezTo>
                  <a:cubicBezTo>
                    <a:pt x="95" y="110"/>
                    <a:pt x="104" y="109"/>
                    <a:pt x="113" y="109"/>
                  </a:cubicBezTo>
                  <a:cubicBezTo>
                    <a:pt x="141" y="109"/>
                    <a:pt x="165" y="120"/>
                    <a:pt x="165" y="120"/>
                  </a:cubicBezTo>
                  <a:cubicBezTo>
                    <a:pt x="167" y="121"/>
                    <a:pt x="168" y="121"/>
                    <a:pt x="169" y="121"/>
                  </a:cubicBezTo>
                  <a:cubicBezTo>
                    <a:pt x="171" y="121"/>
                    <a:pt x="172" y="120"/>
                    <a:pt x="172" y="120"/>
                  </a:cubicBezTo>
                  <a:cubicBezTo>
                    <a:pt x="173" y="118"/>
                    <a:pt x="172" y="116"/>
                    <a:pt x="171" y="1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/>
            </a:p>
          </p:txBody>
        </p:sp>
      </p:grpSp>
      <p:sp>
        <p:nvSpPr>
          <p:cNvPr id="28678" name="文本框 11">
            <a:extLst>
              <a:ext uri="{FF2B5EF4-FFF2-40B4-BE49-F238E27FC236}">
                <a16:creationId xmlns:a16="http://schemas.microsoft.com/office/drawing/2014/main" id="{2D74EA7C-AE82-4A7C-BE5B-6A6D0FDA28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38313" y="552450"/>
            <a:ext cx="5237331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ja-JP" sz="3600" dirty="0">
                <a:solidFill>
                  <a:schemeClr val="bg1"/>
                </a:solidFill>
              </a:rPr>
              <a:t>Performance Evaluation </a:t>
            </a:r>
          </a:p>
        </p:txBody>
      </p:sp>
      <p:pic>
        <p:nvPicPr>
          <p:cNvPr id="28679" name="图片 12">
            <a:extLst>
              <a:ext uri="{FF2B5EF4-FFF2-40B4-BE49-F238E27FC236}">
                <a16:creationId xmlns:a16="http://schemas.microsoft.com/office/drawing/2014/main" id="{EA21A789-CAFE-4DCE-9356-4BD8695A86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6188" y="5200650"/>
            <a:ext cx="5865812" cy="165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E9360E56-8485-C147-AF6E-D0569C5207EE}"/>
              </a:ext>
            </a:extLst>
          </p:cNvPr>
          <p:cNvSpPr/>
          <p:nvPr/>
        </p:nvSpPr>
        <p:spPr>
          <a:xfrm>
            <a:off x="1889634" y="2234041"/>
            <a:ext cx="1415772" cy="4973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eaLnBrk="1" hangingPunct="1">
              <a:lnSpc>
                <a:spcPct val="120000"/>
              </a:lnSpc>
            </a:pPr>
            <a:r>
              <a:rPr lang="ja-JP" altLang="en-US" sz="2400">
                <a:solidFill>
                  <a:srgbClr val="595959"/>
                </a:solidFill>
                <a:sym typeface="Arial" panose="020B0604020202020204" pitchFamily="34" charset="0"/>
              </a:rPr>
              <a:t>如何评估</a:t>
            </a:r>
            <a:endParaRPr lang="en-US" altLang="ja-JP" sz="2400" dirty="0">
              <a:solidFill>
                <a:srgbClr val="595959"/>
              </a:solidFill>
              <a:sym typeface="Arial" panose="020B0604020202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93983F0-8EC5-144E-A9F2-9837351764A0}"/>
              </a:ext>
            </a:extLst>
          </p:cNvPr>
          <p:cNvSpPr/>
          <p:nvPr/>
        </p:nvSpPr>
        <p:spPr>
          <a:xfrm>
            <a:off x="2545785" y="3061594"/>
            <a:ext cx="7991380" cy="15356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eaLnBrk="1" hangingPunct="1">
              <a:lnSpc>
                <a:spcPct val="120000"/>
              </a:lnSpc>
            </a:pPr>
            <a:r>
              <a:rPr lang="en-US" altLang="zh-CN" sz="2000" dirty="0">
                <a:solidFill>
                  <a:srgbClr val="595959"/>
                </a:solidFill>
              </a:rPr>
              <a:t>benchmark function f</a:t>
            </a:r>
            <a:r>
              <a:rPr lang="zh-CN" altLang="en-US" sz="2000" dirty="0">
                <a:solidFill>
                  <a:srgbClr val="595959"/>
                </a:solidFill>
              </a:rPr>
              <a:t>  </a:t>
            </a:r>
            <a:r>
              <a:rPr lang="ja-JP" altLang="en-US" sz="2000">
                <a:solidFill>
                  <a:srgbClr val="595959"/>
                </a:solidFill>
              </a:rPr>
              <a:t>不一样的情况下</a:t>
            </a:r>
            <a:r>
              <a:rPr lang="zh-CN" altLang="en-US" sz="2000" dirty="0">
                <a:solidFill>
                  <a:srgbClr val="595959"/>
                </a:solidFill>
              </a:rPr>
              <a:t>（</a:t>
            </a:r>
            <a:r>
              <a:rPr lang="ja-JP" altLang="en-US" sz="2000">
                <a:solidFill>
                  <a:srgbClr val="595959"/>
                </a:solidFill>
              </a:rPr>
              <a:t>难度不同</a:t>
            </a:r>
            <a:r>
              <a:rPr lang="zh-CN" altLang="en-US" sz="2000" dirty="0">
                <a:solidFill>
                  <a:srgbClr val="595959"/>
                </a:solidFill>
              </a:rPr>
              <a:t>）</a:t>
            </a:r>
            <a:r>
              <a:rPr lang="ja-JP" altLang="en-US" sz="2000">
                <a:solidFill>
                  <a:srgbClr val="595959"/>
                </a:solidFill>
              </a:rPr>
              <a:t>如何衡量</a:t>
            </a:r>
            <a:r>
              <a:rPr lang="zh-CN" altLang="en-US" sz="2000" dirty="0">
                <a:solidFill>
                  <a:srgbClr val="595959"/>
                </a:solidFill>
              </a:rPr>
              <a:t>？</a:t>
            </a:r>
            <a:endParaRPr lang="en-US" altLang="zh-CN" sz="2000" dirty="0">
              <a:solidFill>
                <a:srgbClr val="595959"/>
              </a:solidFill>
            </a:endParaRPr>
          </a:p>
          <a:p>
            <a:pPr algn="just" eaLnBrk="1" hangingPunct="1">
              <a:lnSpc>
                <a:spcPct val="120000"/>
              </a:lnSpc>
            </a:pPr>
            <a:r>
              <a:rPr lang="en-US" altLang="zh-CN" sz="2000" dirty="0">
                <a:solidFill>
                  <a:srgbClr val="595959"/>
                </a:solidFill>
              </a:rPr>
              <a:t> </a:t>
            </a:r>
          </a:p>
          <a:p>
            <a:pPr algn="just" eaLnBrk="1" hangingPunct="1">
              <a:lnSpc>
                <a:spcPct val="120000"/>
              </a:lnSpc>
            </a:pPr>
            <a:r>
              <a:rPr lang="ja-JP" altLang="en-US" sz="2000">
                <a:solidFill>
                  <a:srgbClr val="595959"/>
                </a:solidFill>
              </a:rPr>
              <a:t>使用</a:t>
            </a:r>
            <a:r>
              <a:rPr lang="zh-CN" altLang="en-US" sz="2000" dirty="0">
                <a:solidFill>
                  <a:srgbClr val="595959"/>
                </a:solidFill>
              </a:rPr>
              <a:t> </a:t>
            </a:r>
            <a:r>
              <a:rPr lang="ja-JP" altLang="en-US" sz="2000">
                <a:solidFill>
                  <a:srgbClr val="595959"/>
                </a:solidFill>
              </a:rPr>
              <a:t>该优化器得到的</a:t>
            </a:r>
            <a:r>
              <a:rPr lang="zh-CN" altLang="en-US" sz="2000" dirty="0">
                <a:solidFill>
                  <a:srgbClr val="595959"/>
                </a:solidFill>
              </a:rPr>
              <a:t> </a:t>
            </a:r>
            <a:r>
              <a:rPr lang="en-US" altLang="ja-JP" sz="2000" dirty="0">
                <a:solidFill>
                  <a:srgbClr val="595959"/>
                </a:solidFill>
              </a:rPr>
              <a:t>optimality gap </a:t>
            </a:r>
            <a:r>
              <a:rPr lang="ja-JP" altLang="en-US" sz="2000">
                <a:solidFill>
                  <a:srgbClr val="595959"/>
                </a:solidFill>
              </a:rPr>
              <a:t>除以</a:t>
            </a:r>
            <a:r>
              <a:rPr lang="zh-CN" altLang="en-US" sz="2000" dirty="0">
                <a:solidFill>
                  <a:srgbClr val="595959"/>
                </a:solidFill>
              </a:rPr>
              <a:t> </a:t>
            </a:r>
            <a:r>
              <a:rPr lang="en-US" altLang="ja-JP" sz="2000" dirty="0">
                <a:solidFill>
                  <a:srgbClr val="595959"/>
                </a:solidFill>
              </a:rPr>
              <a:t>Random Search </a:t>
            </a:r>
            <a:r>
              <a:rPr lang="ja-JP" altLang="en-US" sz="2000">
                <a:solidFill>
                  <a:srgbClr val="595959"/>
                </a:solidFill>
              </a:rPr>
              <a:t>得到的</a:t>
            </a:r>
            <a:r>
              <a:rPr lang="en-US" altLang="ja-JP" sz="2000" dirty="0">
                <a:solidFill>
                  <a:srgbClr val="595959"/>
                </a:solidFill>
              </a:rPr>
              <a:t>optimality gap </a:t>
            </a:r>
          </a:p>
        </p:txBody>
      </p:sp>
    </p:spTree>
    <p:extLst>
      <p:ext uri="{BB962C8B-B14F-4D97-AF65-F5344CB8AC3E}">
        <p14:creationId xmlns:p14="http://schemas.microsoft.com/office/powerpoint/2010/main" val="155456258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任意多边形 10">
            <a:extLst>
              <a:ext uri="{FF2B5EF4-FFF2-40B4-BE49-F238E27FC236}">
                <a16:creationId xmlns:a16="http://schemas.microsoft.com/office/drawing/2014/main" id="{F78217A7-87B9-42C8-9AA2-56639B95E51F}"/>
              </a:ext>
            </a:extLst>
          </p:cNvPr>
          <p:cNvSpPr/>
          <p:nvPr/>
        </p:nvSpPr>
        <p:spPr>
          <a:xfrm rot="5400000">
            <a:off x="2511287" y="-2054087"/>
            <a:ext cx="914400" cy="5936974"/>
          </a:xfrm>
          <a:custGeom>
            <a:avLst/>
            <a:gdLst>
              <a:gd name="connsiteX0" fmla="*/ 0 w 990604"/>
              <a:gd name="connsiteY0" fmla="*/ 5956738 h 5956738"/>
              <a:gd name="connsiteX1" fmla="*/ 0 w 990604"/>
              <a:gd name="connsiteY1" fmla="*/ 317938 h 5956738"/>
              <a:gd name="connsiteX2" fmla="*/ 6 w 990604"/>
              <a:gd name="connsiteY2" fmla="*/ 317938 h 5956738"/>
              <a:gd name="connsiteX3" fmla="*/ 495305 w 990604"/>
              <a:gd name="connsiteY3" fmla="*/ 0 h 5956738"/>
              <a:gd name="connsiteX4" fmla="*/ 990604 w 990604"/>
              <a:gd name="connsiteY4" fmla="*/ 317938 h 5956738"/>
              <a:gd name="connsiteX5" fmla="*/ 990601 w 990604"/>
              <a:gd name="connsiteY5" fmla="*/ 317938 h 5956738"/>
              <a:gd name="connsiteX6" fmla="*/ 990601 w 990604"/>
              <a:gd name="connsiteY6" fmla="*/ 5956738 h 5956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0604" h="5956738">
                <a:moveTo>
                  <a:pt x="0" y="5956738"/>
                </a:moveTo>
                <a:lnTo>
                  <a:pt x="0" y="317938"/>
                </a:lnTo>
                <a:lnTo>
                  <a:pt x="6" y="317938"/>
                </a:lnTo>
                <a:lnTo>
                  <a:pt x="495305" y="0"/>
                </a:lnTo>
                <a:lnTo>
                  <a:pt x="990604" y="317938"/>
                </a:lnTo>
                <a:lnTo>
                  <a:pt x="990601" y="317938"/>
                </a:lnTo>
                <a:lnTo>
                  <a:pt x="990601" y="5956738"/>
                </a:lnTo>
                <a:close/>
              </a:path>
            </a:pathLst>
          </a:custGeom>
          <a:solidFill>
            <a:srgbClr val="4B64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zh-CN" altLang="en-US" noProof="1"/>
          </a:p>
        </p:txBody>
      </p:sp>
      <p:sp>
        <p:nvSpPr>
          <p:cNvPr id="2" name="椭圆 1">
            <a:extLst>
              <a:ext uri="{FF2B5EF4-FFF2-40B4-BE49-F238E27FC236}">
                <a16:creationId xmlns:a16="http://schemas.microsoft.com/office/drawing/2014/main" id="{989F1B2B-D069-4E1D-ABB9-F2C6C8EF9ED8}"/>
              </a:ext>
            </a:extLst>
          </p:cNvPr>
          <p:cNvSpPr/>
          <p:nvPr/>
        </p:nvSpPr>
        <p:spPr>
          <a:xfrm>
            <a:off x="323850" y="247650"/>
            <a:ext cx="1333500" cy="1333500"/>
          </a:xfrm>
          <a:prstGeom prst="ellipse">
            <a:avLst/>
          </a:prstGeom>
          <a:solidFill>
            <a:schemeClr val="bg1"/>
          </a:solidFill>
          <a:ln w="38100">
            <a:solidFill>
              <a:srgbClr val="4B64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zh-CN" altLang="en-US" noProof="1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EB01D4AC-4383-4216-A68F-045301757739}"/>
              </a:ext>
            </a:extLst>
          </p:cNvPr>
          <p:cNvGrpSpPr/>
          <p:nvPr/>
        </p:nvGrpSpPr>
        <p:grpSpPr>
          <a:xfrm>
            <a:off x="475624" y="571426"/>
            <a:ext cx="1029952" cy="685949"/>
            <a:chOff x="5302250" y="2903538"/>
            <a:chExt cx="1587500" cy="1057276"/>
          </a:xfrm>
          <a:solidFill>
            <a:srgbClr val="4B649F"/>
          </a:solidFill>
        </p:grpSpPr>
        <p:sp>
          <p:nvSpPr>
            <p:cNvPr id="4" name="Freeform 84">
              <a:extLst>
                <a:ext uri="{FF2B5EF4-FFF2-40B4-BE49-F238E27FC236}">
                  <a16:creationId xmlns:a16="http://schemas.microsoft.com/office/drawing/2014/main" id="{31146644-E136-4958-B5BF-A9B632D430C5}"/>
                </a:ext>
              </a:extLst>
            </p:cNvPr>
            <p:cNvSpPr/>
            <p:nvPr/>
          </p:nvSpPr>
          <p:spPr bwMode="auto">
            <a:xfrm>
              <a:off x="5362575" y="3040063"/>
              <a:ext cx="706438" cy="614363"/>
            </a:xfrm>
            <a:custGeom>
              <a:avLst/>
              <a:gdLst>
                <a:gd name="T0" fmla="*/ 181 w 187"/>
                <a:gd name="T1" fmla="*/ 49 h 162"/>
                <a:gd name="T2" fmla="*/ 187 w 187"/>
                <a:gd name="T3" fmla="*/ 66 h 162"/>
                <a:gd name="T4" fmla="*/ 187 w 187"/>
                <a:gd name="T5" fmla="*/ 162 h 162"/>
                <a:gd name="T6" fmla="*/ 176 w 187"/>
                <a:gd name="T7" fmla="*/ 153 h 162"/>
                <a:gd name="T8" fmla="*/ 92 w 187"/>
                <a:gd name="T9" fmla="*/ 115 h 162"/>
                <a:gd name="T10" fmla="*/ 73 w 187"/>
                <a:gd name="T11" fmla="*/ 114 h 162"/>
                <a:gd name="T12" fmla="*/ 8 w 187"/>
                <a:gd name="T13" fmla="*/ 131 h 162"/>
                <a:gd name="T14" fmla="*/ 1 w 187"/>
                <a:gd name="T15" fmla="*/ 131 h 162"/>
                <a:gd name="T16" fmla="*/ 2 w 187"/>
                <a:gd name="T17" fmla="*/ 126 h 162"/>
                <a:gd name="T18" fmla="*/ 26 w 187"/>
                <a:gd name="T19" fmla="*/ 70 h 162"/>
                <a:gd name="T20" fmla="*/ 48 w 187"/>
                <a:gd name="T21" fmla="*/ 20 h 162"/>
                <a:gd name="T22" fmla="*/ 53 w 187"/>
                <a:gd name="T23" fmla="*/ 13 h 162"/>
                <a:gd name="T24" fmla="*/ 62 w 187"/>
                <a:gd name="T25" fmla="*/ 9 h 162"/>
                <a:gd name="T26" fmla="*/ 130 w 187"/>
                <a:gd name="T27" fmla="*/ 11 h 162"/>
                <a:gd name="T28" fmla="*/ 181 w 187"/>
                <a:gd name="T29" fmla="*/ 49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7" h="162">
                  <a:moveTo>
                    <a:pt x="181" y="49"/>
                  </a:moveTo>
                  <a:cubicBezTo>
                    <a:pt x="184" y="54"/>
                    <a:pt x="187" y="60"/>
                    <a:pt x="187" y="66"/>
                  </a:cubicBezTo>
                  <a:cubicBezTo>
                    <a:pt x="187" y="162"/>
                    <a:pt x="187" y="162"/>
                    <a:pt x="187" y="162"/>
                  </a:cubicBezTo>
                  <a:cubicBezTo>
                    <a:pt x="187" y="162"/>
                    <a:pt x="178" y="154"/>
                    <a:pt x="176" y="153"/>
                  </a:cubicBezTo>
                  <a:cubicBezTo>
                    <a:pt x="168" y="148"/>
                    <a:pt x="133" y="120"/>
                    <a:pt x="92" y="115"/>
                  </a:cubicBezTo>
                  <a:cubicBezTo>
                    <a:pt x="86" y="114"/>
                    <a:pt x="79" y="114"/>
                    <a:pt x="73" y="114"/>
                  </a:cubicBezTo>
                  <a:cubicBezTo>
                    <a:pt x="32" y="114"/>
                    <a:pt x="8" y="131"/>
                    <a:pt x="8" y="131"/>
                  </a:cubicBezTo>
                  <a:cubicBezTo>
                    <a:pt x="5" y="133"/>
                    <a:pt x="2" y="133"/>
                    <a:pt x="1" y="131"/>
                  </a:cubicBezTo>
                  <a:cubicBezTo>
                    <a:pt x="0" y="130"/>
                    <a:pt x="1" y="128"/>
                    <a:pt x="2" y="126"/>
                  </a:cubicBezTo>
                  <a:cubicBezTo>
                    <a:pt x="26" y="70"/>
                    <a:pt x="26" y="70"/>
                    <a:pt x="26" y="70"/>
                  </a:cubicBezTo>
                  <a:cubicBezTo>
                    <a:pt x="48" y="20"/>
                    <a:pt x="48" y="20"/>
                    <a:pt x="48" y="20"/>
                  </a:cubicBezTo>
                  <a:cubicBezTo>
                    <a:pt x="49" y="18"/>
                    <a:pt x="51" y="15"/>
                    <a:pt x="53" y="13"/>
                  </a:cubicBezTo>
                  <a:cubicBezTo>
                    <a:pt x="55" y="11"/>
                    <a:pt x="59" y="10"/>
                    <a:pt x="62" y="9"/>
                  </a:cubicBezTo>
                  <a:cubicBezTo>
                    <a:pt x="65" y="9"/>
                    <a:pt x="98" y="0"/>
                    <a:pt x="130" y="11"/>
                  </a:cubicBezTo>
                  <a:cubicBezTo>
                    <a:pt x="163" y="22"/>
                    <a:pt x="179" y="45"/>
                    <a:pt x="181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5" name="Freeform 85">
              <a:extLst>
                <a:ext uri="{FF2B5EF4-FFF2-40B4-BE49-F238E27FC236}">
                  <a16:creationId xmlns:a16="http://schemas.microsoft.com/office/drawing/2014/main" id="{15DA8FD2-48AA-4963-8E7E-85AB57E553CB}"/>
                </a:ext>
              </a:extLst>
            </p:cNvPr>
            <p:cNvSpPr/>
            <p:nvPr/>
          </p:nvSpPr>
          <p:spPr bwMode="auto">
            <a:xfrm>
              <a:off x="6115050" y="2903538"/>
              <a:ext cx="400050" cy="747713"/>
            </a:xfrm>
            <a:custGeom>
              <a:avLst/>
              <a:gdLst>
                <a:gd name="T0" fmla="*/ 44 w 106"/>
                <a:gd name="T1" fmla="*/ 119 h 197"/>
                <a:gd name="T2" fmla="*/ 3 w 106"/>
                <a:gd name="T3" fmla="*/ 187 h 197"/>
                <a:gd name="T4" fmla="*/ 0 w 106"/>
                <a:gd name="T5" fmla="*/ 197 h 197"/>
                <a:gd name="T6" fmla="*/ 0 w 106"/>
                <a:gd name="T7" fmla="*/ 83 h 197"/>
                <a:gd name="T8" fmla="*/ 1 w 106"/>
                <a:gd name="T9" fmla="*/ 64 h 197"/>
                <a:gd name="T10" fmla="*/ 16 w 106"/>
                <a:gd name="T11" fmla="*/ 29 h 197"/>
                <a:gd name="T12" fmla="*/ 49 w 106"/>
                <a:gd name="T13" fmla="*/ 1 h 197"/>
                <a:gd name="T14" fmla="*/ 54 w 106"/>
                <a:gd name="T15" fmla="*/ 0 h 197"/>
                <a:gd name="T16" fmla="*/ 64 w 106"/>
                <a:gd name="T17" fmla="*/ 6 h 197"/>
                <a:gd name="T18" fmla="*/ 85 w 106"/>
                <a:gd name="T19" fmla="*/ 42 h 197"/>
                <a:gd name="T20" fmla="*/ 86 w 106"/>
                <a:gd name="T21" fmla="*/ 42 h 197"/>
                <a:gd name="T22" fmla="*/ 104 w 106"/>
                <a:gd name="T23" fmla="*/ 74 h 197"/>
                <a:gd name="T24" fmla="*/ 105 w 106"/>
                <a:gd name="T25" fmla="*/ 82 h 197"/>
                <a:gd name="T26" fmla="*/ 99 w 106"/>
                <a:gd name="T27" fmla="*/ 87 h 197"/>
                <a:gd name="T28" fmla="*/ 44 w 106"/>
                <a:gd name="T29" fmla="*/ 119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6" h="197">
                  <a:moveTo>
                    <a:pt x="44" y="119"/>
                  </a:moveTo>
                  <a:cubicBezTo>
                    <a:pt x="25" y="137"/>
                    <a:pt x="12" y="156"/>
                    <a:pt x="3" y="187"/>
                  </a:cubicBezTo>
                  <a:cubicBezTo>
                    <a:pt x="0" y="197"/>
                    <a:pt x="0" y="197"/>
                    <a:pt x="0" y="197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77"/>
                    <a:pt x="0" y="69"/>
                    <a:pt x="1" y="64"/>
                  </a:cubicBezTo>
                  <a:cubicBezTo>
                    <a:pt x="1" y="63"/>
                    <a:pt x="3" y="47"/>
                    <a:pt x="16" y="29"/>
                  </a:cubicBezTo>
                  <a:cubicBezTo>
                    <a:pt x="30" y="11"/>
                    <a:pt x="48" y="1"/>
                    <a:pt x="49" y="1"/>
                  </a:cubicBezTo>
                  <a:cubicBezTo>
                    <a:pt x="51" y="0"/>
                    <a:pt x="52" y="0"/>
                    <a:pt x="54" y="0"/>
                  </a:cubicBezTo>
                  <a:cubicBezTo>
                    <a:pt x="58" y="0"/>
                    <a:pt x="62" y="2"/>
                    <a:pt x="64" y="6"/>
                  </a:cubicBezTo>
                  <a:cubicBezTo>
                    <a:pt x="85" y="42"/>
                    <a:pt x="85" y="42"/>
                    <a:pt x="85" y="42"/>
                  </a:cubicBezTo>
                  <a:cubicBezTo>
                    <a:pt x="86" y="42"/>
                    <a:pt x="86" y="42"/>
                    <a:pt x="86" y="42"/>
                  </a:cubicBezTo>
                  <a:cubicBezTo>
                    <a:pt x="104" y="74"/>
                    <a:pt x="104" y="74"/>
                    <a:pt x="104" y="74"/>
                  </a:cubicBezTo>
                  <a:cubicBezTo>
                    <a:pt x="106" y="76"/>
                    <a:pt x="106" y="79"/>
                    <a:pt x="105" y="82"/>
                  </a:cubicBezTo>
                  <a:cubicBezTo>
                    <a:pt x="104" y="84"/>
                    <a:pt x="102" y="86"/>
                    <a:pt x="99" y="87"/>
                  </a:cubicBezTo>
                  <a:cubicBezTo>
                    <a:pt x="99" y="87"/>
                    <a:pt x="66" y="99"/>
                    <a:pt x="44" y="1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6" name="Freeform 86">
              <a:extLst>
                <a:ext uri="{FF2B5EF4-FFF2-40B4-BE49-F238E27FC236}">
                  <a16:creationId xmlns:a16="http://schemas.microsoft.com/office/drawing/2014/main" id="{D734BADA-8DF3-43AB-AF1D-D1882A0044FC}"/>
                </a:ext>
              </a:extLst>
            </p:cNvPr>
            <p:cNvSpPr/>
            <p:nvPr/>
          </p:nvSpPr>
          <p:spPr bwMode="auto">
            <a:xfrm>
              <a:off x="6194425" y="3529013"/>
              <a:ext cx="642938" cy="160338"/>
            </a:xfrm>
            <a:custGeom>
              <a:avLst/>
              <a:gdLst>
                <a:gd name="T0" fmla="*/ 155 w 170"/>
                <a:gd name="T1" fmla="*/ 11 h 42"/>
                <a:gd name="T2" fmla="*/ 154 w 170"/>
                <a:gd name="T3" fmla="*/ 10 h 42"/>
                <a:gd name="T4" fmla="*/ 153 w 170"/>
                <a:gd name="T5" fmla="*/ 10 h 42"/>
                <a:gd name="T6" fmla="*/ 108 w 170"/>
                <a:gd name="T7" fmla="*/ 0 h 42"/>
                <a:gd name="T8" fmla="*/ 85 w 170"/>
                <a:gd name="T9" fmla="*/ 3 h 42"/>
                <a:gd name="T10" fmla="*/ 11 w 170"/>
                <a:gd name="T11" fmla="*/ 35 h 42"/>
                <a:gd name="T12" fmla="*/ 11 w 170"/>
                <a:gd name="T13" fmla="*/ 36 h 42"/>
                <a:gd name="T14" fmla="*/ 7 w 170"/>
                <a:gd name="T15" fmla="*/ 38 h 42"/>
                <a:gd name="T16" fmla="*/ 3 w 170"/>
                <a:gd name="T17" fmla="*/ 40 h 42"/>
                <a:gd name="T18" fmla="*/ 1 w 170"/>
                <a:gd name="T19" fmla="*/ 42 h 42"/>
                <a:gd name="T20" fmla="*/ 0 w 170"/>
                <a:gd name="T21" fmla="*/ 42 h 42"/>
                <a:gd name="T22" fmla="*/ 161 w 170"/>
                <a:gd name="T23" fmla="*/ 42 h 42"/>
                <a:gd name="T24" fmla="*/ 169 w 170"/>
                <a:gd name="T25" fmla="*/ 38 h 42"/>
                <a:gd name="T26" fmla="*/ 167 w 170"/>
                <a:gd name="T27" fmla="*/ 28 h 42"/>
                <a:gd name="T28" fmla="*/ 155 w 170"/>
                <a:gd name="T29" fmla="*/ 11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70" h="42">
                  <a:moveTo>
                    <a:pt x="155" y="11"/>
                  </a:moveTo>
                  <a:cubicBezTo>
                    <a:pt x="155" y="11"/>
                    <a:pt x="154" y="10"/>
                    <a:pt x="154" y="10"/>
                  </a:cubicBezTo>
                  <a:cubicBezTo>
                    <a:pt x="153" y="10"/>
                    <a:pt x="153" y="10"/>
                    <a:pt x="153" y="10"/>
                  </a:cubicBezTo>
                  <a:cubicBezTo>
                    <a:pt x="152" y="9"/>
                    <a:pt x="132" y="0"/>
                    <a:pt x="108" y="0"/>
                  </a:cubicBezTo>
                  <a:cubicBezTo>
                    <a:pt x="100" y="0"/>
                    <a:pt x="92" y="1"/>
                    <a:pt x="85" y="3"/>
                  </a:cubicBezTo>
                  <a:cubicBezTo>
                    <a:pt x="46" y="15"/>
                    <a:pt x="15" y="33"/>
                    <a:pt x="11" y="35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10" y="36"/>
                    <a:pt x="9" y="37"/>
                    <a:pt x="7" y="38"/>
                  </a:cubicBezTo>
                  <a:cubicBezTo>
                    <a:pt x="6" y="39"/>
                    <a:pt x="4" y="40"/>
                    <a:pt x="3" y="40"/>
                  </a:cubicBezTo>
                  <a:cubicBezTo>
                    <a:pt x="2" y="41"/>
                    <a:pt x="2" y="41"/>
                    <a:pt x="1" y="42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161" y="42"/>
                    <a:pt x="161" y="42"/>
                    <a:pt x="161" y="42"/>
                  </a:cubicBezTo>
                  <a:cubicBezTo>
                    <a:pt x="165" y="42"/>
                    <a:pt x="167" y="41"/>
                    <a:pt x="169" y="38"/>
                  </a:cubicBezTo>
                  <a:cubicBezTo>
                    <a:pt x="170" y="35"/>
                    <a:pt x="169" y="32"/>
                    <a:pt x="167" y="28"/>
                  </a:cubicBezTo>
                  <a:cubicBezTo>
                    <a:pt x="167" y="28"/>
                    <a:pt x="162" y="20"/>
                    <a:pt x="155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7" name="Freeform 87">
              <a:extLst>
                <a:ext uri="{FF2B5EF4-FFF2-40B4-BE49-F238E27FC236}">
                  <a16:creationId xmlns:a16="http://schemas.microsoft.com/office/drawing/2014/main" id="{8C32EF48-F3AF-4683-9EBA-C2E0FA0202B0}"/>
                </a:ext>
              </a:extLst>
            </p:cNvPr>
            <p:cNvSpPr/>
            <p:nvPr/>
          </p:nvSpPr>
          <p:spPr bwMode="auto">
            <a:xfrm>
              <a:off x="5335588" y="3771901"/>
              <a:ext cx="1520825" cy="155575"/>
            </a:xfrm>
            <a:custGeom>
              <a:avLst/>
              <a:gdLst>
                <a:gd name="T0" fmla="*/ 402 w 402"/>
                <a:gd name="T1" fmla="*/ 24 h 41"/>
                <a:gd name="T2" fmla="*/ 385 w 402"/>
                <a:gd name="T3" fmla="*/ 41 h 41"/>
                <a:gd name="T4" fmla="*/ 382 w 402"/>
                <a:gd name="T5" fmla="*/ 41 h 41"/>
                <a:gd name="T6" fmla="*/ 232 w 402"/>
                <a:gd name="T7" fmla="*/ 28 h 41"/>
                <a:gd name="T8" fmla="*/ 217 w 402"/>
                <a:gd name="T9" fmla="*/ 34 h 41"/>
                <a:gd name="T10" fmla="*/ 216 w 402"/>
                <a:gd name="T11" fmla="*/ 35 h 41"/>
                <a:gd name="T12" fmla="*/ 201 w 402"/>
                <a:gd name="T13" fmla="*/ 40 h 41"/>
                <a:gd name="T14" fmla="*/ 201 w 402"/>
                <a:gd name="T15" fmla="*/ 40 h 41"/>
                <a:gd name="T16" fmla="*/ 186 w 402"/>
                <a:gd name="T17" fmla="*/ 35 h 41"/>
                <a:gd name="T18" fmla="*/ 185 w 402"/>
                <a:gd name="T19" fmla="*/ 34 h 41"/>
                <a:gd name="T20" fmla="*/ 170 w 402"/>
                <a:gd name="T21" fmla="*/ 28 h 41"/>
                <a:gd name="T22" fmla="*/ 20 w 402"/>
                <a:gd name="T23" fmla="*/ 41 h 41"/>
                <a:gd name="T24" fmla="*/ 17 w 402"/>
                <a:gd name="T25" fmla="*/ 41 h 41"/>
                <a:gd name="T26" fmla="*/ 0 w 402"/>
                <a:gd name="T27" fmla="*/ 24 h 41"/>
                <a:gd name="T28" fmla="*/ 16 w 402"/>
                <a:gd name="T29" fmla="*/ 7 h 41"/>
                <a:gd name="T30" fmla="*/ 17 w 402"/>
                <a:gd name="T31" fmla="*/ 7 h 41"/>
                <a:gd name="T32" fmla="*/ 164 w 402"/>
                <a:gd name="T33" fmla="*/ 0 h 41"/>
                <a:gd name="T34" fmla="*/ 177 w 402"/>
                <a:gd name="T35" fmla="*/ 6 h 41"/>
                <a:gd name="T36" fmla="*/ 182 w 402"/>
                <a:gd name="T37" fmla="*/ 6 h 41"/>
                <a:gd name="T38" fmla="*/ 194 w 402"/>
                <a:gd name="T39" fmla="*/ 0 h 41"/>
                <a:gd name="T40" fmla="*/ 208 w 402"/>
                <a:gd name="T41" fmla="*/ 0 h 41"/>
                <a:gd name="T42" fmla="*/ 220 w 402"/>
                <a:gd name="T43" fmla="*/ 6 h 41"/>
                <a:gd name="T44" fmla="*/ 225 w 402"/>
                <a:gd name="T45" fmla="*/ 6 h 41"/>
                <a:gd name="T46" fmla="*/ 238 w 402"/>
                <a:gd name="T47" fmla="*/ 0 h 41"/>
                <a:gd name="T48" fmla="*/ 385 w 402"/>
                <a:gd name="T49" fmla="*/ 7 h 41"/>
                <a:gd name="T50" fmla="*/ 386 w 402"/>
                <a:gd name="T51" fmla="*/ 7 h 41"/>
                <a:gd name="T52" fmla="*/ 402 w 402"/>
                <a:gd name="T53" fmla="*/ 2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02" h="41">
                  <a:moveTo>
                    <a:pt x="402" y="24"/>
                  </a:moveTo>
                  <a:cubicBezTo>
                    <a:pt x="402" y="33"/>
                    <a:pt x="394" y="41"/>
                    <a:pt x="385" y="41"/>
                  </a:cubicBezTo>
                  <a:cubicBezTo>
                    <a:pt x="384" y="41"/>
                    <a:pt x="383" y="41"/>
                    <a:pt x="382" y="41"/>
                  </a:cubicBezTo>
                  <a:cubicBezTo>
                    <a:pt x="232" y="28"/>
                    <a:pt x="232" y="28"/>
                    <a:pt x="232" y="28"/>
                  </a:cubicBezTo>
                  <a:cubicBezTo>
                    <a:pt x="227" y="28"/>
                    <a:pt x="220" y="31"/>
                    <a:pt x="217" y="34"/>
                  </a:cubicBezTo>
                  <a:cubicBezTo>
                    <a:pt x="217" y="34"/>
                    <a:pt x="217" y="34"/>
                    <a:pt x="216" y="35"/>
                  </a:cubicBezTo>
                  <a:cubicBezTo>
                    <a:pt x="214" y="38"/>
                    <a:pt x="208" y="40"/>
                    <a:pt x="201" y="40"/>
                  </a:cubicBezTo>
                  <a:cubicBezTo>
                    <a:pt x="201" y="40"/>
                    <a:pt x="201" y="40"/>
                    <a:pt x="201" y="40"/>
                  </a:cubicBezTo>
                  <a:cubicBezTo>
                    <a:pt x="194" y="40"/>
                    <a:pt x="188" y="38"/>
                    <a:pt x="186" y="35"/>
                  </a:cubicBezTo>
                  <a:cubicBezTo>
                    <a:pt x="185" y="34"/>
                    <a:pt x="185" y="34"/>
                    <a:pt x="185" y="34"/>
                  </a:cubicBezTo>
                  <a:cubicBezTo>
                    <a:pt x="182" y="31"/>
                    <a:pt x="175" y="28"/>
                    <a:pt x="170" y="28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19" y="41"/>
                    <a:pt x="18" y="41"/>
                    <a:pt x="17" y="41"/>
                  </a:cubicBezTo>
                  <a:cubicBezTo>
                    <a:pt x="8" y="41"/>
                    <a:pt x="0" y="33"/>
                    <a:pt x="0" y="24"/>
                  </a:cubicBezTo>
                  <a:cubicBezTo>
                    <a:pt x="0" y="15"/>
                    <a:pt x="7" y="8"/>
                    <a:pt x="16" y="7"/>
                  </a:cubicBezTo>
                  <a:cubicBezTo>
                    <a:pt x="16" y="7"/>
                    <a:pt x="16" y="7"/>
                    <a:pt x="17" y="7"/>
                  </a:cubicBezTo>
                  <a:cubicBezTo>
                    <a:pt x="164" y="0"/>
                    <a:pt x="164" y="0"/>
                    <a:pt x="164" y="0"/>
                  </a:cubicBezTo>
                  <a:cubicBezTo>
                    <a:pt x="169" y="0"/>
                    <a:pt x="175" y="2"/>
                    <a:pt x="177" y="6"/>
                  </a:cubicBezTo>
                  <a:cubicBezTo>
                    <a:pt x="178" y="10"/>
                    <a:pt x="181" y="10"/>
                    <a:pt x="182" y="6"/>
                  </a:cubicBezTo>
                  <a:cubicBezTo>
                    <a:pt x="183" y="2"/>
                    <a:pt x="189" y="0"/>
                    <a:pt x="194" y="0"/>
                  </a:cubicBezTo>
                  <a:cubicBezTo>
                    <a:pt x="208" y="0"/>
                    <a:pt x="208" y="0"/>
                    <a:pt x="208" y="0"/>
                  </a:cubicBezTo>
                  <a:cubicBezTo>
                    <a:pt x="213" y="0"/>
                    <a:pt x="219" y="2"/>
                    <a:pt x="220" y="6"/>
                  </a:cubicBezTo>
                  <a:cubicBezTo>
                    <a:pt x="221" y="10"/>
                    <a:pt x="224" y="10"/>
                    <a:pt x="225" y="6"/>
                  </a:cubicBezTo>
                  <a:cubicBezTo>
                    <a:pt x="227" y="2"/>
                    <a:pt x="233" y="0"/>
                    <a:pt x="238" y="0"/>
                  </a:cubicBezTo>
                  <a:cubicBezTo>
                    <a:pt x="385" y="7"/>
                    <a:pt x="385" y="7"/>
                    <a:pt x="385" y="7"/>
                  </a:cubicBezTo>
                  <a:cubicBezTo>
                    <a:pt x="386" y="7"/>
                    <a:pt x="386" y="7"/>
                    <a:pt x="386" y="7"/>
                  </a:cubicBezTo>
                  <a:cubicBezTo>
                    <a:pt x="395" y="8"/>
                    <a:pt x="402" y="15"/>
                    <a:pt x="402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8" name="Freeform 88">
              <a:extLst>
                <a:ext uri="{FF2B5EF4-FFF2-40B4-BE49-F238E27FC236}">
                  <a16:creationId xmlns:a16="http://schemas.microsoft.com/office/drawing/2014/main" id="{4B3D1034-A172-47FD-BB41-0875EF5575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02250" y="3733801"/>
              <a:ext cx="1587500" cy="227013"/>
            </a:xfrm>
            <a:custGeom>
              <a:avLst/>
              <a:gdLst>
                <a:gd name="T0" fmla="*/ 394 w 420"/>
                <a:gd name="T1" fmla="*/ 60 h 60"/>
                <a:gd name="T2" fmla="*/ 394 w 420"/>
                <a:gd name="T3" fmla="*/ 60 h 60"/>
                <a:gd name="T4" fmla="*/ 391 w 420"/>
                <a:gd name="T5" fmla="*/ 60 h 60"/>
                <a:gd name="T6" fmla="*/ 390 w 420"/>
                <a:gd name="T7" fmla="*/ 60 h 60"/>
                <a:gd name="T8" fmla="*/ 240 w 420"/>
                <a:gd name="T9" fmla="*/ 47 h 60"/>
                <a:gd name="T10" fmla="*/ 240 w 420"/>
                <a:gd name="T11" fmla="*/ 47 h 60"/>
                <a:gd name="T12" fmla="*/ 235 w 420"/>
                <a:gd name="T13" fmla="*/ 49 h 60"/>
                <a:gd name="T14" fmla="*/ 235 w 420"/>
                <a:gd name="T15" fmla="*/ 52 h 60"/>
                <a:gd name="T16" fmla="*/ 230 w 420"/>
                <a:gd name="T17" fmla="*/ 53 h 60"/>
                <a:gd name="T18" fmla="*/ 210 w 420"/>
                <a:gd name="T19" fmla="*/ 59 h 60"/>
                <a:gd name="T20" fmla="*/ 210 w 420"/>
                <a:gd name="T21" fmla="*/ 59 h 60"/>
                <a:gd name="T22" fmla="*/ 190 w 420"/>
                <a:gd name="T23" fmla="*/ 53 h 60"/>
                <a:gd name="T24" fmla="*/ 186 w 420"/>
                <a:gd name="T25" fmla="*/ 52 h 60"/>
                <a:gd name="T26" fmla="*/ 185 w 420"/>
                <a:gd name="T27" fmla="*/ 49 h 60"/>
                <a:gd name="T28" fmla="*/ 180 w 420"/>
                <a:gd name="T29" fmla="*/ 47 h 60"/>
                <a:gd name="T30" fmla="*/ 29 w 420"/>
                <a:gd name="T31" fmla="*/ 60 h 60"/>
                <a:gd name="T32" fmla="*/ 26 w 420"/>
                <a:gd name="T33" fmla="*/ 60 h 60"/>
                <a:gd name="T34" fmla="*/ 0 w 420"/>
                <a:gd name="T35" fmla="*/ 34 h 60"/>
                <a:gd name="T36" fmla="*/ 25 w 420"/>
                <a:gd name="T37" fmla="*/ 8 h 60"/>
                <a:gd name="T38" fmla="*/ 25 w 420"/>
                <a:gd name="T39" fmla="*/ 8 h 60"/>
                <a:gd name="T40" fmla="*/ 173 w 420"/>
                <a:gd name="T41" fmla="*/ 1 h 60"/>
                <a:gd name="T42" fmla="*/ 188 w 420"/>
                <a:gd name="T43" fmla="*/ 5 h 60"/>
                <a:gd name="T44" fmla="*/ 203 w 420"/>
                <a:gd name="T45" fmla="*/ 0 h 60"/>
                <a:gd name="T46" fmla="*/ 217 w 420"/>
                <a:gd name="T47" fmla="*/ 0 h 60"/>
                <a:gd name="T48" fmla="*/ 232 w 420"/>
                <a:gd name="T49" fmla="*/ 5 h 60"/>
                <a:gd name="T50" fmla="*/ 247 w 420"/>
                <a:gd name="T51" fmla="*/ 1 h 60"/>
                <a:gd name="T52" fmla="*/ 395 w 420"/>
                <a:gd name="T53" fmla="*/ 8 h 60"/>
                <a:gd name="T54" fmla="*/ 420 w 420"/>
                <a:gd name="T55" fmla="*/ 34 h 60"/>
                <a:gd name="T56" fmla="*/ 394 w 420"/>
                <a:gd name="T57" fmla="*/ 60 h 60"/>
                <a:gd name="T58" fmla="*/ 26 w 420"/>
                <a:gd name="T59" fmla="*/ 26 h 60"/>
                <a:gd name="T60" fmla="*/ 18 w 420"/>
                <a:gd name="T61" fmla="*/ 34 h 60"/>
                <a:gd name="T62" fmla="*/ 26 w 420"/>
                <a:gd name="T63" fmla="*/ 42 h 60"/>
                <a:gd name="T64" fmla="*/ 26 w 420"/>
                <a:gd name="T65" fmla="*/ 42 h 60"/>
                <a:gd name="T66" fmla="*/ 28 w 420"/>
                <a:gd name="T67" fmla="*/ 42 h 60"/>
                <a:gd name="T68" fmla="*/ 178 w 420"/>
                <a:gd name="T69" fmla="*/ 29 h 60"/>
                <a:gd name="T70" fmla="*/ 180 w 420"/>
                <a:gd name="T71" fmla="*/ 29 h 60"/>
                <a:gd name="T72" fmla="*/ 199 w 420"/>
                <a:gd name="T73" fmla="*/ 36 h 60"/>
                <a:gd name="T74" fmla="*/ 200 w 420"/>
                <a:gd name="T75" fmla="*/ 36 h 60"/>
                <a:gd name="T76" fmla="*/ 202 w 420"/>
                <a:gd name="T77" fmla="*/ 39 h 60"/>
                <a:gd name="T78" fmla="*/ 210 w 420"/>
                <a:gd name="T79" fmla="*/ 41 h 60"/>
                <a:gd name="T80" fmla="*/ 210 w 420"/>
                <a:gd name="T81" fmla="*/ 41 h 60"/>
                <a:gd name="T82" fmla="*/ 218 w 420"/>
                <a:gd name="T83" fmla="*/ 39 h 60"/>
                <a:gd name="T84" fmla="*/ 220 w 420"/>
                <a:gd name="T85" fmla="*/ 36 h 60"/>
                <a:gd name="T86" fmla="*/ 221 w 420"/>
                <a:gd name="T87" fmla="*/ 36 h 60"/>
                <a:gd name="T88" fmla="*/ 242 w 420"/>
                <a:gd name="T89" fmla="*/ 29 h 60"/>
                <a:gd name="T90" fmla="*/ 392 w 420"/>
                <a:gd name="T91" fmla="*/ 42 h 60"/>
                <a:gd name="T92" fmla="*/ 394 w 420"/>
                <a:gd name="T93" fmla="*/ 42 h 60"/>
                <a:gd name="T94" fmla="*/ 402 w 420"/>
                <a:gd name="T95" fmla="*/ 34 h 60"/>
                <a:gd name="T96" fmla="*/ 395 w 420"/>
                <a:gd name="T97" fmla="*/ 26 h 60"/>
                <a:gd name="T98" fmla="*/ 394 w 420"/>
                <a:gd name="T99" fmla="*/ 26 h 60"/>
                <a:gd name="T100" fmla="*/ 246 w 420"/>
                <a:gd name="T101" fmla="*/ 19 h 60"/>
                <a:gd name="T102" fmla="*/ 246 w 420"/>
                <a:gd name="T103" fmla="*/ 19 h 60"/>
                <a:gd name="T104" fmla="*/ 242 w 420"/>
                <a:gd name="T105" fmla="*/ 20 h 60"/>
                <a:gd name="T106" fmla="*/ 231 w 420"/>
                <a:gd name="T107" fmla="*/ 28 h 60"/>
                <a:gd name="T108" fmla="*/ 221 w 420"/>
                <a:gd name="T109" fmla="*/ 20 h 60"/>
                <a:gd name="T110" fmla="*/ 217 w 420"/>
                <a:gd name="T111" fmla="*/ 19 h 60"/>
                <a:gd name="T112" fmla="*/ 203 w 420"/>
                <a:gd name="T113" fmla="*/ 19 h 60"/>
                <a:gd name="T114" fmla="*/ 199 w 420"/>
                <a:gd name="T115" fmla="*/ 20 h 60"/>
                <a:gd name="T116" fmla="*/ 189 w 420"/>
                <a:gd name="T117" fmla="*/ 28 h 60"/>
                <a:gd name="T118" fmla="*/ 178 w 420"/>
                <a:gd name="T119" fmla="*/ 20 h 60"/>
                <a:gd name="T120" fmla="*/ 174 w 420"/>
                <a:gd name="T121" fmla="*/ 19 h 60"/>
                <a:gd name="T122" fmla="*/ 26 w 420"/>
                <a:gd name="T123" fmla="*/ 26 h 60"/>
                <a:gd name="T124" fmla="*/ 26 w 420"/>
                <a:gd name="T125" fmla="*/ 26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20" h="60">
                  <a:moveTo>
                    <a:pt x="394" y="60"/>
                  </a:moveTo>
                  <a:cubicBezTo>
                    <a:pt x="394" y="60"/>
                    <a:pt x="394" y="60"/>
                    <a:pt x="394" y="60"/>
                  </a:cubicBezTo>
                  <a:cubicBezTo>
                    <a:pt x="393" y="60"/>
                    <a:pt x="392" y="60"/>
                    <a:pt x="391" y="60"/>
                  </a:cubicBezTo>
                  <a:cubicBezTo>
                    <a:pt x="390" y="60"/>
                    <a:pt x="390" y="60"/>
                    <a:pt x="390" y="60"/>
                  </a:cubicBezTo>
                  <a:cubicBezTo>
                    <a:pt x="240" y="47"/>
                    <a:pt x="240" y="47"/>
                    <a:pt x="240" y="47"/>
                  </a:cubicBezTo>
                  <a:cubicBezTo>
                    <a:pt x="240" y="47"/>
                    <a:pt x="240" y="47"/>
                    <a:pt x="240" y="47"/>
                  </a:cubicBezTo>
                  <a:cubicBezTo>
                    <a:pt x="238" y="47"/>
                    <a:pt x="236" y="48"/>
                    <a:pt x="235" y="49"/>
                  </a:cubicBezTo>
                  <a:cubicBezTo>
                    <a:pt x="235" y="52"/>
                    <a:pt x="235" y="52"/>
                    <a:pt x="235" y="52"/>
                  </a:cubicBezTo>
                  <a:cubicBezTo>
                    <a:pt x="230" y="53"/>
                    <a:pt x="230" y="53"/>
                    <a:pt x="230" y="53"/>
                  </a:cubicBezTo>
                  <a:cubicBezTo>
                    <a:pt x="225" y="57"/>
                    <a:pt x="218" y="59"/>
                    <a:pt x="210" y="59"/>
                  </a:cubicBezTo>
                  <a:cubicBezTo>
                    <a:pt x="210" y="59"/>
                    <a:pt x="210" y="59"/>
                    <a:pt x="210" y="59"/>
                  </a:cubicBezTo>
                  <a:cubicBezTo>
                    <a:pt x="202" y="59"/>
                    <a:pt x="195" y="57"/>
                    <a:pt x="190" y="53"/>
                  </a:cubicBezTo>
                  <a:cubicBezTo>
                    <a:pt x="186" y="52"/>
                    <a:pt x="186" y="52"/>
                    <a:pt x="186" y="52"/>
                  </a:cubicBezTo>
                  <a:cubicBezTo>
                    <a:pt x="185" y="49"/>
                    <a:pt x="185" y="49"/>
                    <a:pt x="185" y="49"/>
                  </a:cubicBezTo>
                  <a:cubicBezTo>
                    <a:pt x="184" y="48"/>
                    <a:pt x="182" y="47"/>
                    <a:pt x="180" y="47"/>
                  </a:cubicBezTo>
                  <a:cubicBezTo>
                    <a:pt x="29" y="60"/>
                    <a:pt x="29" y="60"/>
                    <a:pt x="29" y="60"/>
                  </a:cubicBezTo>
                  <a:cubicBezTo>
                    <a:pt x="28" y="60"/>
                    <a:pt x="27" y="60"/>
                    <a:pt x="26" y="60"/>
                  </a:cubicBezTo>
                  <a:cubicBezTo>
                    <a:pt x="12" y="60"/>
                    <a:pt x="0" y="48"/>
                    <a:pt x="0" y="34"/>
                  </a:cubicBezTo>
                  <a:cubicBezTo>
                    <a:pt x="0" y="20"/>
                    <a:pt x="11" y="9"/>
                    <a:pt x="25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173" y="1"/>
                    <a:pt x="173" y="1"/>
                    <a:pt x="173" y="1"/>
                  </a:cubicBezTo>
                  <a:cubicBezTo>
                    <a:pt x="178" y="1"/>
                    <a:pt x="184" y="2"/>
                    <a:pt x="188" y="5"/>
                  </a:cubicBezTo>
                  <a:cubicBezTo>
                    <a:pt x="192" y="2"/>
                    <a:pt x="197" y="0"/>
                    <a:pt x="203" y="0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23" y="0"/>
                    <a:pt x="228" y="2"/>
                    <a:pt x="232" y="5"/>
                  </a:cubicBezTo>
                  <a:cubicBezTo>
                    <a:pt x="236" y="2"/>
                    <a:pt x="242" y="1"/>
                    <a:pt x="247" y="1"/>
                  </a:cubicBezTo>
                  <a:cubicBezTo>
                    <a:pt x="395" y="8"/>
                    <a:pt x="395" y="8"/>
                    <a:pt x="395" y="8"/>
                  </a:cubicBezTo>
                  <a:cubicBezTo>
                    <a:pt x="409" y="9"/>
                    <a:pt x="420" y="20"/>
                    <a:pt x="420" y="34"/>
                  </a:cubicBezTo>
                  <a:cubicBezTo>
                    <a:pt x="420" y="48"/>
                    <a:pt x="408" y="60"/>
                    <a:pt x="394" y="60"/>
                  </a:cubicBezTo>
                  <a:close/>
                  <a:moveTo>
                    <a:pt x="26" y="26"/>
                  </a:moveTo>
                  <a:cubicBezTo>
                    <a:pt x="21" y="26"/>
                    <a:pt x="18" y="30"/>
                    <a:pt x="18" y="34"/>
                  </a:cubicBezTo>
                  <a:cubicBezTo>
                    <a:pt x="18" y="38"/>
                    <a:pt x="22" y="42"/>
                    <a:pt x="26" y="42"/>
                  </a:cubicBezTo>
                  <a:cubicBezTo>
                    <a:pt x="26" y="42"/>
                    <a:pt x="26" y="42"/>
                    <a:pt x="26" y="42"/>
                  </a:cubicBezTo>
                  <a:cubicBezTo>
                    <a:pt x="27" y="42"/>
                    <a:pt x="28" y="42"/>
                    <a:pt x="28" y="42"/>
                  </a:cubicBezTo>
                  <a:cubicBezTo>
                    <a:pt x="178" y="29"/>
                    <a:pt x="178" y="29"/>
                    <a:pt x="178" y="29"/>
                  </a:cubicBezTo>
                  <a:cubicBezTo>
                    <a:pt x="179" y="29"/>
                    <a:pt x="179" y="29"/>
                    <a:pt x="180" y="29"/>
                  </a:cubicBezTo>
                  <a:cubicBezTo>
                    <a:pt x="187" y="29"/>
                    <a:pt x="194" y="32"/>
                    <a:pt x="199" y="36"/>
                  </a:cubicBezTo>
                  <a:cubicBezTo>
                    <a:pt x="200" y="36"/>
                    <a:pt x="200" y="36"/>
                    <a:pt x="200" y="36"/>
                  </a:cubicBezTo>
                  <a:cubicBezTo>
                    <a:pt x="202" y="39"/>
                    <a:pt x="202" y="39"/>
                    <a:pt x="202" y="39"/>
                  </a:cubicBezTo>
                  <a:cubicBezTo>
                    <a:pt x="202" y="40"/>
                    <a:pt x="205" y="41"/>
                    <a:pt x="210" y="41"/>
                  </a:cubicBezTo>
                  <a:cubicBezTo>
                    <a:pt x="210" y="41"/>
                    <a:pt x="210" y="41"/>
                    <a:pt x="210" y="41"/>
                  </a:cubicBezTo>
                  <a:cubicBezTo>
                    <a:pt x="215" y="41"/>
                    <a:pt x="218" y="40"/>
                    <a:pt x="218" y="39"/>
                  </a:cubicBezTo>
                  <a:cubicBezTo>
                    <a:pt x="220" y="36"/>
                    <a:pt x="220" y="36"/>
                    <a:pt x="220" y="36"/>
                  </a:cubicBezTo>
                  <a:cubicBezTo>
                    <a:pt x="221" y="36"/>
                    <a:pt x="221" y="36"/>
                    <a:pt x="221" y="36"/>
                  </a:cubicBezTo>
                  <a:cubicBezTo>
                    <a:pt x="227" y="32"/>
                    <a:pt x="235" y="29"/>
                    <a:pt x="242" y="29"/>
                  </a:cubicBezTo>
                  <a:cubicBezTo>
                    <a:pt x="392" y="42"/>
                    <a:pt x="392" y="42"/>
                    <a:pt x="392" y="42"/>
                  </a:cubicBezTo>
                  <a:cubicBezTo>
                    <a:pt x="392" y="42"/>
                    <a:pt x="393" y="42"/>
                    <a:pt x="394" y="42"/>
                  </a:cubicBezTo>
                  <a:cubicBezTo>
                    <a:pt x="398" y="42"/>
                    <a:pt x="402" y="38"/>
                    <a:pt x="402" y="34"/>
                  </a:cubicBezTo>
                  <a:cubicBezTo>
                    <a:pt x="402" y="30"/>
                    <a:pt x="399" y="26"/>
                    <a:pt x="395" y="26"/>
                  </a:cubicBezTo>
                  <a:cubicBezTo>
                    <a:pt x="394" y="26"/>
                    <a:pt x="394" y="26"/>
                    <a:pt x="394" y="26"/>
                  </a:cubicBezTo>
                  <a:cubicBezTo>
                    <a:pt x="246" y="19"/>
                    <a:pt x="246" y="19"/>
                    <a:pt x="246" y="19"/>
                  </a:cubicBezTo>
                  <a:cubicBezTo>
                    <a:pt x="246" y="19"/>
                    <a:pt x="246" y="19"/>
                    <a:pt x="246" y="19"/>
                  </a:cubicBezTo>
                  <a:cubicBezTo>
                    <a:pt x="244" y="19"/>
                    <a:pt x="243" y="20"/>
                    <a:pt x="242" y="20"/>
                  </a:cubicBezTo>
                  <a:cubicBezTo>
                    <a:pt x="239" y="27"/>
                    <a:pt x="234" y="28"/>
                    <a:pt x="231" y="28"/>
                  </a:cubicBezTo>
                  <a:cubicBezTo>
                    <a:pt x="227" y="28"/>
                    <a:pt x="223" y="25"/>
                    <a:pt x="221" y="20"/>
                  </a:cubicBezTo>
                  <a:cubicBezTo>
                    <a:pt x="220" y="19"/>
                    <a:pt x="219" y="19"/>
                    <a:pt x="217" y="19"/>
                  </a:cubicBezTo>
                  <a:cubicBezTo>
                    <a:pt x="203" y="19"/>
                    <a:pt x="203" y="19"/>
                    <a:pt x="203" y="19"/>
                  </a:cubicBezTo>
                  <a:cubicBezTo>
                    <a:pt x="201" y="19"/>
                    <a:pt x="200" y="19"/>
                    <a:pt x="199" y="20"/>
                  </a:cubicBezTo>
                  <a:cubicBezTo>
                    <a:pt x="197" y="25"/>
                    <a:pt x="193" y="28"/>
                    <a:pt x="189" y="28"/>
                  </a:cubicBezTo>
                  <a:cubicBezTo>
                    <a:pt x="186" y="28"/>
                    <a:pt x="181" y="27"/>
                    <a:pt x="178" y="20"/>
                  </a:cubicBezTo>
                  <a:cubicBezTo>
                    <a:pt x="177" y="20"/>
                    <a:pt x="176" y="19"/>
                    <a:pt x="174" y="19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6" y="26"/>
                    <a:pt x="26" y="26"/>
                    <a:pt x="26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9" name="Freeform 89">
              <a:extLst>
                <a:ext uri="{FF2B5EF4-FFF2-40B4-BE49-F238E27FC236}">
                  <a16:creationId xmlns:a16="http://schemas.microsoft.com/office/drawing/2014/main" id="{B158FFF0-B7BE-4A61-BED7-743AF0F41E76}"/>
                </a:ext>
              </a:extLst>
            </p:cNvPr>
            <p:cNvSpPr/>
            <p:nvPr/>
          </p:nvSpPr>
          <p:spPr bwMode="auto">
            <a:xfrm>
              <a:off x="5354638" y="3525838"/>
              <a:ext cx="669925" cy="163513"/>
            </a:xfrm>
            <a:custGeom>
              <a:avLst/>
              <a:gdLst>
                <a:gd name="T0" fmla="*/ 169 w 177"/>
                <a:gd name="T1" fmla="*/ 37 h 43"/>
                <a:gd name="T2" fmla="*/ 168 w 177"/>
                <a:gd name="T3" fmla="*/ 36 h 43"/>
                <a:gd name="T4" fmla="*/ 92 w 177"/>
                <a:gd name="T5" fmla="*/ 1 h 43"/>
                <a:gd name="T6" fmla="*/ 75 w 177"/>
                <a:gd name="T7" fmla="*/ 0 h 43"/>
                <a:gd name="T8" fmla="*/ 18 w 177"/>
                <a:gd name="T9" fmla="*/ 15 h 43"/>
                <a:gd name="T10" fmla="*/ 3 w 177"/>
                <a:gd name="T11" fmla="*/ 29 h 43"/>
                <a:gd name="T12" fmla="*/ 1 w 177"/>
                <a:gd name="T13" fmla="*/ 39 h 43"/>
                <a:gd name="T14" fmla="*/ 9 w 177"/>
                <a:gd name="T15" fmla="*/ 43 h 43"/>
                <a:gd name="T16" fmla="*/ 177 w 177"/>
                <a:gd name="T17" fmla="*/ 43 h 43"/>
                <a:gd name="T18" fmla="*/ 169 w 177"/>
                <a:gd name="T19" fmla="*/ 37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7" h="43">
                  <a:moveTo>
                    <a:pt x="169" y="37"/>
                  </a:moveTo>
                  <a:cubicBezTo>
                    <a:pt x="168" y="36"/>
                    <a:pt x="168" y="36"/>
                    <a:pt x="168" y="36"/>
                  </a:cubicBezTo>
                  <a:cubicBezTo>
                    <a:pt x="141" y="16"/>
                    <a:pt x="115" y="5"/>
                    <a:pt x="92" y="1"/>
                  </a:cubicBezTo>
                  <a:cubicBezTo>
                    <a:pt x="87" y="1"/>
                    <a:pt x="81" y="0"/>
                    <a:pt x="75" y="0"/>
                  </a:cubicBezTo>
                  <a:cubicBezTo>
                    <a:pt x="40" y="0"/>
                    <a:pt x="18" y="15"/>
                    <a:pt x="18" y="15"/>
                  </a:cubicBezTo>
                  <a:cubicBezTo>
                    <a:pt x="16" y="16"/>
                    <a:pt x="6" y="23"/>
                    <a:pt x="3" y="29"/>
                  </a:cubicBezTo>
                  <a:cubicBezTo>
                    <a:pt x="1" y="33"/>
                    <a:pt x="0" y="36"/>
                    <a:pt x="1" y="39"/>
                  </a:cubicBezTo>
                  <a:cubicBezTo>
                    <a:pt x="3" y="42"/>
                    <a:pt x="5" y="43"/>
                    <a:pt x="9" y="43"/>
                  </a:cubicBezTo>
                  <a:cubicBezTo>
                    <a:pt x="177" y="43"/>
                    <a:pt x="177" y="43"/>
                    <a:pt x="177" y="43"/>
                  </a:cubicBezTo>
                  <a:cubicBezTo>
                    <a:pt x="174" y="40"/>
                    <a:pt x="170" y="37"/>
                    <a:pt x="169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10" name="Freeform 90">
              <a:extLst>
                <a:ext uri="{FF2B5EF4-FFF2-40B4-BE49-F238E27FC236}">
                  <a16:creationId xmlns:a16="http://schemas.microsoft.com/office/drawing/2014/main" id="{03AE4986-48C0-402A-9374-5000E238EE61}"/>
                </a:ext>
              </a:extLst>
            </p:cNvPr>
            <p:cNvSpPr/>
            <p:nvPr/>
          </p:nvSpPr>
          <p:spPr bwMode="auto">
            <a:xfrm>
              <a:off x="6175375" y="3063876"/>
              <a:ext cx="654050" cy="571500"/>
            </a:xfrm>
            <a:custGeom>
              <a:avLst/>
              <a:gdLst>
                <a:gd name="T0" fmla="*/ 171 w 173"/>
                <a:gd name="T1" fmla="*/ 114 h 151"/>
                <a:gd name="T2" fmla="*/ 157 w 173"/>
                <a:gd name="T3" fmla="*/ 87 h 151"/>
                <a:gd name="T4" fmla="*/ 157 w 173"/>
                <a:gd name="T5" fmla="*/ 86 h 151"/>
                <a:gd name="T6" fmla="*/ 123 w 173"/>
                <a:gd name="T7" fmla="*/ 21 h 151"/>
                <a:gd name="T8" fmla="*/ 116 w 173"/>
                <a:gd name="T9" fmla="*/ 8 h 151"/>
                <a:gd name="T10" fmla="*/ 115 w 173"/>
                <a:gd name="T11" fmla="*/ 7 h 151"/>
                <a:gd name="T12" fmla="*/ 87 w 173"/>
                <a:gd name="T13" fmla="*/ 0 h 151"/>
                <a:gd name="T14" fmla="*/ 101 w 173"/>
                <a:gd name="T15" fmla="*/ 24 h 151"/>
                <a:gd name="T16" fmla="*/ 103 w 173"/>
                <a:gd name="T17" fmla="*/ 45 h 151"/>
                <a:gd name="T18" fmla="*/ 88 w 173"/>
                <a:gd name="T19" fmla="*/ 59 h 151"/>
                <a:gd name="T20" fmla="*/ 38 w 173"/>
                <a:gd name="T21" fmla="*/ 87 h 151"/>
                <a:gd name="T22" fmla="*/ 1 w 173"/>
                <a:gd name="T23" fmla="*/ 149 h 151"/>
                <a:gd name="T24" fmla="*/ 0 w 173"/>
                <a:gd name="T25" fmla="*/ 151 h 151"/>
                <a:gd name="T26" fmla="*/ 1 w 173"/>
                <a:gd name="T27" fmla="*/ 151 h 151"/>
                <a:gd name="T28" fmla="*/ 9 w 173"/>
                <a:gd name="T29" fmla="*/ 146 h 151"/>
                <a:gd name="T30" fmla="*/ 86 w 173"/>
                <a:gd name="T31" fmla="*/ 112 h 151"/>
                <a:gd name="T32" fmla="*/ 113 w 173"/>
                <a:gd name="T33" fmla="*/ 109 h 151"/>
                <a:gd name="T34" fmla="*/ 165 w 173"/>
                <a:gd name="T35" fmla="*/ 120 h 151"/>
                <a:gd name="T36" fmla="*/ 169 w 173"/>
                <a:gd name="T37" fmla="*/ 121 h 151"/>
                <a:gd name="T38" fmla="*/ 172 w 173"/>
                <a:gd name="T39" fmla="*/ 120 h 151"/>
                <a:gd name="T40" fmla="*/ 171 w 173"/>
                <a:gd name="T41" fmla="*/ 114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73" h="151">
                  <a:moveTo>
                    <a:pt x="171" y="114"/>
                  </a:moveTo>
                  <a:cubicBezTo>
                    <a:pt x="157" y="87"/>
                    <a:pt x="157" y="87"/>
                    <a:pt x="157" y="87"/>
                  </a:cubicBezTo>
                  <a:cubicBezTo>
                    <a:pt x="157" y="86"/>
                    <a:pt x="157" y="86"/>
                    <a:pt x="157" y="86"/>
                  </a:cubicBezTo>
                  <a:cubicBezTo>
                    <a:pt x="123" y="21"/>
                    <a:pt x="123" y="21"/>
                    <a:pt x="123" y="21"/>
                  </a:cubicBezTo>
                  <a:cubicBezTo>
                    <a:pt x="120" y="17"/>
                    <a:pt x="117" y="11"/>
                    <a:pt x="116" y="8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5" y="7"/>
                    <a:pt x="101" y="0"/>
                    <a:pt x="87" y="0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5" y="31"/>
                    <a:pt x="105" y="38"/>
                    <a:pt x="103" y="45"/>
                  </a:cubicBezTo>
                  <a:cubicBezTo>
                    <a:pt x="100" y="51"/>
                    <a:pt x="95" y="56"/>
                    <a:pt x="88" y="59"/>
                  </a:cubicBezTo>
                  <a:cubicBezTo>
                    <a:pt x="85" y="60"/>
                    <a:pt x="56" y="71"/>
                    <a:pt x="38" y="87"/>
                  </a:cubicBezTo>
                  <a:cubicBezTo>
                    <a:pt x="19" y="105"/>
                    <a:pt x="8" y="123"/>
                    <a:pt x="1" y="149"/>
                  </a:cubicBezTo>
                  <a:cubicBezTo>
                    <a:pt x="0" y="151"/>
                    <a:pt x="0" y="151"/>
                    <a:pt x="0" y="151"/>
                  </a:cubicBezTo>
                  <a:cubicBezTo>
                    <a:pt x="0" y="151"/>
                    <a:pt x="1" y="151"/>
                    <a:pt x="1" y="151"/>
                  </a:cubicBezTo>
                  <a:cubicBezTo>
                    <a:pt x="3" y="149"/>
                    <a:pt x="6" y="147"/>
                    <a:pt x="9" y="146"/>
                  </a:cubicBezTo>
                  <a:cubicBezTo>
                    <a:pt x="9" y="146"/>
                    <a:pt x="42" y="125"/>
                    <a:pt x="86" y="112"/>
                  </a:cubicBezTo>
                  <a:cubicBezTo>
                    <a:pt x="95" y="110"/>
                    <a:pt x="104" y="109"/>
                    <a:pt x="113" y="109"/>
                  </a:cubicBezTo>
                  <a:cubicBezTo>
                    <a:pt x="141" y="109"/>
                    <a:pt x="165" y="120"/>
                    <a:pt x="165" y="120"/>
                  </a:cubicBezTo>
                  <a:cubicBezTo>
                    <a:pt x="167" y="121"/>
                    <a:pt x="168" y="121"/>
                    <a:pt x="169" y="121"/>
                  </a:cubicBezTo>
                  <a:cubicBezTo>
                    <a:pt x="171" y="121"/>
                    <a:pt x="172" y="120"/>
                    <a:pt x="172" y="120"/>
                  </a:cubicBezTo>
                  <a:cubicBezTo>
                    <a:pt x="173" y="118"/>
                    <a:pt x="172" y="116"/>
                    <a:pt x="171" y="1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/>
            </a:p>
          </p:txBody>
        </p:sp>
      </p:grpSp>
      <p:sp>
        <p:nvSpPr>
          <p:cNvPr id="28678" name="文本框 11">
            <a:extLst>
              <a:ext uri="{FF2B5EF4-FFF2-40B4-BE49-F238E27FC236}">
                <a16:creationId xmlns:a16="http://schemas.microsoft.com/office/drawing/2014/main" id="{2D74EA7C-AE82-4A7C-BE5B-6A6D0FDA28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38313" y="552450"/>
            <a:ext cx="3877985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ja-JP" sz="3600" dirty="0">
                <a:solidFill>
                  <a:schemeClr val="bg1"/>
                </a:solidFill>
              </a:rPr>
              <a:t>Empirical Results </a:t>
            </a:r>
          </a:p>
        </p:txBody>
      </p:sp>
      <p:pic>
        <p:nvPicPr>
          <p:cNvPr id="28679" name="图片 12">
            <a:extLst>
              <a:ext uri="{FF2B5EF4-FFF2-40B4-BE49-F238E27FC236}">
                <a16:creationId xmlns:a16="http://schemas.microsoft.com/office/drawing/2014/main" id="{EA21A789-CAFE-4DCE-9356-4BD8695A86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6188" y="5200650"/>
            <a:ext cx="5865812" cy="165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EF216C3-4C0E-6246-A9F2-753EE660D7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22167"/>
            <a:ext cx="12192000" cy="3613665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747CF1C-98FD-8A4A-A2AA-0A2149E7CEC3}"/>
              </a:ext>
            </a:extLst>
          </p:cNvPr>
          <p:cNvSpPr/>
          <p:nvPr/>
        </p:nvSpPr>
        <p:spPr>
          <a:xfrm>
            <a:off x="1875870" y="5577017"/>
            <a:ext cx="6817753" cy="7285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eaLnBrk="1" hangingPunct="1">
              <a:lnSpc>
                <a:spcPct val="120000"/>
              </a:lnSpc>
            </a:pPr>
            <a:r>
              <a:rPr lang="ja-JP" altLang="en-US">
                <a:solidFill>
                  <a:srgbClr val="595959"/>
                </a:solidFill>
              </a:rPr>
              <a:t>使用 </a:t>
            </a:r>
            <a:r>
              <a:rPr lang="en-US" altLang="ja-JP" dirty="0">
                <a:solidFill>
                  <a:srgbClr val="595959"/>
                </a:solidFill>
              </a:rPr>
              <a:t>Beale, </a:t>
            </a:r>
            <a:r>
              <a:rPr lang="en-US" altLang="ja-JP" dirty="0" err="1">
                <a:solidFill>
                  <a:srgbClr val="595959"/>
                </a:solidFill>
              </a:rPr>
              <a:t>Branin</a:t>
            </a:r>
            <a:r>
              <a:rPr lang="en-US" altLang="ja-JP" dirty="0">
                <a:solidFill>
                  <a:srgbClr val="595959"/>
                </a:solidFill>
              </a:rPr>
              <a:t>, Ellipsoidal, </a:t>
            </a:r>
            <a:r>
              <a:rPr lang="en-US" altLang="ja-JP" dirty="0" err="1">
                <a:solidFill>
                  <a:srgbClr val="595959"/>
                </a:solidFill>
              </a:rPr>
              <a:t>Rastrigin</a:t>
            </a:r>
            <a:r>
              <a:rPr lang="en-US" altLang="ja-JP" dirty="0">
                <a:solidFill>
                  <a:srgbClr val="595959"/>
                </a:solidFill>
              </a:rPr>
              <a:t>, </a:t>
            </a:r>
            <a:r>
              <a:rPr lang="en-US" altLang="ja-JP" dirty="0" err="1">
                <a:solidFill>
                  <a:srgbClr val="595959"/>
                </a:solidFill>
              </a:rPr>
              <a:t>Rosenbrock</a:t>
            </a:r>
            <a:r>
              <a:rPr lang="en-US" altLang="ja-JP" dirty="0">
                <a:solidFill>
                  <a:srgbClr val="595959"/>
                </a:solidFill>
              </a:rPr>
              <a:t>, Six Hump Camel, Sphere, and </a:t>
            </a:r>
            <a:r>
              <a:rPr lang="en-US" altLang="ja-JP" dirty="0" err="1">
                <a:solidFill>
                  <a:srgbClr val="595959"/>
                </a:solidFill>
              </a:rPr>
              <a:t>Styblinski</a:t>
            </a:r>
            <a:r>
              <a:rPr lang="en-US" altLang="ja-JP" dirty="0">
                <a:solidFill>
                  <a:srgbClr val="595959"/>
                </a:solidFill>
              </a:rPr>
              <a:t> </a:t>
            </a:r>
            <a:r>
              <a:rPr lang="ja-JP" altLang="en-US">
                <a:solidFill>
                  <a:srgbClr val="595959"/>
                </a:solidFill>
              </a:rPr>
              <a:t>这</a:t>
            </a:r>
            <a:r>
              <a:rPr lang="en-US" altLang="zh-CN" dirty="0">
                <a:solidFill>
                  <a:srgbClr val="595959"/>
                </a:solidFill>
              </a:rPr>
              <a:t>8</a:t>
            </a:r>
            <a:r>
              <a:rPr lang="ja-JP" altLang="en-US">
                <a:solidFill>
                  <a:srgbClr val="595959"/>
                </a:solidFill>
              </a:rPr>
              <a:t>个</a:t>
            </a:r>
            <a:r>
              <a:rPr lang="zh-CN" altLang="en-US" dirty="0">
                <a:solidFill>
                  <a:srgbClr val="595959"/>
                </a:solidFill>
              </a:rPr>
              <a:t> </a:t>
            </a:r>
            <a:r>
              <a:rPr lang="en-US" altLang="zh-CN" dirty="0">
                <a:solidFill>
                  <a:srgbClr val="595959"/>
                </a:solidFill>
              </a:rPr>
              <a:t>benchmark</a:t>
            </a:r>
            <a:r>
              <a:rPr lang="zh-CN" altLang="en-US" dirty="0">
                <a:solidFill>
                  <a:srgbClr val="595959"/>
                </a:solidFill>
              </a:rPr>
              <a:t> </a:t>
            </a:r>
            <a:r>
              <a:rPr lang="en-US" altLang="zh-CN" dirty="0">
                <a:solidFill>
                  <a:srgbClr val="595959"/>
                </a:solidFill>
              </a:rPr>
              <a:t>functions</a:t>
            </a:r>
            <a:r>
              <a:rPr lang="en-US" altLang="ja-JP" dirty="0">
                <a:solidFill>
                  <a:srgbClr val="595959"/>
                </a:solidFill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419676813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任意多边形 10">
            <a:extLst>
              <a:ext uri="{FF2B5EF4-FFF2-40B4-BE49-F238E27FC236}">
                <a16:creationId xmlns:a16="http://schemas.microsoft.com/office/drawing/2014/main" id="{F78217A7-87B9-42C8-9AA2-56639B95E51F}"/>
              </a:ext>
            </a:extLst>
          </p:cNvPr>
          <p:cNvSpPr/>
          <p:nvPr/>
        </p:nvSpPr>
        <p:spPr>
          <a:xfrm rot="5400000">
            <a:off x="2590800" y="-2133600"/>
            <a:ext cx="914400" cy="6096000"/>
          </a:xfrm>
          <a:custGeom>
            <a:avLst/>
            <a:gdLst>
              <a:gd name="connsiteX0" fmla="*/ 0 w 990604"/>
              <a:gd name="connsiteY0" fmla="*/ 5956738 h 5956738"/>
              <a:gd name="connsiteX1" fmla="*/ 0 w 990604"/>
              <a:gd name="connsiteY1" fmla="*/ 317938 h 5956738"/>
              <a:gd name="connsiteX2" fmla="*/ 6 w 990604"/>
              <a:gd name="connsiteY2" fmla="*/ 317938 h 5956738"/>
              <a:gd name="connsiteX3" fmla="*/ 495305 w 990604"/>
              <a:gd name="connsiteY3" fmla="*/ 0 h 5956738"/>
              <a:gd name="connsiteX4" fmla="*/ 990604 w 990604"/>
              <a:gd name="connsiteY4" fmla="*/ 317938 h 5956738"/>
              <a:gd name="connsiteX5" fmla="*/ 990601 w 990604"/>
              <a:gd name="connsiteY5" fmla="*/ 317938 h 5956738"/>
              <a:gd name="connsiteX6" fmla="*/ 990601 w 990604"/>
              <a:gd name="connsiteY6" fmla="*/ 5956738 h 5956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0604" h="5956738">
                <a:moveTo>
                  <a:pt x="0" y="5956738"/>
                </a:moveTo>
                <a:lnTo>
                  <a:pt x="0" y="317938"/>
                </a:lnTo>
                <a:lnTo>
                  <a:pt x="6" y="317938"/>
                </a:lnTo>
                <a:lnTo>
                  <a:pt x="495305" y="0"/>
                </a:lnTo>
                <a:lnTo>
                  <a:pt x="990604" y="317938"/>
                </a:lnTo>
                <a:lnTo>
                  <a:pt x="990601" y="317938"/>
                </a:lnTo>
                <a:lnTo>
                  <a:pt x="990601" y="5956738"/>
                </a:lnTo>
                <a:close/>
              </a:path>
            </a:pathLst>
          </a:custGeom>
          <a:solidFill>
            <a:srgbClr val="4B64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zh-CN" altLang="en-US" noProof="1"/>
          </a:p>
        </p:txBody>
      </p:sp>
      <p:sp>
        <p:nvSpPr>
          <p:cNvPr id="2" name="椭圆 1">
            <a:extLst>
              <a:ext uri="{FF2B5EF4-FFF2-40B4-BE49-F238E27FC236}">
                <a16:creationId xmlns:a16="http://schemas.microsoft.com/office/drawing/2014/main" id="{989F1B2B-D069-4E1D-ABB9-F2C6C8EF9ED8}"/>
              </a:ext>
            </a:extLst>
          </p:cNvPr>
          <p:cNvSpPr/>
          <p:nvPr/>
        </p:nvSpPr>
        <p:spPr>
          <a:xfrm>
            <a:off x="323850" y="247650"/>
            <a:ext cx="1333500" cy="1333500"/>
          </a:xfrm>
          <a:prstGeom prst="ellipse">
            <a:avLst/>
          </a:prstGeom>
          <a:solidFill>
            <a:schemeClr val="bg1"/>
          </a:solidFill>
          <a:ln w="38100">
            <a:solidFill>
              <a:srgbClr val="4B64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zh-CN" altLang="en-US" noProof="1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EB01D4AC-4383-4216-A68F-045301757739}"/>
              </a:ext>
            </a:extLst>
          </p:cNvPr>
          <p:cNvGrpSpPr/>
          <p:nvPr/>
        </p:nvGrpSpPr>
        <p:grpSpPr>
          <a:xfrm>
            <a:off x="475624" y="571426"/>
            <a:ext cx="1029952" cy="685949"/>
            <a:chOff x="5302250" y="2903538"/>
            <a:chExt cx="1587500" cy="1057276"/>
          </a:xfrm>
          <a:solidFill>
            <a:srgbClr val="4B649F"/>
          </a:solidFill>
        </p:grpSpPr>
        <p:sp>
          <p:nvSpPr>
            <p:cNvPr id="4" name="Freeform 84">
              <a:extLst>
                <a:ext uri="{FF2B5EF4-FFF2-40B4-BE49-F238E27FC236}">
                  <a16:creationId xmlns:a16="http://schemas.microsoft.com/office/drawing/2014/main" id="{31146644-E136-4958-B5BF-A9B632D430C5}"/>
                </a:ext>
              </a:extLst>
            </p:cNvPr>
            <p:cNvSpPr/>
            <p:nvPr/>
          </p:nvSpPr>
          <p:spPr bwMode="auto">
            <a:xfrm>
              <a:off x="5362575" y="3040063"/>
              <a:ext cx="706438" cy="614363"/>
            </a:xfrm>
            <a:custGeom>
              <a:avLst/>
              <a:gdLst>
                <a:gd name="T0" fmla="*/ 181 w 187"/>
                <a:gd name="T1" fmla="*/ 49 h 162"/>
                <a:gd name="T2" fmla="*/ 187 w 187"/>
                <a:gd name="T3" fmla="*/ 66 h 162"/>
                <a:gd name="T4" fmla="*/ 187 w 187"/>
                <a:gd name="T5" fmla="*/ 162 h 162"/>
                <a:gd name="T6" fmla="*/ 176 w 187"/>
                <a:gd name="T7" fmla="*/ 153 h 162"/>
                <a:gd name="T8" fmla="*/ 92 w 187"/>
                <a:gd name="T9" fmla="*/ 115 h 162"/>
                <a:gd name="T10" fmla="*/ 73 w 187"/>
                <a:gd name="T11" fmla="*/ 114 h 162"/>
                <a:gd name="T12" fmla="*/ 8 w 187"/>
                <a:gd name="T13" fmla="*/ 131 h 162"/>
                <a:gd name="T14" fmla="*/ 1 w 187"/>
                <a:gd name="T15" fmla="*/ 131 h 162"/>
                <a:gd name="T16" fmla="*/ 2 w 187"/>
                <a:gd name="T17" fmla="*/ 126 h 162"/>
                <a:gd name="T18" fmla="*/ 26 w 187"/>
                <a:gd name="T19" fmla="*/ 70 h 162"/>
                <a:gd name="T20" fmla="*/ 48 w 187"/>
                <a:gd name="T21" fmla="*/ 20 h 162"/>
                <a:gd name="T22" fmla="*/ 53 w 187"/>
                <a:gd name="T23" fmla="*/ 13 h 162"/>
                <a:gd name="T24" fmla="*/ 62 w 187"/>
                <a:gd name="T25" fmla="*/ 9 h 162"/>
                <a:gd name="T26" fmla="*/ 130 w 187"/>
                <a:gd name="T27" fmla="*/ 11 h 162"/>
                <a:gd name="T28" fmla="*/ 181 w 187"/>
                <a:gd name="T29" fmla="*/ 49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7" h="162">
                  <a:moveTo>
                    <a:pt x="181" y="49"/>
                  </a:moveTo>
                  <a:cubicBezTo>
                    <a:pt x="184" y="54"/>
                    <a:pt x="187" y="60"/>
                    <a:pt x="187" y="66"/>
                  </a:cubicBezTo>
                  <a:cubicBezTo>
                    <a:pt x="187" y="162"/>
                    <a:pt x="187" y="162"/>
                    <a:pt x="187" y="162"/>
                  </a:cubicBezTo>
                  <a:cubicBezTo>
                    <a:pt x="187" y="162"/>
                    <a:pt x="178" y="154"/>
                    <a:pt x="176" y="153"/>
                  </a:cubicBezTo>
                  <a:cubicBezTo>
                    <a:pt x="168" y="148"/>
                    <a:pt x="133" y="120"/>
                    <a:pt x="92" y="115"/>
                  </a:cubicBezTo>
                  <a:cubicBezTo>
                    <a:pt x="86" y="114"/>
                    <a:pt x="79" y="114"/>
                    <a:pt x="73" y="114"/>
                  </a:cubicBezTo>
                  <a:cubicBezTo>
                    <a:pt x="32" y="114"/>
                    <a:pt x="8" y="131"/>
                    <a:pt x="8" y="131"/>
                  </a:cubicBezTo>
                  <a:cubicBezTo>
                    <a:pt x="5" y="133"/>
                    <a:pt x="2" y="133"/>
                    <a:pt x="1" y="131"/>
                  </a:cubicBezTo>
                  <a:cubicBezTo>
                    <a:pt x="0" y="130"/>
                    <a:pt x="1" y="128"/>
                    <a:pt x="2" y="126"/>
                  </a:cubicBezTo>
                  <a:cubicBezTo>
                    <a:pt x="26" y="70"/>
                    <a:pt x="26" y="70"/>
                    <a:pt x="26" y="70"/>
                  </a:cubicBezTo>
                  <a:cubicBezTo>
                    <a:pt x="48" y="20"/>
                    <a:pt x="48" y="20"/>
                    <a:pt x="48" y="20"/>
                  </a:cubicBezTo>
                  <a:cubicBezTo>
                    <a:pt x="49" y="18"/>
                    <a:pt x="51" y="15"/>
                    <a:pt x="53" y="13"/>
                  </a:cubicBezTo>
                  <a:cubicBezTo>
                    <a:pt x="55" y="11"/>
                    <a:pt x="59" y="10"/>
                    <a:pt x="62" y="9"/>
                  </a:cubicBezTo>
                  <a:cubicBezTo>
                    <a:pt x="65" y="9"/>
                    <a:pt x="98" y="0"/>
                    <a:pt x="130" y="11"/>
                  </a:cubicBezTo>
                  <a:cubicBezTo>
                    <a:pt x="163" y="22"/>
                    <a:pt x="179" y="45"/>
                    <a:pt x="181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5" name="Freeform 85">
              <a:extLst>
                <a:ext uri="{FF2B5EF4-FFF2-40B4-BE49-F238E27FC236}">
                  <a16:creationId xmlns:a16="http://schemas.microsoft.com/office/drawing/2014/main" id="{15DA8FD2-48AA-4963-8E7E-85AB57E553CB}"/>
                </a:ext>
              </a:extLst>
            </p:cNvPr>
            <p:cNvSpPr/>
            <p:nvPr/>
          </p:nvSpPr>
          <p:spPr bwMode="auto">
            <a:xfrm>
              <a:off x="6115050" y="2903538"/>
              <a:ext cx="400050" cy="747713"/>
            </a:xfrm>
            <a:custGeom>
              <a:avLst/>
              <a:gdLst>
                <a:gd name="T0" fmla="*/ 44 w 106"/>
                <a:gd name="T1" fmla="*/ 119 h 197"/>
                <a:gd name="T2" fmla="*/ 3 w 106"/>
                <a:gd name="T3" fmla="*/ 187 h 197"/>
                <a:gd name="T4" fmla="*/ 0 w 106"/>
                <a:gd name="T5" fmla="*/ 197 h 197"/>
                <a:gd name="T6" fmla="*/ 0 w 106"/>
                <a:gd name="T7" fmla="*/ 83 h 197"/>
                <a:gd name="T8" fmla="*/ 1 w 106"/>
                <a:gd name="T9" fmla="*/ 64 h 197"/>
                <a:gd name="T10" fmla="*/ 16 w 106"/>
                <a:gd name="T11" fmla="*/ 29 h 197"/>
                <a:gd name="T12" fmla="*/ 49 w 106"/>
                <a:gd name="T13" fmla="*/ 1 h 197"/>
                <a:gd name="T14" fmla="*/ 54 w 106"/>
                <a:gd name="T15" fmla="*/ 0 h 197"/>
                <a:gd name="T16" fmla="*/ 64 w 106"/>
                <a:gd name="T17" fmla="*/ 6 h 197"/>
                <a:gd name="T18" fmla="*/ 85 w 106"/>
                <a:gd name="T19" fmla="*/ 42 h 197"/>
                <a:gd name="T20" fmla="*/ 86 w 106"/>
                <a:gd name="T21" fmla="*/ 42 h 197"/>
                <a:gd name="T22" fmla="*/ 104 w 106"/>
                <a:gd name="T23" fmla="*/ 74 h 197"/>
                <a:gd name="T24" fmla="*/ 105 w 106"/>
                <a:gd name="T25" fmla="*/ 82 h 197"/>
                <a:gd name="T26" fmla="*/ 99 w 106"/>
                <a:gd name="T27" fmla="*/ 87 h 197"/>
                <a:gd name="T28" fmla="*/ 44 w 106"/>
                <a:gd name="T29" fmla="*/ 119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6" h="197">
                  <a:moveTo>
                    <a:pt x="44" y="119"/>
                  </a:moveTo>
                  <a:cubicBezTo>
                    <a:pt x="25" y="137"/>
                    <a:pt x="12" y="156"/>
                    <a:pt x="3" y="187"/>
                  </a:cubicBezTo>
                  <a:cubicBezTo>
                    <a:pt x="0" y="197"/>
                    <a:pt x="0" y="197"/>
                    <a:pt x="0" y="197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77"/>
                    <a:pt x="0" y="69"/>
                    <a:pt x="1" y="64"/>
                  </a:cubicBezTo>
                  <a:cubicBezTo>
                    <a:pt x="1" y="63"/>
                    <a:pt x="3" y="47"/>
                    <a:pt x="16" y="29"/>
                  </a:cubicBezTo>
                  <a:cubicBezTo>
                    <a:pt x="30" y="11"/>
                    <a:pt x="48" y="1"/>
                    <a:pt x="49" y="1"/>
                  </a:cubicBezTo>
                  <a:cubicBezTo>
                    <a:pt x="51" y="0"/>
                    <a:pt x="52" y="0"/>
                    <a:pt x="54" y="0"/>
                  </a:cubicBezTo>
                  <a:cubicBezTo>
                    <a:pt x="58" y="0"/>
                    <a:pt x="62" y="2"/>
                    <a:pt x="64" y="6"/>
                  </a:cubicBezTo>
                  <a:cubicBezTo>
                    <a:pt x="85" y="42"/>
                    <a:pt x="85" y="42"/>
                    <a:pt x="85" y="42"/>
                  </a:cubicBezTo>
                  <a:cubicBezTo>
                    <a:pt x="86" y="42"/>
                    <a:pt x="86" y="42"/>
                    <a:pt x="86" y="42"/>
                  </a:cubicBezTo>
                  <a:cubicBezTo>
                    <a:pt x="104" y="74"/>
                    <a:pt x="104" y="74"/>
                    <a:pt x="104" y="74"/>
                  </a:cubicBezTo>
                  <a:cubicBezTo>
                    <a:pt x="106" y="76"/>
                    <a:pt x="106" y="79"/>
                    <a:pt x="105" y="82"/>
                  </a:cubicBezTo>
                  <a:cubicBezTo>
                    <a:pt x="104" y="84"/>
                    <a:pt x="102" y="86"/>
                    <a:pt x="99" y="87"/>
                  </a:cubicBezTo>
                  <a:cubicBezTo>
                    <a:pt x="99" y="87"/>
                    <a:pt x="66" y="99"/>
                    <a:pt x="44" y="1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6" name="Freeform 86">
              <a:extLst>
                <a:ext uri="{FF2B5EF4-FFF2-40B4-BE49-F238E27FC236}">
                  <a16:creationId xmlns:a16="http://schemas.microsoft.com/office/drawing/2014/main" id="{D734BADA-8DF3-43AB-AF1D-D1882A0044FC}"/>
                </a:ext>
              </a:extLst>
            </p:cNvPr>
            <p:cNvSpPr/>
            <p:nvPr/>
          </p:nvSpPr>
          <p:spPr bwMode="auto">
            <a:xfrm>
              <a:off x="6194425" y="3529013"/>
              <a:ext cx="642938" cy="160338"/>
            </a:xfrm>
            <a:custGeom>
              <a:avLst/>
              <a:gdLst>
                <a:gd name="T0" fmla="*/ 155 w 170"/>
                <a:gd name="T1" fmla="*/ 11 h 42"/>
                <a:gd name="T2" fmla="*/ 154 w 170"/>
                <a:gd name="T3" fmla="*/ 10 h 42"/>
                <a:gd name="T4" fmla="*/ 153 w 170"/>
                <a:gd name="T5" fmla="*/ 10 h 42"/>
                <a:gd name="T6" fmla="*/ 108 w 170"/>
                <a:gd name="T7" fmla="*/ 0 h 42"/>
                <a:gd name="T8" fmla="*/ 85 w 170"/>
                <a:gd name="T9" fmla="*/ 3 h 42"/>
                <a:gd name="T10" fmla="*/ 11 w 170"/>
                <a:gd name="T11" fmla="*/ 35 h 42"/>
                <a:gd name="T12" fmla="*/ 11 w 170"/>
                <a:gd name="T13" fmla="*/ 36 h 42"/>
                <a:gd name="T14" fmla="*/ 7 w 170"/>
                <a:gd name="T15" fmla="*/ 38 h 42"/>
                <a:gd name="T16" fmla="*/ 3 w 170"/>
                <a:gd name="T17" fmla="*/ 40 h 42"/>
                <a:gd name="T18" fmla="*/ 1 w 170"/>
                <a:gd name="T19" fmla="*/ 42 h 42"/>
                <a:gd name="T20" fmla="*/ 0 w 170"/>
                <a:gd name="T21" fmla="*/ 42 h 42"/>
                <a:gd name="T22" fmla="*/ 161 w 170"/>
                <a:gd name="T23" fmla="*/ 42 h 42"/>
                <a:gd name="T24" fmla="*/ 169 w 170"/>
                <a:gd name="T25" fmla="*/ 38 h 42"/>
                <a:gd name="T26" fmla="*/ 167 w 170"/>
                <a:gd name="T27" fmla="*/ 28 h 42"/>
                <a:gd name="T28" fmla="*/ 155 w 170"/>
                <a:gd name="T29" fmla="*/ 11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70" h="42">
                  <a:moveTo>
                    <a:pt x="155" y="11"/>
                  </a:moveTo>
                  <a:cubicBezTo>
                    <a:pt x="155" y="11"/>
                    <a:pt x="154" y="10"/>
                    <a:pt x="154" y="10"/>
                  </a:cubicBezTo>
                  <a:cubicBezTo>
                    <a:pt x="153" y="10"/>
                    <a:pt x="153" y="10"/>
                    <a:pt x="153" y="10"/>
                  </a:cubicBezTo>
                  <a:cubicBezTo>
                    <a:pt x="152" y="9"/>
                    <a:pt x="132" y="0"/>
                    <a:pt x="108" y="0"/>
                  </a:cubicBezTo>
                  <a:cubicBezTo>
                    <a:pt x="100" y="0"/>
                    <a:pt x="92" y="1"/>
                    <a:pt x="85" y="3"/>
                  </a:cubicBezTo>
                  <a:cubicBezTo>
                    <a:pt x="46" y="15"/>
                    <a:pt x="15" y="33"/>
                    <a:pt x="11" y="35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10" y="36"/>
                    <a:pt x="9" y="37"/>
                    <a:pt x="7" y="38"/>
                  </a:cubicBezTo>
                  <a:cubicBezTo>
                    <a:pt x="6" y="39"/>
                    <a:pt x="4" y="40"/>
                    <a:pt x="3" y="40"/>
                  </a:cubicBezTo>
                  <a:cubicBezTo>
                    <a:pt x="2" y="41"/>
                    <a:pt x="2" y="41"/>
                    <a:pt x="1" y="42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161" y="42"/>
                    <a:pt x="161" y="42"/>
                    <a:pt x="161" y="42"/>
                  </a:cubicBezTo>
                  <a:cubicBezTo>
                    <a:pt x="165" y="42"/>
                    <a:pt x="167" y="41"/>
                    <a:pt x="169" y="38"/>
                  </a:cubicBezTo>
                  <a:cubicBezTo>
                    <a:pt x="170" y="35"/>
                    <a:pt x="169" y="32"/>
                    <a:pt x="167" y="28"/>
                  </a:cubicBezTo>
                  <a:cubicBezTo>
                    <a:pt x="167" y="28"/>
                    <a:pt x="162" y="20"/>
                    <a:pt x="155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7" name="Freeform 87">
              <a:extLst>
                <a:ext uri="{FF2B5EF4-FFF2-40B4-BE49-F238E27FC236}">
                  <a16:creationId xmlns:a16="http://schemas.microsoft.com/office/drawing/2014/main" id="{8C32EF48-F3AF-4683-9EBA-C2E0FA0202B0}"/>
                </a:ext>
              </a:extLst>
            </p:cNvPr>
            <p:cNvSpPr/>
            <p:nvPr/>
          </p:nvSpPr>
          <p:spPr bwMode="auto">
            <a:xfrm>
              <a:off x="5335588" y="3771901"/>
              <a:ext cx="1520825" cy="155575"/>
            </a:xfrm>
            <a:custGeom>
              <a:avLst/>
              <a:gdLst>
                <a:gd name="T0" fmla="*/ 402 w 402"/>
                <a:gd name="T1" fmla="*/ 24 h 41"/>
                <a:gd name="T2" fmla="*/ 385 w 402"/>
                <a:gd name="T3" fmla="*/ 41 h 41"/>
                <a:gd name="T4" fmla="*/ 382 w 402"/>
                <a:gd name="T5" fmla="*/ 41 h 41"/>
                <a:gd name="T6" fmla="*/ 232 w 402"/>
                <a:gd name="T7" fmla="*/ 28 h 41"/>
                <a:gd name="T8" fmla="*/ 217 w 402"/>
                <a:gd name="T9" fmla="*/ 34 h 41"/>
                <a:gd name="T10" fmla="*/ 216 w 402"/>
                <a:gd name="T11" fmla="*/ 35 h 41"/>
                <a:gd name="T12" fmla="*/ 201 w 402"/>
                <a:gd name="T13" fmla="*/ 40 h 41"/>
                <a:gd name="T14" fmla="*/ 201 w 402"/>
                <a:gd name="T15" fmla="*/ 40 h 41"/>
                <a:gd name="T16" fmla="*/ 186 w 402"/>
                <a:gd name="T17" fmla="*/ 35 h 41"/>
                <a:gd name="T18" fmla="*/ 185 w 402"/>
                <a:gd name="T19" fmla="*/ 34 h 41"/>
                <a:gd name="T20" fmla="*/ 170 w 402"/>
                <a:gd name="T21" fmla="*/ 28 h 41"/>
                <a:gd name="T22" fmla="*/ 20 w 402"/>
                <a:gd name="T23" fmla="*/ 41 h 41"/>
                <a:gd name="T24" fmla="*/ 17 w 402"/>
                <a:gd name="T25" fmla="*/ 41 h 41"/>
                <a:gd name="T26" fmla="*/ 0 w 402"/>
                <a:gd name="T27" fmla="*/ 24 h 41"/>
                <a:gd name="T28" fmla="*/ 16 w 402"/>
                <a:gd name="T29" fmla="*/ 7 h 41"/>
                <a:gd name="T30" fmla="*/ 17 w 402"/>
                <a:gd name="T31" fmla="*/ 7 h 41"/>
                <a:gd name="T32" fmla="*/ 164 w 402"/>
                <a:gd name="T33" fmla="*/ 0 h 41"/>
                <a:gd name="T34" fmla="*/ 177 w 402"/>
                <a:gd name="T35" fmla="*/ 6 h 41"/>
                <a:gd name="T36" fmla="*/ 182 w 402"/>
                <a:gd name="T37" fmla="*/ 6 h 41"/>
                <a:gd name="T38" fmla="*/ 194 w 402"/>
                <a:gd name="T39" fmla="*/ 0 h 41"/>
                <a:gd name="T40" fmla="*/ 208 w 402"/>
                <a:gd name="T41" fmla="*/ 0 h 41"/>
                <a:gd name="T42" fmla="*/ 220 w 402"/>
                <a:gd name="T43" fmla="*/ 6 h 41"/>
                <a:gd name="T44" fmla="*/ 225 w 402"/>
                <a:gd name="T45" fmla="*/ 6 h 41"/>
                <a:gd name="T46" fmla="*/ 238 w 402"/>
                <a:gd name="T47" fmla="*/ 0 h 41"/>
                <a:gd name="T48" fmla="*/ 385 w 402"/>
                <a:gd name="T49" fmla="*/ 7 h 41"/>
                <a:gd name="T50" fmla="*/ 386 w 402"/>
                <a:gd name="T51" fmla="*/ 7 h 41"/>
                <a:gd name="T52" fmla="*/ 402 w 402"/>
                <a:gd name="T53" fmla="*/ 2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02" h="41">
                  <a:moveTo>
                    <a:pt x="402" y="24"/>
                  </a:moveTo>
                  <a:cubicBezTo>
                    <a:pt x="402" y="33"/>
                    <a:pt x="394" y="41"/>
                    <a:pt x="385" y="41"/>
                  </a:cubicBezTo>
                  <a:cubicBezTo>
                    <a:pt x="384" y="41"/>
                    <a:pt x="383" y="41"/>
                    <a:pt x="382" y="41"/>
                  </a:cubicBezTo>
                  <a:cubicBezTo>
                    <a:pt x="232" y="28"/>
                    <a:pt x="232" y="28"/>
                    <a:pt x="232" y="28"/>
                  </a:cubicBezTo>
                  <a:cubicBezTo>
                    <a:pt x="227" y="28"/>
                    <a:pt x="220" y="31"/>
                    <a:pt x="217" y="34"/>
                  </a:cubicBezTo>
                  <a:cubicBezTo>
                    <a:pt x="217" y="34"/>
                    <a:pt x="217" y="34"/>
                    <a:pt x="216" y="35"/>
                  </a:cubicBezTo>
                  <a:cubicBezTo>
                    <a:pt x="214" y="38"/>
                    <a:pt x="208" y="40"/>
                    <a:pt x="201" y="40"/>
                  </a:cubicBezTo>
                  <a:cubicBezTo>
                    <a:pt x="201" y="40"/>
                    <a:pt x="201" y="40"/>
                    <a:pt x="201" y="40"/>
                  </a:cubicBezTo>
                  <a:cubicBezTo>
                    <a:pt x="194" y="40"/>
                    <a:pt x="188" y="38"/>
                    <a:pt x="186" y="35"/>
                  </a:cubicBezTo>
                  <a:cubicBezTo>
                    <a:pt x="185" y="34"/>
                    <a:pt x="185" y="34"/>
                    <a:pt x="185" y="34"/>
                  </a:cubicBezTo>
                  <a:cubicBezTo>
                    <a:pt x="182" y="31"/>
                    <a:pt x="175" y="28"/>
                    <a:pt x="170" y="28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19" y="41"/>
                    <a:pt x="18" y="41"/>
                    <a:pt x="17" y="41"/>
                  </a:cubicBezTo>
                  <a:cubicBezTo>
                    <a:pt x="8" y="41"/>
                    <a:pt x="0" y="33"/>
                    <a:pt x="0" y="24"/>
                  </a:cubicBezTo>
                  <a:cubicBezTo>
                    <a:pt x="0" y="15"/>
                    <a:pt x="7" y="8"/>
                    <a:pt x="16" y="7"/>
                  </a:cubicBezTo>
                  <a:cubicBezTo>
                    <a:pt x="16" y="7"/>
                    <a:pt x="16" y="7"/>
                    <a:pt x="17" y="7"/>
                  </a:cubicBezTo>
                  <a:cubicBezTo>
                    <a:pt x="164" y="0"/>
                    <a:pt x="164" y="0"/>
                    <a:pt x="164" y="0"/>
                  </a:cubicBezTo>
                  <a:cubicBezTo>
                    <a:pt x="169" y="0"/>
                    <a:pt x="175" y="2"/>
                    <a:pt x="177" y="6"/>
                  </a:cubicBezTo>
                  <a:cubicBezTo>
                    <a:pt x="178" y="10"/>
                    <a:pt x="181" y="10"/>
                    <a:pt x="182" y="6"/>
                  </a:cubicBezTo>
                  <a:cubicBezTo>
                    <a:pt x="183" y="2"/>
                    <a:pt x="189" y="0"/>
                    <a:pt x="194" y="0"/>
                  </a:cubicBezTo>
                  <a:cubicBezTo>
                    <a:pt x="208" y="0"/>
                    <a:pt x="208" y="0"/>
                    <a:pt x="208" y="0"/>
                  </a:cubicBezTo>
                  <a:cubicBezTo>
                    <a:pt x="213" y="0"/>
                    <a:pt x="219" y="2"/>
                    <a:pt x="220" y="6"/>
                  </a:cubicBezTo>
                  <a:cubicBezTo>
                    <a:pt x="221" y="10"/>
                    <a:pt x="224" y="10"/>
                    <a:pt x="225" y="6"/>
                  </a:cubicBezTo>
                  <a:cubicBezTo>
                    <a:pt x="227" y="2"/>
                    <a:pt x="233" y="0"/>
                    <a:pt x="238" y="0"/>
                  </a:cubicBezTo>
                  <a:cubicBezTo>
                    <a:pt x="385" y="7"/>
                    <a:pt x="385" y="7"/>
                    <a:pt x="385" y="7"/>
                  </a:cubicBezTo>
                  <a:cubicBezTo>
                    <a:pt x="386" y="7"/>
                    <a:pt x="386" y="7"/>
                    <a:pt x="386" y="7"/>
                  </a:cubicBezTo>
                  <a:cubicBezTo>
                    <a:pt x="395" y="8"/>
                    <a:pt x="402" y="15"/>
                    <a:pt x="402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8" name="Freeform 88">
              <a:extLst>
                <a:ext uri="{FF2B5EF4-FFF2-40B4-BE49-F238E27FC236}">
                  <a16:creationId xmlns:a16="http://schemas.microsoft.com/office/drawing/2014/main" id="{4B3D1034-A172-47FD-BB41-0875EF5575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02250" y="3733801"/>
              <a:ext cx="1587500" cy="227013"/>
            </a:xfrm>
            <a:custGeom>
              <a:avLst/>
              <a:gdLst>
                <a:gd name="T0" fmla="*/ 394 w 420"/>
                <a:gd name="T1" fmla="*/ 60 h 60"/>
                <a:gd name="T2" fmla="*/ 394 w 420"/>
                <a:gd name="T3" fmla="*/ 60 h 60"/>
                <a:gd name="T4" fmla="*/ 391 w 420"/>
                <a:gd name="T5" fmla="*/ 60 h 60"/>
                <a:gd name="T6" fmla="*/ 390 w 420"/>
                <a:gd name="T7" fmla="*/ 60 h 60"/>
                <a:gd name="T8" fmla="*/ 240 w 420"/>
                <a:gd name="T9" fmla="*/ 47 h 60"/>
                <a:gd name="T10" fmla="*/ 240 w 420"/>
                <a:gd name="T11" fmla="*/ 47 h 60"/>
                <a:gd name="T12" fmla="*/ 235 w 420"/>
                <a:gd name="T13" fmla="*/ 49 h 60"/>
                <a:gd name="T14" fmla="*/ 235 w 420"/>
                <a:gd name="T15" fmla="*/ 52 h 60"/>
                <a:gd name="T16" fmla="*/ 230 w 420"/>
                <a:gd name="T17" fmla="*/ 53 h 60"/>
                <a:gd name="T18" fmla="*/ 210 w 420"/>
                <a:gd name="T19" fmla="*/ 59 h 60"/>
                <a:gd name="T20" fmla="*/ 210 w 420"/>
                <a:gd name="T21" fmla="*/ 59 h 60"/>
                <a:gd name="T22" fmla="*/ 190 w 420"/>
                <a:gd name="T23" fmla="*/ 53 h 60"/>
                <a:gd name="T24" fmla="*/ 186 w 420"/>
                <a:gd name="T25" fmla="*/ 52 h 60"/>
                <a:gd name="T26" fmla="*/ 185 w 420"/>
                <a:gd name="T27" fmla="*/ 49 h 60"/>
                <a:gd name="T28" fmla="*/ 180 w 420"/>
                <a:gd name="T29" fmla="*/ 47 h 60"/>
                <a:gd name="T30" fmla="*/ 29 w 420"/>
                <a:gd name="T31" fmla="*/ 60 h 60"/>
                <a:gd name="T32" fmla="*/ 26 w 420"/>
                <a:gd name="T33" fmla="*/ 60 h 60"/>
                <a:gd name="T34" fmla="*/ 0 w 420"/>
                <a:gd name="T35" fmla="*/ 34 h 60"/>
                <a:gd name="T36" fmla="*/ 25 w 420"/>
                <a:gd name="T37" fmla="*/ 8 h 60"/>
                <a:gd name="T38" fmla="*/ 25 w 420"/>
                <a:gd name="T39" fmla="*/ 8 h 60"/>
                <a:gd name="T40" fmla="*/ 173 w 420"/>
                <a:gd name="T41" fmla="*/ 1 h 60"/>
                <a:gd name="T42" fmla="*/ 188 w 420"/>
                <a:gd name="T43" fmla="*/ 5 h 60"/>
                <a:gd name="T44" fmla="*/ 203 w 420"/>
                <a:gd name="T45" fmla="*/ 0 h 60"/>
                <a:gd name="T46" fmla="*/ 217 w 420"/>
                <a:gd name="T47" fmla="*/ 0 h 60"/>
                <a:gd name="T48" fmla="*/ 232 w 420"/>
                <a:gd name="T49" fmla="*/ 5 h 60"/>
                <a:gd name="T50" fmla="*/ 247 w 420"/>
                <a:gd name="T51" fmla="*/ 1 h 60"/>
                <a:gd name="T52" fmla="*/ 395 w 420"/>
                <a:gd name="T53" fmla="*/ 8 h 60"/>
                <a:gd name="T54" fmla="*/ 420 w 420"/>
                <a:gd name="T55" fmla="*/ 34 h 60"/>
                <a:gd name="T56" fmla="*/ 394 w 420"/>
                <a:gd name="T57" fmla="*/ 60 h 60"/>
                <a:gd name="T58" fmla="*/ 26 w 420"/>
                <a:gd name="T59" fmla="*/ 26 h 60"/>
                <a:gd name="T60" fmla="*/ 18 w 420"/>
                <a:gd name="T61" fmla="*/ 34 h 60"/>
                <a:gd name="T62" fmla="*/ 26 w 420"/>
                <a:gd name="T63" fmla="*/ 42 h 60"/>
                <a:gd name="T64" fmla="*/ 26 w 420"/>
                <a:gd name="T65" fmla="*/ 42 h 60"/>
                <a:gd name="T66" fmla="*/ 28 w 420"/>
                <a:gd name="T67" fmla="*/ 42 h 60"/>
                <a:gd name="T68" fmla="*/ 178 w 420"/>
                <a:gd name="T69" fmla="*/ 29 h 60"/>
                <a:gd name="T70" fmla="*/ 180 w 420"/>
                <a:gd name="T71" fmla="*/ 29 h 60"/>
                <a:gd name="T72" fmla="*/ 199 w 420"/>
                <a:gd name="T73" fmla="*/ 36 h 60"/>
                <a:gd name="T74" fmla="*/ 200 w 420"/>
                <a:gd name="T75" fmla="*/ 36 h 60"/>
                <a:gd name="T76" fmla="*/ 202 w 420"/>
                <a:gd name="T77" fmla="*/ 39 h 60"/>
                <a:gd name="T78" fmla="*/ 210 w 420"/>
                <a:gd name="T79" fmla="*/ 41 h 60"/>
                <a:gd name="T80" fmla="*/ 210 w 420"/>
                <a:gd name="T81" fmla="*/ 41 h 60"/>
                <a:gd name="T82" fmla="*/ 218 w 420"/>
                <a:gd name="T83" fmla="*/ 39 h 60"/>
                <a:gd name="T84" fmla="*/ 220 w 420"/>
                <a:gd name="T85" fmla="*/ 36 h 60"/>
                <a:gd name="T86" fmla="*/ 221 w 420"/>
                <a:gd name="T87" fmla="*/ 36 h 60"/>
                <a:gd name="T88" fmla="*/ 242 w 420"/>
                <a:gd name="T89" fmla="*/ 29 h 60"/>
                <a:gd name="T90" fmla="*/ 392 w 420"/>
                <a:gd name="T91" fmla="*/ 42 h 60"/>
                <a:gd name="T92" fmla="*/ 394 w 420"/>
                <a:gd name="T93" fmla="*/ 42 h 60"/>
                <a:gd name="T94" fmla="*/ 402 w 420"/>
                <a:gd name="T95" fmla="*/ 34 h 60"/>
                <a:gd name="T96" fmla="*/ 395 w 420"/>
                <a:gd name="T97" fmla="*/ 26 h 60"/>
                <a:gd name="T98" fmla="*/ 394 w 420"/>
                <a:gd name="T99" fmla="*/ 26 h 60"/>
                <a:gd name="T100" fmla="*/ 246 w 420"/>
                <a:gd name="T101" fmla="*/ 19 h 60"/>
                <a:gd name="T102" fmla="*/ 246 w 420"/>
                <a:gd name="T103" fmla="*/ 19 h 60"/>
                <a:gd name="T104" fmla="*/ 242 w 420"/>
                <a:gd name="T105" fmla="*/ 20 h 60"/>
                <a:gd name="T106" fmla="*/ 231 w 420"/>
                <a:gd name="T107" fmla="*/ 28 h 60"/>
                <a:gd name="T108" fmla="*/ 221 w 420"/>
                <a:gd name="T109" fmla="*/ 20 h 60"/>
                <a:gd name="T110" fmla="*/ 217 w 420"/>
                <a:gd name="T111" fmla="*/ 19 h 60"/>
                <a:gd name="T112" fmla="*/ 203 w 420"/>
                <a:gd name="T113" fmla="*/ 19 h 60"/>
                <a:gd name="T114" fmla="*/ 199 w 420"/>
                <a:gd name="T115" fmla="*/ 20 h 60"/>
                <a:gd name="T116" fmla="*/ 189 w 420"/>
                <a:gd name="T117" fmla="*/ 28 h 60"/>
                <a:gd name="T118" fmla="*/ 178 w 420"/>
                <a:gd name="T119" fmla="*/ 20 h 60"/>
                <a:gd name="T120" fmla="*/ 174 w 420"/>
                <a:gd name="T121" fmla="*/ 19 h 60"/>
                <a:gd name="T122" fmla="*/ 26 w 420"/>
                <a:gd name="T123" fmla="*/ 26 h 60"/>
                <a:gd name="T124" fmla="*/ 26 w 420"/>
                <a:gd name="T125" fmla="*/ 26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20" h="60">
                  <a:moveTo>
                    <a:pt x="394" y="60"/>
                  </a:moveTo>
                  <a:cubicBezTo>
                    <a:pt x="394" y="60"/>
                    <a:pt x="394" y="60"/>
                    <a:pt x="394" y="60"/>
                  </a:cubicBezTo>
                  <a:cubicBezTo>
                    <a:pt x="393" y="60"/>
                    <a:pt x="392" y="60"/>
                    <a:pt x="391" y="60"/>
                  </a:cubicBezTo>
                  <a:cubicBezTo>
                    <a:pt x="390" y="60"/>
                    <a:pt x="390" y="60"/>
                    <a:pt x="390" y="60"/>
                  </a:cubicBezTo>
                  <a:cubicBezTo>
                    <a:pt x="240" y="47"/>
                    <a:pt x="240" y="47"/>
                    <a:pt x="240" y="47"/>
                  </a:cubicBezTo>
                  <a:cubicBezTo>
                    <a:pt x="240" y="47"/>
                    <a:pt x="240" y="47"/>
                    <a:pt x="240" y="47"/>
                  </a:cubicBezTo>
                  <a:cubicBezTo>
                    <a:pt x="238" y="47"/>
                    <a:pt x="236" y="48"/>
                    <a:pt x="235" y="49"/>
                  </a:cubicBezTo>
                  <a:cubicBezTo>
                    <a:pt x="235" y="52"/>
                    <a:pt x="235" y="52"/>
                    <a:pt x="235" y="52"/>
                  </a:cubicBezTo>
                  <a:cubicBezTo>
                    <a:pt x="230" y="53"/>
                    <a:pt x="230" y="53"/>
                    <a:pt x="230" y="53"/>
                  </a:cubicBezTo>
                  <a:cubicBezTo>
                    <a:pt x="225" y="57"/>
                    <a:pt x="218" y="59"/>
                    <a:pt x="210" y="59"/>
                  </a:cubicBezTo>
                  <a:cubicBezTo>
                    <a:pt x="210" y="59"/>
                    <a:pt x="210" y="59"/>
                    <a:pt x="210" y="59"/>
                  </a:cubicBezTo>
                  <a:cubicBezTo>
                    <a:pt x="202" y="59"/>
                    <a:pt x="195" y="57"/>
                    <a:pt x="190" y="53"/>
                  </a:cubicBezTo>
                  <a:cubicBezTo>
                    <a:pt x="186" y="52"/>
                    <a:pt x="186" y="52"/>
                    <a:pt x="186" y="52"/>
                  </a:cubicBezTo>
                  <a:cubicBezTo>
                    <a:pt x="185" y="49"/>
                    <a:pt x="185" y="49"/>
                    <a:pt x="185" y="49"/>
                  </a:cubicBezTo>
                  <a:cubicBezTo>
                    <a:pt x="184" y="48"/>
                    <a:pt x="182" y="47"/>
                    <a:pt x="180" y="47"/>
                  </a:cubicBezTo>
                  <a:cubicBezTo>
                    <a:pt x="29" y="60"/>
                    <a:pt x="29" y="60"/>
                    <a:pt x="29" y="60"/>
                  </a:cubicBezTo>
                  <a:cubicBezTo>
                    <a:pt x="28" y="60"/>
                    <a:pt x="27" y="60"/>
                    <a:pt x="26" y="60"/>
                  </a:cubicBezTo>
                  <a:cubicBezTo>
                    <a:pt x="12" y="60"/>
                    <a:pt x="0" y="48"/>
                    <a:pt x="0" y="34"/>
                  </a:cubicBezTo>
                  <a:cubicBezTo>
                    <a:pt x="0" y="20"/>
                    <a:pt x="11" y="9"/>
                    <a:pt x="25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173" y="1"/>
                    <a:pt x="173" y="1"/>
                    <a:pt x="173" y="1"/>
                  </a:cubicBezTo>
                  <a:cubicBezTo>
                    <a:pt x="178" y="1"/>
                    <a:pt x="184" y="2"/>
                    <a:pt x="188" y="5"/>
                  </a:cubicBezTo>
                  <a:cubicBezTo>
                    <a:pt x="192" y="2"/>
                    <a:pt x="197" y="0"/>
                    <a:pt x="203" y="0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23" y="0"/>
                    <a:pt x="228" y="2"/>
                    <a:pt x="232" y="5"/>
                  </a:cubicBezTo>
                  <a:cubicBezTo>
                    <a:pt x="236" y="2"/>
                    <a:pt x="242" y="1"/>
                    <a:pt x="247" y="1"/>
                  </a:cubicBezTo>
                  <a:cubicBezTo>
                    <a:pt x="395" y="8"/>
                    <a:pt x="395" y="8"/>
                    <a:pt x="395" y="8"/>
                  </a:cubicBezTo>
                  <a:cubicBezTo>
                    <a:pt x="409" y="9"/>
                    <a:pt x="420" y="20"/>
                    <a:pt x="420" y="34"/>
                  </a:cubicBezTo>
                  <a:cubicBezTo>
                    <a:pt x="420" y="48"/>
                    <a:pt x="408" y="60"/>
                    <a:pt x="394" y="60"/>
                  </a:cubicBezTo>
                  <a:close/>
                  <a:moveTo>
                    <a:pt x="26" y="26"/>
                  </a:moveTo>
                  <a:cubicBezTo>
                    <a:pt x="21" y="26"/>
                    <a:pt x="18" y="30"/>
                    <a:pt x="18" y="34"/>
                  </a:cubicBezTo>
                  <a:cubicBezTo>
                    <a:pt x="18" y="38"/>
                    <a:pt x="22" y="42"/>
                    <a:pt x="26" y="42"/>
                  </a:cubicBezTo>
                  <a:cubicBezTo>
                    <a:pt x="26" y="42"/>
                    <a:pt x="26" y="42"/>
                    <a:pt x="26" y="42"/>
                  </a:cubicBezTo>
                  <a:cubicBezTo>
                    <a:pt x="27" y="42"/>
                    <a:pt x="28" y="42"/>
                    <a:pt x="28" y="42"/>
                  </a:cubicBezTo>
                  <a:cubicBezTo>
                    <a:pt x="178" y="29"/>
                    <a:pt x="178" y="29"/>
                    <a:pt x="178" y="29"/>
                  </a:cubicBezTo>
                  <a:cubicBezTo>
                    <a:pt x="179" y="29"/>
                    <a:pt x="179" y="29"/>
                    <a:pt x="180" y="29"/>
                  </a:cubicBezTo>
                  <a:cubicBezTo>
                    <a:pt x="187" y="29"/>
                    <a:pt x="194" y="32"/>
                    <a:pt x="199" y="36"/>
                  </a:cubicBezTo>
                  <a:cubicBezTo>
                    <a:pt x="200" y="36"/>
                    <a:pt x="200" y="36"/>
                    <a:pt x="200" y="36"/>
                  </a:cubicBezTo>
                  <a:cubicBezTo>
                    <a:pt x="202" y="39"/>
                    <a:pt x="202" y="39"/>
                    <a:pt x="202" y="39"/>
                  </a:cubicBezTo>
                  <a:cubicBezTo>
                    <a:pt x="202" y="40"/>
                    <a:pt x="205" y="41"/>
                    <a:pt x="210" y="41"/>
                  </a:cubicBezTo>
                  <a:cubicBezTo>
                    <a:pt x="210" y="41"/>
                    <a:pt x="210" y="41"/>
                    <a:pt x="210" y="41"/>
                  </a:cubicBezTo>
                  <a:cubicBezTo>
                    <a:pt x="215" y="41"/>
                    <a:pt x="218" y="40"/>
                    <a:pt x="218" y="39"/>
                  </a:cubicBezTo>
                  <a:cubicBezTo>
                    <a:pt x="220" y="36"/>
                    <a:pt x="220" y="36"/>
                    <a:pt x="220" y="36"/>
                  </a:cubicBezTo>
                  <a:cubicBezTo>
                    <a:pt x="221" y="36"/>
                    <a:pt x="221" y="36"/>
                    <a:pt x="221" y="36"/>
                  </a:cubicBezTo>
                  <a:cubicBezTo>
                    <a:pt x="227" y="32"/>
                    <a:pt x="235" y="29"/>
                    <a:pt x="242" y="29"/>
                  </a:cubicBezTo>
                  <a:cubicBezTo>
                    <a:pt x="392" y="42"/>
                    <a:pt x="392" y="42"/>
                    <a:pt x="392" y="42"/>
                  </a:cubicBezTo>
                  <a:cubicBezTo>
                    <a:pt x="392" y="42"/>
                    <a:pt x="393" y="42"/>
                    <a:pt x="394" y="42"/>
                  </a:cubicBezTo>
                  <a:cubicBezTo>
                    <a:pt x="398" y="42"/>
                    <a:pt x="402" y="38"/>
                    <a:pt x="402" y="34"/>
                  </a:cubicBezTo>
                  <a:cubicBezTo>
                    <a:pt x="402" y="30"/>
                    <a:pt x="399" y="26"/>
                    <a:pt x="395" y="26"/>
                  </a:cubicBezTo>
                  <a:cubicBezTo>
                    <a:pt x="394" y="26"/>
                    <a:pt x="394" y="26"/>
                    <a:pt x="394" y="26"/>
                  </a:cubicBezTo>
                  <a:cubicBezTo>
                    <a:pt x="246" y="19"/>
                    <a:pt x="246" y="19"/>
                    <a:pt x="246" y="19"/>
                  </a:cubicBezTo>
                  <a:cubicBezTo>
                    <a:pt x="246" y="19"/>
                    <a:pt x="246" y="19"/>
                    <a:pt x="246" y="19"/>
                  </a:cubicBezTo>
                  <a:cubicBezTo>
                    <a:pt x="244" y="19"/>
                    <a:pt x="243" y="20"/>
                    <a:pt x="242" y="20"/>
                  </a:cubicBezTo>
                  <a:cubicBezTo>
                    <a:pt x="239" y="27"/>
                    <a:pt x="234" y="28"/>
                    <a:pt x="231" y="28"/>
                  </a:cubicBezTo>
                  <a:cubicBezTo>
                    <a:pt x="227" y="28"/>
                    <a:pt x="223" y="25"/>
                    <a:pt x="221" y="20"/>
                  </a:cubicBezTo>
                  <a:cubicBezTo>
                    <a:pt x="220" y="19"/>
                    <a:pt x="219" y="19"/>
                    <a:pt x="217" y="19"/>
                  </a:cubicBezTo>
                  <a:cubicBezTo>
                    <a:pt x="203" y="19"/>
                    <a:pt x="203" y="19"/>
                    <a:pt x="203" y="19"/>
                  </a:cubicBezTo>
                  <a:cubicBezTo>
                    <a:pt x="201" y="19"/>
                    <a:pt x="200" y="19"/>
                    <a:pt x="199" y="20"/>
                  </a:cubicBezTo>
                  <a:cubicBezTo>
                    <a:pt x="197" y="25"/>
                    <a:pt x="193" y="28"/>
                    <a:pt x="189" y="28"/>
                  </a:cubicBezTo>
                  <a:cubicBezTo>
                    <a:pt x="186" y="28"/>
                    <a:pt x="181" y="27"/>
                    <a:pt x="178" y="20"/>
                  </a:cubicBezTo>
                  <a:cubicBezTo>
                    <a:pt x="177" y="20"/>
                    <a:pt x="176" y="19"/>
                    <a:pt x="174" y="19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6" y="26"/>
                    <a:pt x="26" y="26"/>
                    <a:pt x="26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9" name="Freeform 89">
              <a:extLst>
                <a:ext uri="{FF2B5EF4-FFF2-40B4-BE49-F238E27FC236}">
                  <a16:creationId xmlns:a16="http://schemas.microsoft.com/office/drawing/2014/main" id="{B158FFF0-B7BE-4A61-BED7-743AF0F41E76}"/>
                </a:ext>
              </a:extLst>
            </p:cNvPr>
            <p:cNvSpPr/>
            <p:nvPr/>
          </p:nvSpPr>
          <p:spPr bwMode="auto">
            <a:xfrm>
              <a:off x="5354638" y="3525838"/>
              <a:ext cx="669925" cy="163513"/>
            </a:xfrm>
            <a:custGeom>
              <a:avLst/>
              <a:gdLst>
                <a:gd name="T0" fmla="*/ 169 w 177"/>
                <a:gd name="T1" fmla="*/ 37 h 43"/>
                <a:gd name="T2" fmla="*/ 168 w 177"/>
                <a:gd name="T3" fmla="*/ 36 h 43"/>
                <a:gd name="T4" fmla="*/ 92 w 177"/>
                <a:gd name="T5" fmla="*/ 1 h 43"/>
                <a:gd name="T6" fmla="*/ 75 w 177"/>
                <a:gd name="T7" fmla="*/ 0 h 43"/>
                <a:gd name="T8" fmla="*/ 18 w 177"/>
                <a:gd name="T9" fmla="*/ 15 h 43"/>
                <a:gd name="T10" fmla="*/ 3 w 177"/>
                <a:gd name="T11" fmla="*/ 29 h 43"/>
                <a:gd name="T12" fmla="*/ 1 w 177"/>
                <a:gd name="T13" fmla="*/ 39 h 43"/>
                <a:gd name="T14" fmla="*/ 9 w 177"/>
                <a:gd name="T15" fmla="*/ 43 h 43"/>
                <a:gd name="T16" fmla="*/ 177 w 177"/>
                <a:gd name="T17" fmla="*/ 43 h 43"/>
                <a:gd name="T18" fmla="*/ 169 w 177"/>
                <a:gd name="T19" fmla="*/ 37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7" h="43">
                  <a:moveTo>
                    <a:pt x="169" y="37"/>
                  </a:moveTo>
                  <a:cubicBezTo>
                    <a:pt x="168" y="36"/>
                    <a:pt x="168" y="36"/>
                    <a:pt x="168" y="36"/>
                  </a:cubicBezTo>
                  <a:cubicBezTo>
                    <a:pt x="141" y="16"/>
                    <a:pt x="115" y="5"/>
                    <a:pt x="92" y="1"/>
                  </a:cubicBezTo>
                  <a:cubicBezTo>
                    <a:pt x="87" y="1"/>
                    <a:pt x="81" y="0"/>
                    <a:pt x="75" y="0"/>
                  </a:cubicBezTo>
                  <a:cubicBezTo>
                    <a:pt x="40" y="0"/>
                    <a:pt x="18" y="15"/>
                    <a:pt x="18" y="15"/>
                  </a:cubicBezTo>
                  <a:cubicBezTo>
                    <a:pt x="16" y="16"/>
                    <a:pt x="6" y="23"/>
                    <a:pt x="3" y="29"/>
                  </a:cubicBezTo>
                  <a:cubicBezTo>
                    <a:pt x="1" y="33"/>
                    <a:pt x="0" y="36"/>
                    <a:pt x="1" y="39"/>
                  </a:cubicBezTo>
                  <a:cubicBezTo>
                    <a:pt x="3" y="42"/>
                    <a:pt x="5" y="43"/>
                    <a:pt x="9" y="43"/>
                  </a:cubicBezTo>
                  <a:cubicBezTo>
                    <a:pt x="177" y="43"/>
                    <a:pt x="177" y="43"/>
                    <a:pt x="177" y="43"/>
                  </a:cubicBezTo>
                  <a:cubicBezTo>
                    <a:pt x="174" y="40"/>
                    <a:pt x="170" y="37"/>
                    <a:pt x="169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10" name="Freeform 90">
              <a:extLst>
                <a:ext uri="{FF2B5EF4-FFF2-40B4-BE49-F238E27FC236}">
                  <a16:creationId xmlns:a16="http://schemas.microsoft.com/office/drawing/2014/main" id="{03AE4986-48C0-402A-9374-5000E238EE61}"/>
                </a:ext>
              </a:extLst>
            </p:cNvPr>
            <p:cNvSpPr/>
            <p:nvPr/>
          </p:nvSpPr>
          <p:spPr bwMode="auto">
            <a:xfrm>
              <a:off x="6175375" y="3063876"/>
              <a:ext cx="654050" cy="571500"/>
            </a:xfrm>
            <a:custGeom>
              <a:avLst/>
              <a:gdLst>
                <a:gd name="T0" fmla="*/ 171 w 173"/>
                <a:gd name="T1" fmla="*/ 114 h 151"/>
                <a:gd name="T2" fmla="*/ 157 w 173"/>
                <a:gd name="T3" fmla="*/ 87 h 151"/>
                <a:gd name="T4" fmla="*/ 157 w 173"/>
                <a:gd name="T5" fmla="*/ 86 h 151"/>
                <a:gd name="T6" fmla="*/ 123 w 173"/>
                <a:gd name="T7" fmla="*/ 21 h 151"/>
                <a:gd name="T8" fmla="*/ 116 w 173"/>
                <a:gd name="T9" fmla="*/ 8 h 151"/>
                <a:gd name="T10" fmla="*/ 115 w 173"/>
                <a:gd name="T11" fmla="*/ 7 h 151"/>
                <a:gd name="T12" fmla="*/ 87 w 173"/>
                <a:gd name="T13" fmla="*/ 0 h 151"/>
                <a:gd name="T14" fmla="*/ 101 w 173"/>
                <a:gd name="T15" fmla="*/ 24 h 151"/>
                <a:gd name="T16" fmla="*/ 103 w 173"/>
                <a:gd name="T17" fmla="*/ 45 h 151"/>
                <a:gd name="T18" fmla="*/ 88 w 173"/>
                <a:gd name="T19" fmla="*/ 59 h 151"/>
                <a:gd name="T20" fmla="*/ 38 w 173"/>
                <a:gd name="T21" fmla="*/ 87 h 151"/>
                <a:gd name="T22" fmla="*/ 1 w 173"/>
                <a:gd name="T23" fmla="*/ 149 h 151"/>
                <a:gd name="T24" fmla="*/ 0 w 173"/>
                <a:gd name="T25" fmla="*/ 151 h 151"/>
                <a:gd name="T26" fmla="*/ 1 w 173"/>
                <a:gd name="T27" fmla="*/ 151 h 151"/>
                <a:gd name="T28" fmla="*/ 9 w 173"/>
                <a:gd name="T29" fmla="*/ 146 h 151"/>
                <a:gd name="T30" fmla="*/ 86 w 173"/>
                <a:gd name="T31" fmla="*/ 112 h 151"/>
                <a:gd name="T32" fmla="*/ 113 w 173"/>
                <a:gd name="T33" fmla="*/ 109 h 151"/>
                <a:gd name="T34" fmla="*/ 165 w 173"/>
                <a:gd name="T35" fmla="*/ 120 h 151"/>
                <a:gd name="T36" fmla="*/ 169 w 173"/>
                <a:gd name="T37" fmla="*/ 121 h 151"/>
                <a:gd name="T38" fmla="*/ 172 w 173"/>
                <a:gd name="T39" fmla="*/ 120 h 151"/>
                <a:gd name="T40" fmla="*/ 171 w 173"/>
                <a:gd name="T41" fmla="*/ 114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73" h="151">
                  <a:moveTo>
                    <a:pt x="171" y="114"/>
                  </a:moveTo>
                  <a:cubicBezTo>
                    <a:pt x="157" y="87"/>
                    <a:pt x="157" y="87"/>
                    <a:pt x="157" y="87"/>
                  </a:cubicBezTo>
                  <a:cubicBezTo>
                    <a:pt x="157" y="86"/>
                    <a:pt x="157" y="86"/>
                    <a:pt x="157" y="86"/>
                  </a:cubicBezTo>
                  <a:cubicBezTo>
                    <a:pt x="123" y="21"/>
                    <a:pt x="123" y="21"/>
                    <a:pt x="123" y="21"/>
                  </a:cubicBezTo>
                  <a:cubicBezTo>
                    <a:pt x="120" y="17"/>
                    <a:pt x="117" y="11"/>
                    <a:pt x="116" y="8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5" y="7"/>
                    <a:pt x="101" y="0"/>
                    <a:pt x="87" y="0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5" y="31"/>
                    <a:pt x="105" y="38"/>
                    <a:pt x="103" y="45"/>
                  </a:cubicBezTo>
                  <a:cubicBezTo>
                    <a:pt x="100" y="51"/>
                    <a:pt x="95" y="56"/>
                    <a:pt x="88" y="59"/>
                  </a:cubicBezTo>
                  <a:cubicBezTo>
                    <a:pt x="85" y="60"/>
                    <a:pt x="56" y="71"/>
                    <a:pt x="38" y="87"/>
                  </a:cubicBezTo>
                  <a:cubicBezTo>
                    <a:pt x="19" y="105"/>
                    <a:pt x="8" y="123"/>
                    <a:pt x="1" y="149"/>
                  </a:cubicBezTo>
                  <a:cubicBezTo>
                    <a:pt x="0" y="151"/>
                    <a:pt x="0" y="151"/>
                    <a:pt x="0" y="151"/>
                  </a:cubicBezTo>
                  <a:cubicBezTo>
                    <a:pt x="0" y="151"/>
                    <a:pt x="1" y="151"/>
                    <a:pt x="1" y="151"/>
                  </a:cubicBezTo>
                  <a:cubicBezTo>
                    <a:pt x="3" y="149"/>
                    <a:pt x="6" y="147"/>
                    <a:pt x="9" y="146"/>
                  </a:cubicBezTo>
                  <a:cubicBezTo>
                    <a:pt x="9" y="146"/>
                    <a:pt x="42" y="125"/>
                    <a:pt x="86" y="112"/>
                  </a:cubicBezTo>
                  <a:cubicBezTo>
                    <a:pt x="95" y="110"/>
                    <a:pt x="104" y="109"/>
                    <a:pt x="113" y="109"/>
                  </a:cubicBezTo>
                  <a:cubicBezTo>
                    <a:pt x="141" y="109"/>
                    <a:pt x="165" y="120"/>
                    <a:pt x="165" y="120"/>
                  </a:cubicBezTo>
                  <a:cubicBezTo>
                    <a:pt x="167" y="121"/>
                    <a:pt x="168" y="121"/>
                    <a:pt x="169" y="121"/>
                  </a:cubicBezTo>
                  <a:cubicBezTo>
                    <a:pt x="171" y="121"/>
                    <a:pt x="172" y="120"/>
                    <a:pt x="172" y="120"/>
                  </a:cubicBezTo>
                  <a:cubicBezTo>
                    <a:pt x="173" y="118"/>
                    <a:pt x="172" y="116"/>
                    <a:pt x="171" y="1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/>
            </a:p>
          </p:txBody>
        </p:sp>
      </p:grpSp>
      <p:sp>
        <p:nvSpPr>
          <p:cNvPr id="28678" name="文本框 11">
            <a:extLst>
              <a:ext uri="{FF2B5EF4-FFF2-40B4-BE49-F238E27FC236}">
                <a16:creationId xmlns:a16="http://schemas.microsoft.com/office/drawing/2014/main" id="{2D74EA7C-AE82-4A7C-BE5B-6A6D0FDA28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38313" y="552450"/>
            <a:ext cx="3877985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ja-JP" sz="3600" dirty="0">
                <a:solidFill>
                  <a:schemeClr val="bg1"/>
                </a:solidFill>
              </a:rPr>
              <a:t>Empirical Results </a:t>
            </a:r>
          </a:p>
        </p:txBody>
      </p:sp>
      <p:pic>
        <p:nvPicPr>
          <p:cNvPr id="28679" name="图片 12">
            <a:extLst>
              <a:ext uri="{FF2B5EF4-FFF2-40B4-BE49-F238E27FC236}">
                <a16:creationId xmlns:a16="http://schemas.microsoft.com/office/drawing/2014/main" id="{EA21A789-CAFE-4DCE-9356-4BD8695A86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6188" y="5200650"/>
            <a:ext cx="5865812" cy="165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7F25DE8-7BC8-2E4E-93A6-4236D2A33C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024491"/>
            <a:ext cx="12192000" cy="3059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11722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任意多边形 10">
            <a:extLst>
              <a:ext uri="{FF2B5EF4-FFF2-40B4-BE49-F238E27FC236}">
                <a16:creationId xmlns:a16="http://schemas.microsoft.com/office/drawing/2014/main" id="{F78217A7-87B9-42C8-9AA2-56639B95E51F}"/>
              </a:ext>
            </a:extLst>
          </p:cNvPr>
          <p:cNvSpPr/>
          <p:nvPr/>
        </p:nvSpPr>
        <p:spPr>
          <a:xfrm rot="5400000">
            <a:off x="2705894" y="-2248694"/>
            <a:ext cx="914400" cy="6326188"/>
          </a:xfrm>
          <a:custGeom>
            <a:avLst/>
            <a:gdLst>
              <a:gd name="connsiteX0" fmla="*/ 0 w 990604"/>
              <a:gd name="connsiteY0" fmla="*/ 5956738 h 5956738"/>
              <a:gd name="connsiteX1" fmla="*/ 0 w 990604"/>
              <a:gd name="connsiteY1" fmla="*/ 317938 h 5956738"/>
              <a:gd name="connsiteX2" fmla="*/ 6 w 990604"/>
              <a:gd name="connsiteY2" fmla="*/ 317938 h 5956738"/>
              <a:gd name="connsiteX3" fmla="*/ 495305 w 990604"/>
              <a:gd name="connsiteY3" fmla="*/ 0 h 5956738"/>
              <a:gd name="connsiteX4" fmla="*/ 990604 w 990604"/>
              <a:gd name="connsiteY4" fmla="*/ 317938 h 5956738"/>
              <a:gd name="connsiteX5" fmla="*/ 990601 w 990604"/>
              <a:gd name="connsiteY5" fmla="*/ 317938 h 5956738"/>
              <a:gd name="connsiteX6" fmla="*/ 990601 w 990604"/>
              <a:gd name="connsiteY6" fmla="*/ 5956738 h 5956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0604" h="5956738">
                <a:moveTo>
                  <a:pt x="0" y="5956738"/>
                </a:moveTo>
                <a:lnTo>
                  <a:pt x="0" y="317938"/>
                </a:lnTo>
                <a:lnTo>
                  <a:pt x="6" y="317938"/>
                </a:lnTo>
                <a:lnTo>
                  <a:pt x="495305" y="0"/>
                </a:lnTo>
                <a:lnTo>
                  <a:pt x="990604" y="317938"/>
                </a:lnTo>
                <a:lnTo>
                  <a:pt x="990601" y="317938"/>
                </a:lnTo>
                <a:lnTo>
                  <a:pt x="990601" y="5956738"/>
                </a:lnTo>
                <a:close/>
              </a:path>
            </a:pathLst>
          </a:custGeom>
          <a:solidFill>
            <a:srgbClr val="4B64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zh-CN" altLang="en-US" noProof="1"/>
          </a:p>
        </p:txBody>
      </p:sp>
      <p:sp>
        <p:nvSpPr>
          <p:cNvPr id="2" name="椭圆 1">
            <a:extLst>
              <a:ext uri="{FF2B5EF4-FFF2-40B4-BE49-F238E27FC236}">
                <a16:creationId xmlns:a16="http://schemas.microsoft.com/office/drawing/2014/main" id="{989F1B2B-D069-4E1D-ABB9-F2C6C8EF9ED8}"/>
              </a:ext>
            </a:extLst>
          </p:cNvPr>
          <p:cNvSpPr/>
          <p:nvPr/>
        </p:nvSpPr>
        <p:spPr>
          <a:xfrm>
            <a:off x="323850" y="247650"/>
            <a:ext cx="1333500" cy="1333500"/>
          </a:xfrm>
          <a:prstGeom prst="ellipse">
            <a:avLst/>
          </a:prstGeom>
          <a:solidFill>
            <a:schemeClr val="bg1"/>
          </a:solidFill>
          <a:ln w="38100">
            <a:solidFill>
              <a:srgbClr val="4B64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zh-CN" altLang="en-US" noProof="1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EB01D4AC-4383-4216-A68F-045301757739}"/>
              </a:ext>
            </a:extLst>
          </p:cNvPr>
          <p:cNvGrpSpPr/>
          <p:nvPr/>
        </p:nvGrpSpPr>
        <p:grpSpPr>
          <a:xfrm>
            <a:off x="475624" y="571426"/>
            <a:ext cx="1029952" cy="685949"/>
            <a:chOff x="5302250" y="2903538"/>
            <a:chExt cx="1587500" cy="1057276"/>
          </a:xfrm>
          <a:solidFill>
            <a:srgbClr val="4B649F"/>
          </a:solidFill>
        </p:grpSpPr>
        <p:sp>
          <p:nvSpPr>
            <p:cNvPr id="4" name="Freeform 84">
              <a:extLst>
                <a:ext uri="{FF2B5EF4-FFF2-40B4-BE49-F238E27FC236}">
                  <a16:creationId xmlns:a16="http://schemas.microsoft.com/office/drawing/2014/main" id="{31146644-E136-4958-B5BF-A9B632D430C5}"/>
                </a:ext>
              </a:extLst>
            </p:cNvPr>
            <p:cNvSpPr/>
            <p:nvPr/>
          </p:nvSpPr>
          <p:spPr bwMode="auto">
            <a:xfrm>
              <a:off x="5362575" y="3040063"/>
              <a:ext cx="706438" cy="614363"/>
            </a:xfrm>
            <a:custGeom>
              <a:avLst/>
              <a:gdLst>
                <a:gd name="T0" fmla="*/ 181 w 187"/>
                <a:gd name="T1" fmla="*/ 49 h 162"/>
                <a:gd name="T2" fmla="*/ 187 w 187"/>
                <a:gd name="T3" fmla="*/ 66 h 162"/>
                <a:gd name="T4" fmla="*/ 187 w 187"/>
                <a:gd name="T5" fmla="*/ 162 h 162"/>
                <a:gd name="T6" fmla="*/ 176 w 187"/>
                <a:gd name="T7" fmla="*/ 153 h 162"/>
                <a:gd name="T8" fmla="*/ 92 w 187"/>
                <a:gd name="T9" fmla="*/ 115 h 162"/>
                <a:gd name="T10" fmla="*/ 73 w 187"/>
                <a:gd name="T11" fmla="*/ 114 h 162"/>
                <a:gd name="T12" fmla="*/ 8 w 187"/>
                <a:gd name="T13" fmla="*/ 131 h 162"/>
                <a:gd name="T14" fmla="*/ 1 w 187"/>
                <a:gd name="T15" fmla="*/ 131 h 162"/>
                <a:gd name="T16" fmla="*/ 2 w 187"/>
                <a:gd name="T17" fmla="*/ 126 h 162"/>
                <a:gd name="T18" fmla="*/ 26 w 187"/>
                <a:gd name="T19" fmla="*/ 70 h 162"/>
                <a:gd name="T20" fmla="*/ 48 w 187"/>
                <a:gd name="T21" fmla="*/ 20 h 162"/>
                <a:gd name="T22" fmla="*/ 53 w 187"/>
                <a:gd name="T23" fmla="*/ 13 h 162"/>
                <a:gd name="T24" fmla="*/ 62 w 187"/>
                <a:gd name="T25" fmla="*/ 9 h 162"/>
                <a:gd name="T26" fmla="*/ 130 w 187"/>
                <a:gd name="T27" fmla="*/ 11 h 162"/>
                <a:gd name="T28" fmla="*/ 181 w 187"/>
                <a:gd name="T29" fmla="*/ 49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7" h="162">
                  <a:moveTo>
                    <a:pt x="181" y="49"/>
                  </a:moveTo>
                  <a:cubicBezTo>
                    <a:pt x="184" y="54"/>
                    <a:pt x="187" y="60"/>
                    <a:pt x="187" y="66"/>
                  </a:cubicBezTo>
                  <a:cubicBezTo>
                    <a:pt x="187" y="162"/>
                    <a:pt x="187" y="162"/>
                    <a:pt x="187" y="162"/>
                  </a:cubicBezTo>
                  <a:cubicBezTo>
                    <a:pt x="187" y="162"/>
                    <a:pt x="178" y="154"/>
                    <a:pt x="176" y="153"/>
                  </a:cubicBezTo>
                  <a:cubicBezTo>
                    <a:pt x="168" y="148"/>
                    <a:pt x="133" y="120"/>
                    <a:pt x="92" y="115"/>
                  </a:cubicBezTo>
                  <a:cubicBezTo>
                    <a:pt x="86" y="114"/>
                    <a:pt x="79" y="114"/>
                    <a:pt x="73" y="114"/>
                  </a:cubicBezTo>
                  <a:cubicBezTo>
                    <a:pt x="32" y="114"/>
                    <a:pt x="8" y="131"/>
                    <a:pt x="8" y="131"/>
                  </a:cubicBezTo>
                  <a:cubicBezTo>
                    <a:pt x="5" y="133"/>
                    <a:pt x="2" y="133"/>
                    <a:pt x="1" y="131"/>
                  </a:cubicBezTo>
                  <a:cubicBezTo>
                    <a:pt x="0" y="130"/>
                    <a:pt x="1" y="128"/>
                    <a:pt x="2" y="126"/>
                  </a:cubicBezTo>
                  <a:cubicBezTo>
                    <a:pt x="26" y="70"/>
                    <a:pt x="26" y="70"/>
                    <a:pt x="26" y="70"/>
                  </a:cubicBezTo>
                  <a:cubicBezTo>
                    <a:pt x="48" y="20"/>
                    <a:pt x="48" y="20"/>
                    <a:pt x="48" y="20"/>
                  </a:cubicBezTo>
                  <a:cubicBezTo>
                    <a:pt x="49" y="18"/>
                    <a:pt x="51" y="15"/>
                    <a:pt x="53" y="13"/>
                  </a:cubicBezTo>
                  <a:cubicBezTo>
                    <a:pt x="55" y="11"/>
                    <a:pt x="59" y="10"/>
                    <a:pt x="62" y="9"/>
                  </a:cubicBezTo>
                  <a:cubicBezTo>
                    <a:pt x="65" y="9"/>
                    <a:pt x="98" y="0"/>
                    <a:pt x="130" y="11"/>
                  </a:cubicBezTo>
                  <a:cubicBezTo>
                    <a:pt x="163" y="22"/>
                    <a:pt x="179" y="45"/>
                    <a:pt x="181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5" name="Freeform 85">
              <a:extLst>
                <a:ext uri="{FF2B5EF4-FFF2-40B4-BE49-F238E27FC236}">
                  <a16:creationId xmlns:a16="http://schemas.microsoft.com/office/drawing/2014/main" id="{15DA8FD2-48AA-4963-8E7E-85AB57E553CB}"/>
                </a:ext>
              </a:extLst>
            </p:cNvPr>
            <p:cNvSpPr/>
            <p:nvPr/>
          </p:nvSpPr>
          <p:spPr bwMode="auto">
            <a:xfrm>
              <a:off x="6115050" y="2903538"/>
              <a:ext cx="400050" cy="747713"/>
            </a:xfrm>
            <a:custGeom>
              <a:avLst/>
              <a:gdLst>
                <a:gd name="T0" fmla="*/ 44 w 106"/>
                <a:gd name="T1" fmla="*/ 119 h 197"/>
                <a:gd name="T2" fmla="*/ 3 w 106"/>
                <a:gd name="T3" fmla="*/ 187 h 197"/>
                <a:gd name="T4" fmla="*/ 0 w 106"/>
                <a:gd name="T5" fmla="*/ 197 h 197"/>
                <a:gd name="T6" fmla="*/ 0 w 106"/>
                <a:gd name="T7" fmla="*/ 83 h 197"/>
                <a:gd name="T8" fmla="*/ 1 w 106"/>
                <a:gd name="T9" fmla="*/ 64 h 197"/>
                <a:gd name="T10" fmla="*/ 16 w 106"/>
                <a:gd name="T11" fmla="*/ 29 h 197"/>
                <a:gd name="T12" fmla="*/ 49 w 106"/>
                <a:gd name="T13" fmla="*/ 1 h 197"/>
                <a:gd name="T14" fmla="*/ 54 w 106"/>
                <a:gd name="T15" fmla="*/ 0 h 197"/>
                <a:gd name="T16" fmla="*/ 64 w 106"/>
                <a:gd name="T17" fmla="*/ 6 h 197"/>
                <a:gd name="T18" fmla="*/ 85 w 106"/>
                <a:gd name="T19" fmla="*/ 42 h 197"/>
                <a:gd name="T20" fmla="*/ 86 w 106"/>
                <a:gd name="T21" fmla="*/ 42 h 197"/>
                <a:gd name="T22" fmla="*/ 104 w 106"/>
                <a:gd name="T23" fmla="*/ 74 h 197"/>
                <a:gd name="T24" fmla="*/ 105 w 106"/>
                <a:gd name="T25" fmla="*/ 82 h 197"/>
                <a:gd name="T26" fmla="*/ 99 w 106"/>
                <a:gd name="T27" fmla="*/ 87 h 197"/>
                <a:gd name="T28" fmla="*/ 44 w 106"/>
                <a:gd name="T29" fmla="*/ 119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6" h="197">
                  <a:moveTo>
                    <a:pt x="44" y="119"/>
                  </a:moveTo>
                  <a:cubicBezTo>
                    <a:pt x="25" y="137"/>
                    <a:pt x="12" y="156"/>
                    <a:pt x="3" y="187"/>
                  </a:cubicBezTo>
                  <a:cubicBezTo>
                    <a:pt x="0" y="197"/>
                    <a:pt x="0" y="197"/>
                    <a:pt x="0" y="197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77"/>
                    <a:pt x="0" y="69"/>
                    <a:pt x="1" y="64"/>
                  </a:cubicBezTo>
                  <a:cubicBezTo>
                    <a:pt x="1" y="63"/>
                    <a:pt x="3" y="47"/>
                    <a:pt x="16" y="29"/>
                  </a:cubicBezTo>
                  <a:cubicBezTo>
                    <a:pt x="30" y="11"/>
                    <a:pt x="48" y="1"/>
                    <a:pt x="49" y="1"/>
                  </a:cubicBezTo>
                  <a:cubicBezTo>
                    <a:pt x="51" y="0"/>
                    <a:pt x="52" y="0"/>
                    <a:pt x="54" y="0"/>
                  </a:cubicBezTo>
                  <a:cubicBezTo>
                    <a:pt x="58" y="0"/>
                    <a:pt x="62" y="2"/>
                    <a:pt x="64" y="6"/>
                  </a:cubicBezTo>
                  <a:cubicBezTo>
                    <a:pt x="85" y="42"/>
                    <a:pt x="85" y="42"/>
                    <a:pt x="85" y="42"/>
                  </a:cubicBezTo>
                  <a:cubicBezTo>
                    <a:pt x="86" y="42"/>
                    <a:pt x="86" y="42"/>
                    <a:pt x="86" y="42"/>
                  </a:cubicBezTo>
                  <a:cubicBezTo>
                    <a:pt x="104" y="74"/>
                    <a:pt x="104" y="74"/>
                    <a:pt x="104" y="74"/>
                  </a:cubicBezTo>
                  <a:cubicBezTo>
                    <a:pt x="106" y="76"/>
                    <a:pt x="106" y="79"/>
                    <a:pt x="105" y="82"/>
                  </a:cubicBezTo>
                  <a:cubicBezTo>
                    <a:pt x="104" y="84"/>
                    <a:pt x="102" y="86"/>
                    <a:pt x="99" y="87"/>
                  </a:cubicBezTo>
                  <a:cubicBezTo>
                    <a:pt x="99" y="87"/>
                    <a:pt x="66" y="99"/>
                    <a:pt x="44" y="1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6" name="Freeform 86">
              <a:extLst>
                <a:ext uri="{FF2B5EF4-FFF2-40B4-BE49-F238E27FC236}">
                  <a16:creationId xmlns:a16="http://schemas.microsoft.com/office/drawing/2014/main" id="{D734BADA-8DF3-43AB-AF1D-D1882A0044FC}"/>
                </a:ext>
              </a:extLst>
            </p:cNvPr>
            <p:cNvSpPr/>
            <p:nvPr/>
          </p:nvSpPr>
          <p:spPr bwMode="auto">
            <a:xfrm>
              <a:off x="6194425" y="3529013"/>
              <a:ext cx="642938" cy="160338"/>
            </a:xfrm>
            <a:custGeom>
              <a:avLst/>
              <a:gdLst>
                <a:gd name="T0" fmla="*/ 155 w 170"/>
                <a:gd name="T1" fmla="*/ 11 h 42"/>
                <a:gd name="T2" fmla="*/ 154 w 170"/>
                <a:gd name="T3" fmla="*/ 10 h 42"/>
                <a:gd name="T4" fmla="*/ 153 w 170"/>
                <a:gd name="T5" fmla="*/ 10 h 42"/>
                <a:gd name="T6" fmla="*/ 108 w 170"/>
                <a:gd name="T7" fmla="*/ 0 h 42"/>
                <a:gd name="T8" fmla="*/ 85 w 170"/>
                <a:gd name="T9" fmla="*/ 3 h 42"/>
                <a:gd name="T10" fmla="*/ 11 w 170"/>
                <a:gd name="T11" fmla="*/ 35 h 42"/>
                <a:gd name="T12" fmla="*/ 11 w 170"/>
                <a:gd name="T13" fmla="*/ 36 h 42"/>
                <a:gd name="T14" fmla="*/ 7 w 170"/>
                <a:gd name="T15" fmla="*/ 38 h 42"/>
                <a:gd name="T16" fmla="*/ 3 w 170"/>
                <a:gd name="T17" fmla="*/ 40 h 42"/>
                <a:gd name="T18" fmla="*/ 1 w 170"/>
                <a:gd name="T19" fmla="*/ 42 h 42"/>
                <a:gd name="T20" fmla="*/ 0 w 170"/>
                <a:gd name="T21" fmla="*/ 42 h 42"/>
                <a:gd name="T22" fmla="*/ 161 w 170"/>
                <a:gd name="T23" fmla="*/ 42 h 42"/>
                <a:gd name="T24" fmla="*/ 169 w 170"/>
                <a:gd name="T25" fmla="*/ 38 h 42"/>
                <a:gd name="T26" fmla="*/ 167 w 170"/>
                <a:gd name="T27" fmla="*/ 28 h 42"/>
                <a:gd name="T28" fmla="*/ 155 w 170"/>
                <a:gd name="T29" fmla="*/ 11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70" h="42">
                  <a:moveTo>
                    <a:pt x="155" y="11"/>
                  </a:moveTo>
                  <a:cubicBezTo>
                    <a:pt x="155" y="11"/>
                    <a:pt x="154" y="10"/>
                    <a:pt x="154" y="10"/>
                  </a:cubicBezTo>
                  <a:cubicBezTo>
                    <a:pt x="153" y="10"/>
                    <a:pt x="153" y="10"/>
                    <a:pt x="153" y="10"/>
                  </a:cubicBezTo>
                  <a:cubicBezTo>
                    <a:pt x="152" y="9"/>
                    <a:pt x="132" y="0"/>
                    <a:pt x="108" y="0"/>
                  </a:cubicBezTo>
                  <a:cubicBezTo>
                    <a:pt x="100" y="0"/>
                    <a:pt x="92" y="1"/>
                    <a:pt x="85" y="3"/>
                  </a:cubicBezTo>
                  <a:cubicBezTo>
                    <a:pt x="46" y="15"/>
                    <a:pt x="15" y="33"/>
                    <a:pt x="11" y="35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10" y="36"/>
                    <a:pt x="9" y="37"/>
                    <a:pt x="7" y="38"/>
                  </a:cubicBezTo>
                  <a:cubicBezTo>
                    <a:pt x="6" y="39"/>
                    <a:pt x="4" y="40"/>
                    <a:pt x="3" y="40"/>
                  </a:cubicBezTo>
                  <a:cubicBezTo>
                    <a:pt x="2" y="41"/>
                    <a:pt x="2" y="41"/>
                    <a:pt x="1" y="42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161" y="42"/>
                    <a:pt x="161" y="42"/>
                    <a:pt x="161" y="42"/>
                  </a:cubicBezTo>
                  <a:cubicBezTo>
                    <a:pt x="165" y="42"/>
                    <a:pt x="167" y="41"/>
                    <a:pt x="169" y="38"/>
                  </a:cubicBezTo>
                  <a:cubicBezTo>
                    <a:pt x="170" y="35"/>
                    <a:pt x="169" y="32"/>
                    <a:pt x="167" y="28"/>
                  </a:cubicBezTo>
                  <a:cubicBezTo>
                    <a:pt x="167" y="28"/>
                    <a:pt x="162" y="20"/>
                    <a:pt x="155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7" name="Freeform 87">
              <a:extLst>
                <a:ext uri="{FF2B5EF4-FFF2-40B4-BE49-F238E27FC236}">
                  <a16:creationId xmlns:a16="http://schemas.microsoft.com/office/drawing/2014/main" id="{8C32EF48-F3AF-4683-9EBA-C2E0FA0202B0}"/>
                </a:ext>
              </a:extLst>
            </p:cNvPr>
            <p:cNvSpPr/>
            <p:nvPr/>
          </p:nvSpPr>
          <p:spPr bwMode="auto">
            <a:xfrm>
              <a:off x="5335588" y="3771901"/>
              <a:ext cx="1520825" cy="155575"/>
            </a:xfrm>
            <a:custGeom>
              <a:avLst/>
              <a:gdLst>
                <a:gd name="T0" fmla="*/ 402 w 402"/>
                <a:gd name="T1" fmla="*/ 24 h 41"/>
                <a:gd name="T2" fmla="*/ 385 w 402"/>
                <a:gd name="T3" fmla="*/ 41 h 41"/>
                <a:gd name="T4" fmla="*/ 382 w 402"/>
                <a:gd name="T5" fmla="*/ 41 h 41"/>
                <a:gd name="T6" fmla="*/ 232 w 402"/>
                <a:gd name="T7" fmla="*/ 28 h 41"/>
                <a:gd name="T8" fmla="*/ 217 w 402"/>
                <a:gd name="T9" fmla="*/ 34 h 41"/>
                <a:gd name="T10" fmla="*/ 216 w 402"/>
                <a:gd name="T11" fmla="*/ 35 h 41"/>
                <a:gd name="T12" fmla="*/ 201 w 402"/>
                <a:gd name="T13" fmla="*/ 40 h 41"/>
                <a:gd name="T14" fmla="*/ 201 w 402"/>
                <a:gd name="T15" fmla="*/ 40 h 41"/>
                <a:gd name="T16" fmla="*/ 186 w 402"/>
                <a:gd name="T17" fmla="*/ 35 h 41"/>
                <a:gd name="T18" fmla="*/ 185 w 402"/>
                <a:gd name="T19" fmla="*/ 34 h 41"/>
                <a:gd name="T20" fmla="*/ 170 w 402"/>
                <a:gd name="T21" fmla="*/ 28 h 41"/>
                <a:gd name="T22" fmla="*/ 20 w 402"/>
                <a:gd name="T23" fmla="*/ 41 h 41"/>
                <a:gd name="T24" fmla="*/ 17 w 402"/>
                <a:gd name="T25" fmla="*/ 41 h 41"/>
                <a:gd name="T26" fmla="*/ 0 w 402"/>
                <a:gd name="T27" fmla="*/ 24 h 41"/>
                <a:gd name="T28" fmla="*/ 16 w 402"/>
                <a:gd name="T29" fmla="*/ 7 h 41"/>
                <a:gd name="T30" fmla="*/ 17 w 402"/>
                <a:gd name="T31" fmla="*/ 7 h 41"/>
                <a:gd name="T32" fmla="*/ 164 w 402"/>
                <a:gd name="T33" fmla="*/ 0 h 41"/>
                <a:gd name="T34" fmla="*/ 177 w 402"/>
                <a:gd name="T35" fmla="*/ 6 h 41"/>
                <a:gd name="T36" fmla="*/ 182 w 402"/>
                <a:gd name="T37" fmla="*/ 6 h 41"/>
                <a:gd name="T38" fmla="*/ 194 w 402"/>
                <a:gd name="T39" fmla="*/ 0 h 41"/>
                <a:gd name="T40" fmla="*/ 208 w 402"/>
                <a:gd name="T41" fmla="*/ 0 h 41"/>
                <a:gd name="T42" fmla="*/ 220 w 402"/>
                <a:gd name="T43" fmla="*/ 6 h 41"/>
                <a:gd name="T44" fmla="*/ 225 w 402"/>
                <a:gd name="T45" fmla="*/ 6 h 41"/>
                <a:gd name="T46" fmla="*/ 238 w 402"/>
                <a:gd name="T47" fmla="*/ 0 h 41"/>
                <a:gd name="T48" fmla="*/ 385 w 402"/>
                <a:gd name="T49" fmla="*/ 7 h 41"/>
                <a:gd name="T50" fmla="*/ 386 w 402"/>
                <a:gd name="T51" fmla="*/ 7 h 41"/>
                <a:gd name="T52" fmla="*/ 402 w 402"/>
                <a:gd name="T53" fmla="*/ 2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02" h="41">
                  <a:moveTo>
                    <a:pt x="402" y="24"/>
                  </a:moveTo>
                  <a:cubicBezTo>
                    <a:pt x="402" y="33"/>
                    <a:pt x="394" y="41"/>
                    <a:pt x="385" y="41"/>
                  </a:cubicBezTo>
                  <a:cubicBezTo>
                    <a:pt x="384" y="41"/>
                    <a:pt x="383" y="41"/>
                    <a:pt x="382" y="41"/>
                  </a:cubicBezTo>
                  <a:cubicBezTo>
                    <a:pt x="232" y="28"/>
                    <a:pt x="232" y="28"/>
                    <a:pt x="232" y="28"/>
                  </a:cubicBezTo>
                  <a:cubicBezTo>
                    <a:pt x="227" y="28"/>
                    <a:pt x="220" y="31"/>
                    <a:pt x="217" y="34"/>
                  </a:cubicBezTo>
                  <a:cubicBezTo>
                    <a:pt x="217" y="34"/>
                    <a:pt x="217" y="34"/>
                    <a:pt x="216" y="35"/>
                  </a:cubicBezTo>
                  <a:cubicBezTo>
                    <a:pt x="214" y="38"/>
                    <a:pt x="208" y="40"/>
                    <a:pt x="201" y="40"/>
                  </a:cubicBezTo>
                  <a:cubicBezTo>
                    <a:pt x="201" y="40"/>
                    <a:pt x="201" y="40"/>
                    <a:pt x="201" y="40"/>
                  </a:cubicBezTo>
                  <a:cubicBezTo>
                    <a:pt x="194" y="40"/>
                    <a:pt x="188" y="38"/>
                    <a:pt x="186" y="35"/>
                  </a:cubicBezTo>
                  <a:cubicBezTo>
                    <a:pt x="185" y="34"/>
                    <a:pt x="185" y="34"/>
                    <a:pt x="185" y="34"/>
                  </a:cubicBezTo>
                  <a:cubicBezTo>
                    <a:pt x="182" y="31"/>
                    <a:pt x="175" y="28"/>
                    <a:pt x="170" y="28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19" y="41"/>
                    <a:pt x="18" y="41"/>
                    <a:pt x="17" y="41"/>
                  </a:cubicBezTo>
                  <a:cubicBezTo>
                    <a:pt x="8" y="41"/>
                    <a:pt x="0" y="33"/>
                    <a:pt x="0" y="24"/>
                  </a:cubicBezTo>
                  <a:cubicBezTo>
                    <a:pt x="0" y="15"/>
                    <a:pt x="7" y="8"/>
                    <a:pt x="16" y="7"/>
                  </a:cubicBezTo>
                  <a:cubicBezTo>
                    <a:pt x="16" y="7"/>
                    <a:pt x="16" y="7"/>
                    <a:pt x="17" y="7"/>
                  </a:cubicBezTo>
                  <a:cubicBezTo>
                    <a:pt x="164" y="0"/>
                    <a:pt x="164" y="0"/>
                    <a:pt x="164" y="0"/>
                  </a:cubicBezTo>
                  <a:cubicBezTo>
                    <a:pt x="169" y="0"/>
                    <a:pt x="175" y="2"/>
                    <a:pt x="177" y="6"/>
                  </a:cubicBezTo>
                  <a:cubicBezTo>
                    <a:pt x="178" y="10"/>
                    <a:pt x="181" y="10"/>
                    <a:pt x="182" y="6"/>
                  </a:cubicBezTo>
                  <a:cubicBezTo>
                    <a:pt x="183" y="2"/>
                    <a:pt x="189" y="0"/>
                    <a:pt x="194" y="0"/>
                  </a:cubicBezTo>
                  <a:cubicBezTo>
                    <a:pt x="208" y="0"/>
                    <a:pt x="208" y="0"/>
                    <a:pt x="208" y="0"/>
                  </a:cubicBezTo>
                  <a:cubicBezTo>
                    <a:pt x="213" y="0"/>
                    <a:pt x="219" y="2"/>
                    <a:pt x="220" y="6"/>
                  </a:cubicBezTo>
                  <a:cubicBezTo>
                    <a:pt x="221" y="10"/>
                    <a:pt x="224" y="10"/>
                    <a:pt x="225" y="6"/>
                  </a:cubicBezTo>
                  <a:cubicBezTo>
                    <a:pt x="227" y="2"/>
                    <a:pt x="233" y="0"/>
                    <a:pt x="238" y="0"/>
                  </a:cubicBezTo>
                  <a:cubicBezTo>
                    <a:pt x="385" y="7"/>
                    <a:pt x="385" y="7"/>
                    <a:pt x="385" y="7"/>
                  </a:cubicBezTo>
                  <a:cubicBezTo>
                    <a:pt x="386" y="7"/>
                    <a:pt x="386" y="7"/>
                    <a:pt x="386" y="7"/>
                  </a:cubicBezTo>
                  <a:cubicBezTo>
                    <a:pt x="395" y="8"/>
                    <a:pt x="402" y="15"/>
                    <a:pt x="402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8" name="Freeform 88">
              <a:extLst>
                <a:ext uri="{FF2B5EF4-FFF2-40B4-BE49-F238E27FC236}">
                  <a16:creationId xmlns:a16="http://schemas.microsoft.com/office/drawing/2014/main" id="{4B3D1034-A172-47FD-BB41-0875EF5575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02250" y="3733801"/>
              <a:ext cx="1587500" cy="227013"/>
            </a:xfrm>
            <a:custGeom>
              <a:avLst/>
              <a:gdLst>
                <a:gd name="T0" fmla="*/ 394 w 420"/>
                <a:gd name="T1" fmla="*/ 60 h 60"/>
                <a:gd name="T2" fmla="*/ 394 w 420"/>
                <a:gd name="T3" fmla="*/ 60 h 60"/>
                <a:gd name="T4" fmla="*/ 391 w 420"/>
                <a:gd name="T5" fmla="*/ 60 h 60"/>
                <a:gd name="T6" fmla="*/ 390 w 420"/>
                <a:gd name="T7" fmla="*/ 60 h 60"/>
                <a:gd name="T8" fmla="*/ 240 w 420"/>
                <a:gd name="T9" fmla="*/ 47 h 60"/>
                <a:gd name="T10" fmla="*/ 240 w 420"/>
                <a:gd name="T11" fmla="*/ 47 h 60"/>
                <a:gd name="T12" fmla="*/ 235 w 420"/>
                <a:gd name="T13" fmla="*/ 49 h 60"/>
                <a:gd name="T14" fmla="*/ 235 w 420"/>
                <a:gd name="T15" fmla="*/ 52 h 60"/>
                <a:gd name="T16" fmla="*/ 230 w 420"/>
                <a:gd name="T17" fmla="*/ 53 h 60"/>
                <a:gd name="T18" fmla="*/ 210 w 420"/>
                <a:gd name="T19" fmla="*/ 59 h 60"/>
                <a:gd name="T20" fmla="*/ 210 w 420"/>
                <a:gd name="T21" fmla="*/ 59 h 60"/>
                <a:gd name="T22" fmla="*/ 190 w 420"/>
                <a:gd name="T23" fmla="*/ 53 h 60"/>
                <a:gd name="T24" fmla="*/ 186 w 420"/>
                <a:gd name="T25" fmla="*/ 52 h 60"/>
                <a:gd name="T26" fmla="*/ 185 w 420"/>
                <a:gd name="T27" fmla="*/ 49 h 60"/>
                <a:gd name="T28" fmla="*/ 180 w 420"/>
                <a:gd name="T29" fmla="*/ 47 h 60"/>
                <a:gd name="T30" fmla="*/ 29 w 420"/>
                <a:gd name="T31" fmla="*/ 60 h 60"/>
                <a:gd name="T32" fmla="*/ 26 w 420"/>
                <a:gd name="T33" fmla="*/ 60 h 60"/>
                <a:gd name="T34" fmla="*/ 0 w 420"/>
                <a:gd name="T35" fmla="*/ 34 h 60"/>
                <a:gd name="T36" fmla="*/ 25 w 420"/>
                <a:gd name="T37" fmla="*/ 8 h 60"/>
                <a:gd name="T38" fmla="*/ 25 w 420"/>
                <a:gd name="T39" fmla="*/ 8 h 60"/>
                <a:gd name="T40" fmla="*/ 173 w 420"/>
                <a:gd name="T41" fmla="*/ 1 h 60"/>
                <a:gd name="T42" fmla="*/ 188 w 420"/>
                <a:gd name="T43" fmla="*/ 5 h 60"/>
                <a:gd name="T44" fmla="*/ 203 w 420"/>
                <a:gd name="T45" fmla="*/ 0 h 60"/>
                <a:gd name="T46" fmla="*/ 217 w 420"/>
                <a:gd name="T47" fmla="*/ 0 h 60"/>
                <a:gd name="T48" fmla="*/ 232 w 420"/>
                <a:gd name="T49" fmla="*/ 5 h 60"/>
                <a:gd name="T50" fmla="*/ 247 w 420"/>
                <a:gd name="T51" fmla="*/ 1 h 60"/>
                <a:gd name="T52" fmla="*/ 395 w 420"/>
                <a:gd name="T53" fmla="*/ 8 h 60"/>
                <a:gd name="T54" fmla="*/ 420 w 420"/>
                <a:gd name="T55" fmla="*/ 34 h 60"/>
                <a:gd name="T56" fmla="*/ 394 w 420"/>
                <a:gd name="T57" fmla="*/ 60 h 60"/>
                <a:gd name="T58" fmla="*/ 26 w 420"/>
                <a:gd name="T59" fmla="*/ 26 h 60"/>
                <a:gd name="T60" fmla="*/ 18 w 420"/>
                <a:gd name="T61" fmla="*/ 34 h 60"/>
                <a:gd name="T62" fmla="*/ 26 w 420"/>
                <a:gd name="T63" fmla="*/ 42 h 60"/>
                <a:gd name="T64" fmla="*/ 26 w 420"/>
                <a:gd name="T65" fmla="*/ 42 h 60"/>
                <a:gd name="T66" fmla="*/ 28 w 420"/>
                <a:gd name="T67" fmla="*/ 42 h 60"/>
                <a:gd name="T68" fmla="*/ 178 w 420"/>
                <a:gd name="T69" fmla="*/ 29 h 60"/>
                <a:gd name="T70" fmla="*/ 180 w 420"/>
                <a:gd name="T71" fmla="*/ 29 h 60"/>
                <a:gd name="T72" fmla="*/ 199 w 420"/>
                <a:gd name="T73" fmla="*/ 36 h 60"/>
                <a:gd name="T74" fmla="*/ 200 w 420"/>
                <a:gd name="T75" fmla="*/ 36 h 60"/>
                <a:gd name="T76" fmla="*/ 202 w 420"/>
                <a:gd name="T77" fmla="*/ 39 h 60"/>
                <a:gd name="T78" fmla="*/ 210 w 420"/>
                <a:gd name="T79" fmla="*/ 41 h 60"/>
                <a:gd name="T80" fmla="*/ 210 w 420"/>
                <a:gd name="T81" fmla="*/ 41 h 60"/>
                <a:gd name="T82" fmla="*/ 218 w 420"/>
                <a:gd name="T83" fmla="*/ 39 h 60"/>
                <a:gd name="T84" fmla="*/ 220 w 420"/>
                <a:gd name="T85" fmla="*/ 36 h 60"/>
                <a:gd name="T86" fmla="*/ 221 w 420"/>
                <a:gd name="T87" fmla="*/ 36 h 60"/>
                <a:gd name="T88" fmla="*/ 242 w 420"/>
                <a:gd name="T89" fmla="*/ 29 h 60"/>
                <a:gd name="T90" fmla="*/ 392 w 420"/>
                <a:gd name="T91" fmla="*/ 42 h 60"/>
                <a:gd name="T92" fmla="*/ 394 w 420"/>
                <a:gd name="T93" fmla="*/ 42 h 60"/>
                <a:gd name="T94" fmla="*/ 402 w 420"/>
                <a:gd name="T95" fmla="*/ 34 h 60"/>
                <a:gd name="T96" fmla="*/ 395 w 420"/>
                <a:gd name="T97" fmla="*/ 26 h 60"/>
                <a:gd name="T98" fmla="*/ 394 w 420"/>
                <a:gd name="T99" fmla="*/ 26 h 60"/>
                <a:gd name="T100" fmla="*/ 246 w 420"/>
                <a:gd name="T101" fmla="*/ 19 h 60"/>
                <a:gd name="T102" fmla="*/ 246 w 420"/>
                <a:gd name="T103" fmla="*/ 19 h 60"/>
                <a:gd name="T104" fmla="*/ 242 w 420"/>
                <a:gd name="T105" fmla="*/ 20 h 60"/>
                <a:gd name="T106" fmla="*/ 231 w 420"/>
                <a:gd name="T107" fmla="*/ 28 h 60"/>
                <a:gd name="T108" fmla="*/ 221 w 420"/>
                <a:gd name="T109" fmla="*/ 20 h 60"/>
                <a:gd name="T110" fmla="*/ 217 w 420"/>
                <a:gd name="T111" fmla="*/ 19 h 60"/>
                <a:gd name="T112" fmla="*/ 203 w 420"/>
                <a:gd name="T113" fmla="*/ 19 h 60"/>
                <a:gd name="T114" fmla="*/ 199 w 420"/>
                <a:gd name="T115" fmla="*/ 20 h 60"/>
                <a:gd name="T116" fmla="*/ 189 w 420"/>
                <a:gd name="T117" fmla="*/ 28 h 60"/>
                <a:gd name="T118" fmla="*/ 178 w 420"/>
                <a:gd name="T119" fmla="*/ 20 h 60"/>
                <a:gd name="T120" fmla="*/ 174 w 420"/>
                <a:gd name="T121" fmla="*/ 19 h 60"/>
                <a:gd name="T122" fmla="*/ 26 w 420"/>
                <a:gd name="T123" fmla="*/ 26 h 60"/>
                <a:gd name="T124" fmla="*/ 26 w 420"/>
                <a:gd name="T125" fmla="*/ 26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20" h="60">
                  <a:moveTo>
                    <a:pt x="394" y="60"/>
                  </a:moveTo>
                  <a:cubicBezTo>
                    <a:pt x="394" y="60"/>
                    <a:pt x="394" y="60"/>
                    <a:pt x="394" y="60"/>
                  </a:cubicBezTo>
                  <a:cubicBezTo>
                    <a:pt x="393" y="60"/>
                    <a:pt x="392" y="60"/>
                    <a:pt x="391" y="60"/>
                  </a:cubicBezTo>
                  <a:cubicBezTo>
                    <a:pt x="390" y="60"/>
                    <a:pt x="390" y="60"/>
                    <a:pt x="390" y="60"/>
                  </a:cubicBezTo>
                  <a:cubicBezTo>
                    <a:pt x="240" y="47"/>
                    <a:pt x="240" y="47"/>
                    <a:pt x="240" y="47"/>
                  </a:cubicBezTo>
                  <a:cubicBezTo>
                    <a:pt x="240" y="47"/>
                    <a:pt x="240" y="47"/>
                    <a:pt x="240" y="47"/>
                  </a:cubicBezTo>
                  <a:cubicBezTo>
                    <a:pt x="238" y="47"/>
                    <a:pt x="236" y="48"/>
                    <a:pt x="235" y="49"/>
                  </a:cubicBezTo>
                  <a:cubicBezTo>
                    <a:pt x="235" y="52"/>
                    <a:pt x="235" y="52"/>
                    <a:pt x="235" y="52"/>
                  </a:cubicBezTo>
                  <a:cubicBezTo>
                    <a:pt x="230" y="53"/>
                    <a:pt x="230" y="53"/>
                    <a:pt x="230" y="53"/>
                  </a:cubicBezTo>
                  <a:cubicBezTo>
                    <a:pt x="225" y="57"/>
                    <a:pt x="218" y="59"/>
                    <a:pt x="210" y="59"/>
                  </a:cubicBezTo>
                  <a:cubicBezTo>
                    <a:pt x="210" y="59"/>
                    <a:pt x="210" y="59"/>
                    <a:pt x="210" y="59"/>
                  </a:cubicBezTo>
                  <a:cubicBezTo>
                    <a:pt x="202" y="59"/>
                    <a:pt x="195" y="57"/>
                    <a:pt x="190" y="53"/>
                  </a:cubicBezTo>
                  <a:cubicBezTo>
                    <a:pt x="186" y="52"/>
                    <a:pt x="186" y="52"/>
                    <a:pt x="186" y="52"/>
                  </a:cubicBezTo>
                  <a:cubicBezTo>
                    <a:pt x="185" y="49"/>
                    <a:pt x="185" y="49"/>
                    <a:pt x="185" y="49"/>
                  </a:cubicBezTo>
                  <a:cubicBezTo>
                    <a:pt x="184" y="48"/>
                    <a:pt x="182" y="47"/>
                    <a:pt x="180" y="47"/>
                  </a:cubicBezTo>
                  <a:cubicBezTo>
                    <a:pt x="29" y="60"/>
                    <a:pt x="29" y="60"/>
                    <a:pt x="29" y="60"/>
                  </a:cubicBezTo>
                  <a:cubicBezTo>
                    <a:pt x="28" y="60"/>
                    <a:pt x="27" y="60"/>
                    <a:pt x="26" y="60"/>
                  </a:cubicBezTo>
                  <a:cubicBezTo>
                    <a:pt x="12" y="60"/>
                    <a:pt x="0" y="48"/>
                    <a:pt x="0" y="34"/>
                  </a:cubicBezTo>
                  <a:cubicBezTo>
                    <a:pt x="0" y="20"/>
                    <a:pt x="11" y="9"/>
                    <a:pt x="25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173" y="1"/>
                    <a:pt x="173" y="1"/>
                    <a:pt x="173" y="1"/>
                  </a:cubicBezTo>
                  <a:cubicBezTo>
                    <a:pt x="178" y="1"/>
                    <a:pt x="184" y="2"/>
                    <a:pt x="188" y="5"/>
                  </a:cubicBezTo>
                  <a:cubicBezTo>
                    <a:pt x="192" y="2"/>
                    <a:pt x="197" y="0"/>
                    <a:pt x="203" y="0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23" y="0"/>
                    <a:pt x="228" y="2"/>
                    <a:pt x="232" y="5"/>
                  </a:cubicBezTo>
                  <a:cubicBezTo>
                    <a:pt x="236" y="2"/>
                    <a:pt x="242" y="1"/>
                    <a:pt x="247" y="1"/>
                  </a:cubicBezTo>
                  <a:cubicBezTo>
                    <a:pt x="395" y="8"/>
                    <a:pt x="395" y="8"/>
                    <a:pt x="395" y="8"/>
                  </a:cubicBezTo>
                  <a:cubicBezTo>
                    <a:pt x="409" y="9"/>
                    <a:pt x="420" y="20"/>
                    <a:pt x="420" y="34"/>
                  </a:cubicBezTo>
                  <a:cubicBezTo>
                    <a:pt x="420" y="48"/>
                    <a:pt x="408" y="60"/>
                    <a:pt x="394" y="60"/>
                  </a:cubicBezTo>
                  <a:close/>
                  <a:moveTo>
                    <a:pt x="26" y="26"/>
                  </a:moveTo>
                  <a:cubicBezTo>
                    <a:pt x="21" y="26"/>
                    <a:pt x="18" y="30"/>
                    <a:pt x="18" y="34"/>
                  </a:cubicBezTo>
                  <a:cubicBezTo>
                    <a:pt x="18" y="38"/>
                    <a:pt x="22" y="42"/>
                    <a:pt x="26" y="42"/>
                  </a:cubicBezTo>
                  <a:cubicBezTo>
                    <a:pt x="26" y="42"/>
                    <a:pt x="26" y="42"/>
                    <a:pt x="26" y="42"/>
                  </a:cubicBezTo>
                  <a:cubicBezTo>
                    <a:pt x="27" y="42"/>
                    <a:pt x="28" y="42"/>
                    <a:pt x="28" y="42"/>
                  </a:cubicBezTo>
                  <a:cubicBezTo>
                    <a:pt x="178" y="29"/>
                    <a:pt x="178" y="29"/>
                    <a:pt x="178" y="29"/>
                  </a:cubicBezTo>
                  <a:cubicBezTo>
                    <a:pt x="179" y="29"/>
                    <a:pt x="179" y="29"/>
                    <a:pt x="180" y="29"/>
                  </a:cubicBezTo>
                  <a:cubicBezTo>
                    <a:pt x="187" y="29"/>
                    <a:pt x="194" y="32"/>
                    <a:pt x="199" y="36"/>
                  </a:cubicBezTo>
                  <a:cubicBezTo>
                    <a:pt x="200" y="36"/>
                    <a:pt x="200" y="36"/>
                    <a:pt x="200" y="36"/>
                  </a:cubicBezTo>
                  <a:cubicBezTo>
                    <a:pt x="202" y="39"/>
                    <a:pt x="202" y="39"/>
                    <a:pt x="202" y="39"/>
                  </a:cubicBezTo>
                  <a:cubicBezTo>
                    <a:pt x="202" y="40"/>
                    <a:pt x="205" y="41"/>
                    <a:pt x="210" y="41"/>
                  </a:cubicBezTo>
                  <a:cubicBezTo>
                    <a:pt x="210" y="41"/>
                    <a:pt x="210" y="41"/>
                    <a:pt x="210" y="41"/>
                  </a:cubicBezTo>
                  <a:cubicBezTo>
                    <a:pt x="215" y="41"/>
                    <a:pt x="218" y="40"/>
                    <a:pt x="218" y="39"/>
                  </a:cubicBezTo>
                  <a:cubicBezTo>
                    <a:pt x="220" y="36"/>
                    <a:pt x="220" y="36"/>
                    <a:pt x="220" y="36"/>
                  </a:cubicBezTo>
                  <a:cubicBezTo>
                    <a:pt x="221" y="36"/>
                    <a:pt x="221" y="36"/>
                    <a:pt x="221" y="36"/>
                  </a:cubicBezTo>
                  <a:cubicBezTo>
                    <a:pt x="227" y="32"/>
                    <a:pt x="235" y="29"/>
                    <a:pt x="242" y="29"/>
                  </a:cubicBezTo>
                  <a:cubicBezTo>
                    <a:pt x="392" y="42"/>
                    <a:pt x="392" y="42"/>
                    <a:pt x="392" y="42"/>
                  </a:cubicBezTo>
                  <a:cubicBezTo>
                    <a:pt x="392" y="42"/>
                    <a:pt x="393" y="42"/>
                    <a:pt x="394" y="42"/>
                  </a:cubicBezTo>
                  <a:cubicBezTo>
                    <a:pt x="398" y="42"/>
                    <a:pt x="402" y="38"/>
                    <a:pt x="402" y="34"/>
                  </a:cubicBezTo>
                  <a:cubicBezTo>
                    <a:pt x="402" y="30"/>
                    <a:pt x="399" y="26"/>
                    <a:pt x="395" y="26"/>
                  </a:cubicBezTo>
                  <a:cubicBezTo>
                    <a:pt x="394" y="26"/>
                    <a:pt x="394" y="26"/>
                    <a:pt x="394" y="26"/>
                  </a:cubicBezTo>
                  <a:cubicBezTo>
                    <a:pt x="246" y="19"/>
                    <a:pt x="246" y="19"/>
                    <a:pt x="246" y="19"/>
                  </a:cubicBezTo>
                  <a:cubicBezTo>
                    <a:pt x="246" y="19"/>
                    <a:pt x="246" y="19"/>
                    <a:pt x="246" y="19"/>
                  </a:cubicBezTo>
                  <a:cubicBezTo>
                    <a:pt x="244" y="19"/>
                    <a:pt x="243" y="20"/>
                    <a:pt x="242" y="20"/>
                  </a:cubicBezTo>
                  <a:cubicBezTo>
                    <a:pt x="239" y="27"/>
                    <a:pt x="234" y="28"/>
                    <a:pt x="231" y="28"/>
                  </a:cubicBezTo>
                  <a:cubicBezTo>
                    <a:pt x="227" y="28"/>
                    <a:pt x="223" y="25"/>
                    <a:pt x="221" y="20"/>
                  </a:cubicBezTo>
                  <a:cubicBezTo>
                    <a:pt x="220" y="19"/>
                    <a:pt x="219" y="19"/>
                    <a:pt x="217" y="19"/>
                  </a:cubicBezTo>
                  <a:cubicBezTo>
                    <a:pt x="203" y="19"/>
                    <a:pt x="203" y="19"/>
                    <a:pt x="203" y="19"/>
                  </a:cubicBezTo>
                  <a:cubicBezTo>
                    <a:pt x="201" y="19"/>
                    <a:pt x="200" y="19"/>
                    <a:pt x="199" y="20"/>
                  </a:cubicBezTo>
                  <a:cubicBezTo>
                    <a:pt x="197" y="25"/>
                    <a:pt x="193" y="28"/>
                    <a:pt x="189" y="28"/>
                  </a:cubicBezTo>
                  <a:cubicBezTo>
                    <a:pt x="186" y="28"/>
                    <a:pt x="181" y="27"/>
                    <a:pt x="178" y="20"/>
                  </a:cubicBezTo>
                  <a:cubicBezTo>
                    <a:pt x="177" y="20"/>
                    <a:pt x="176" y="19"/>
                    <a:pt x="174" y="19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6" y="26"/>
                    <a:pt x="26" y="26"/>
                    <a:pt x="26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9" name="Freeform 89">
              <a:extLst>
                <a:ext uri="{FF2B5EF4-FFF2-40B4-BE49-F238E27FC236}">
                  <a16:creationId xmlns:a16="http://schemas.microsoft.com/office/drawing/2014/main" id="{B158FFF0-B7BE-4A61-BED7-743AF0F41E76}"/>
                </a:ext>
              </a:extLst>
            </p:cNvPr>
            <p:cNvSpPr/>
            <p:nvPr/>
          </p:nvSpPr>
          <p:spPr bwMode="auto">
            <a:xfrm>
              <a:off x="5354638" y="3525838"/>
              <a:ext cx="669925" cy="163513"/>
            </a:xfrm>
            <a:custGeom>
              <a:avLst/>
              <a:gdLst>
                <a:gd name="T0" fmla="*/ 169 w 177"/>
                <a:gd name="T1" fmla="*/ 37 h 43"/>
                <a:gd name="T2" fmla="*/ 168 w 177"/>
                <a:gd name="T3" fmla="*/ 36 h 43"/>
                <a:gd name="T4" fmla="*/ 92 w 177"/>
                <a:gd name="T5" fmla="*/ 1 h 43"/>
                <a:gd name="T6" fmla="*/ 75 w 177"/>
                <a:gd name="T7" fmla="*/ 0 h 43"/>
                <a:gd name="T8" fmla="*/ 18 w 177"/>
                <a:gd name="T9" fmla="*/ 15 h 43"/>
                <a:gd name="T10" fmla="*/ 3 w 177"/>
                <a:gd name="T11" fmla="*/ 29 h 43"/>
                <a:gd name="T12" fmla="*/ 1 w 177"/>
                <a:gd name="T13" fmla="*/ 39 h 43"/>
                <a:gd name="T14" fmla="*/ 9 w 177"/>
                <a:gd name="T15" fmla="*/ 43 h 43"/>
                <a:gd name="T16" fmla="*/ 177 w 177"/>
                <a:gd name="T17" fmla="*/ 43 h 43"/>
                <a:gd name="T18" fmla="*/ 169 w 177"/>
                <a:gd name="T19" fmla="*/ 37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7" h="43">
                  <a:moveTo>
                    <a:pt x="169" y="37"/>
                  </a:moveTo>
                  <a:cubicBezTo>
                    <a:pt x="168" y="36"/>
                    <a:pt x="168" y="36"/>
                    <a:pt x="168" y="36"/>
                  </a:cubicBezTo>
                  <a:cubicBezTo>
                    <a:pt x="141" y="16"/>
                    <a:pt x="115" y="5"/>
                    <a:pt x="92" y="1"/>
                  </a:cubicBezTo>
                  <a:cubicBezTo>
                    <a:pt x="87" y="1"/>
                    <a:pt x="81" y="0"/>
                    <a:pt x="75" y="0"/>
                  </a:cubicBezTo>
                  <a:cubicBezTo>
                    <a:pt x="40" y="0"/>
                    <a:pt x="18" y="15"/>
                    <a:pt x="18" y="15"/>
                  </a:cubicBezTo>
                  <a:cubicBezTo>
                    <a:pt x="16" y="16"/>
                    <a:pt x="6" y="23"/>
                    <a:pt x="3" y="29"/>
                  </a:cubicBezTo>
                  <a:cubicBezTo>
                    <a:pt x="1" y="33"/>
                    <a:pt x="0" y="36"/>
                    <a:pt x="1" y="39"/>
                  </a:cubicBezTo>
                  <a:cubicBezTo>
                    <a:pt x="3" y="42"/>
                    <a:pt x="5" y="43"/>
                    <a:pt x="9" y="43"/>
                  </a:cubicBezTo>
                  <a:cubicBezTo>
                    <a:pt x="177" y="43"/>
                    <a:pt x="177" y="43"/>
                    <a:pt x="177" y="43"/>
                  </a:cubicBezTo>
                  <a:cubicBezTo>
                    <a:pt x="174" y="40"/>
                    <a:pt x="170" y="37"/>
                    <a:pt x="169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10" name="Freeform 90">
              <a:extLst>
                <a:ext uri="{FF2B5EF4-FFF2-40B4-BE49-F238E27FC236}">
                  <a16:creationId xmlns:a16="http://schemas.microsoft.com/office/drawing/2014/main" id="{03AE4986-48C0-402A-9374-5000E238EE61}"/>
                </a:ext>
              </a:extLst>
            </p:cNvPr>
            <p:cNvSpPr/>
            <p:nvPr/>
          </p:nvSpPr>
          <p:spPr bwMode="auto">
            <a:xfrm>
              <a:off x="6175375" y="3063876"/>
              <a:ext cx="654050" cy="571500"/>
            </a:xfrm>
            <a:custGeom>
              <a:avLst/>
              <a:gdLst>
                <a:gd name="T0" fmla="*/ 171 w 173"/>
                <a:gd name="T1" fmla="*/ 114 h 151"/>
                <a:gd name="T2" fmla="*/ 157 w 173"/>
                <a:gd name="T3" fmla="*/ 87 h 151"/>
                <a:gd name="T4" fmla="*/ 157 w 173"/>
                <a:gd name="T5" fmla="*/ 86 h 151"/>
                <a:gd name="T6" fmla="*/ 123 w 173"/>
                <a:gd name="T7" fmla="*/ 21 h 151"/>
                <a:gd name="T8" fmla="*/ 116 w 173"/>
                <a:gd name="T9" fmla="*/ 8 h 151"/>
                <a:gd name="T10" fmla="*/ 115 w 173"/>
                <a:gd name="T11" fmla="*/ 7 h 151"/>
                <a:gd name="T12" fmla="*/ 87 w 173"/>
                <a:gd name="T13" fmla="*/ 0 h 151"/>
                <a:gd name="T14" fmla="*/ 101 w 173"/>
                <a:gd name="T15" fmla="*/ 24 h 151"/>
                <a:gd name="T16" fmla="*/ 103 w 173"/>
                <a:gd name="T17" fmla="*/ 45 h 151"/>
                <a:gd name="T18" fmla="*/ 88 w 173"/>
                <a:gd name="T19" fmla="*/ 59 h 151"/>
                <a:gd name="T20" fmla="*/ 38 w 173"/>
                <a:gd name="T21" fmla="*/ 87 h 151"/>
                <a:gd name="T22" fmla="*/ 1 w 173"/>
                <a:gd name="T23" fmla="*/ 149 h 151"/>
                <a:gd name="T24" fmla="*/ 0 w 173"/>
                <a:gd name="T25" fmla="*/ 151 h 151"/>
                <a:gd name="T26" fmla="*/ 1 w 173"/>
                <a:gd name="T27" fmla="*/ 151 h 151"/>
                <a:gd name="T28" fmla="*/ 9 w 173"/>
                <a:gd name="T29" fmla="*/ 146 h 151"/>
                <a:gd name="T30" fmla="*/ 86 w 173"/>
                <a:gd name="T31" fmla="*/ 112 h 151"/>
                <a:gd name="T32" fmla="*/ 113 w 173"/>
                <a:gd name="T33" fmla="*/ 109 h 151"/>
                <a:gd name="T34" fmla="*/ 165 w 173"/>
                <a:gd name="T35" fmla="*/ 120 h 151"/>
                <a:gd name="T36" fmla="*/ 169 w 173"/>
                <a:gd name="T37" fmla="*/ 121 h 151"/>
                <a:gd name="T38" fmla="*/ 172 w 173"/>
                <a:gd name="T39" fmla="*/ 120 h 151"/>
                <a:gd name="T40" fmla="*/ 171 w 173"/>
                <a:gd name="T41" fmla="*/ 114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73" h="151">
                  <a:moveTo>
                    <a:pt x="171" y="114"/>
                  </a:moveTo>
                  <a:cubicBezTo>
                    <a:pt x="157" y="87"/>
                    <a:pt x="157" y="87"/>
                    <a:pt x="157" y="87"/>
                  </a:cubicBezTo>
                  <a:cubicBezTo>
                    <a:pt x="157" y="86"/>
                    <a:pt x="157" y="86"/>
                    <a:pt x="157" y="86"/>
                  </a:cubicBezTo>
                  <a:cubicBezTo>
                    <a:pt x="123" y="21"/>
                    <a:pt x="123" y="21"/>
                    <a:pt x="123" y="21"/>
                  </a:cubicBezTo>
                  <a:cubicBezTo>
                    <a:pt x="120" y="17"/>
                    <a:pt x="117" y="11"/>
                    <a:pt x="116" y="8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5" y="7"/>
                    <a:pt x="101" y="0"/>
                    <a:pt x="87" y="0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5" y="31"/>
                    <a:pt x="105" y="38"/>
                    <a:pt x="103" y="45"/>
                  </a:cubicBezTo>
                  <a:cubicBezTo>
                    <a:pt x="100" y="51"/>
                    <a:pt x="95" y="56"/>
                    <a:pt x="88" y="59"/>
                  </a:cubicBezTo>
                  <a:cubicBezTo>
                    <a:pt x="85" y="60"/>
                    <a:pt x="56" y="71"/>
                    <a:pt x="38" y="87"/>
                  </a:cubicBezTo>
                  <a:cubicBezTo>
                    <a:pt x="19" y="105"/>
                    <a:pt x="8" y="123"/>
                    <a:pt x="1" y="149"/>
                  </a:cubicBezTo>
                  <a:cubicBezTo>
                    <a:pt x="0" y="151"/>
                    <a:pt x="0" y="151"/>
                    <a:pt x="0" y="151"/>
                  </a:cubicBezTo>
                  <a:cubicBezTo>
                    <a:pt x="0" y="151"/>
                    <a:pt x="1" y="151"/>
                    <a:pt x="1" y="151"/>
                  </a:cubicBezTo>
                  <a:cubicBezTo>
                    <a:pt x="3" y="149"/>
                    <a:pt x="6" y="147"/>
                    <a:pt x="9" y="146"/>
                  </a:cubicBezTo>
                  <a:cubicBezTo>
                    <a:pt x="9" y="146"/>
                    <a:pt x="42" y="125"/>
                    <a:pt x="86" y="112"/>
                  </a:cubicBezTo>
                  <a:cubicBezTo>
                    <a:pt x="95" y="110"/>
                    <a:pt x="104" y="109"/>
                    <a:pt x="113" y="109"/>
                  </a:cubicBezTo>
                  <a:cubicBezTo>
                    <a:pt x="141" y="109"/>
                    <a:pt x="165" y="120"/>
                    <a:pt x="165" y="120"/>
                  </a:cubicBezTo>
                  <a:cubicBezTo>
                    <a:pt x="167" y="121"/>
                    <a:pt x="168" y="121"/>
                    <a:pt x="169" y="121"/>
                  </a:cubicBezTo>
                  <a:cubicBezTo>
                    <a:pt x="171" y="121"/>
                    <a:pt x="172" y="120"/>
                    <a:pt x="172" y="120"/>
                  </a:cubicBezTo>
                  <a:cubicBezTo>
                    <a:pt x="173" y="118"/>
                    <a:pt x="172" y="116"/>
                    <a:pt x="171" y="1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/>
            </a:p>
          </p:txBody>
        </p:sp>
      </p:grpSp>
      <p:sp>
        <p:nvSpPr>
          <p:cNvPr id="28678" name="文本框 11">
            <a:extLst>
              <a:ext uri="{FF2B5EF4-FFF2-40B4-BE49-F238E27FC236}">
                <a16:creationId xmlns:a16="http://schemas.microsoft.com/office/drawing/2014/main" id="{2D74EA7C-AE82-4A7C-BE5B-6A6D0FDA28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38313" y="552450"/>
            <a:ext cx="3937809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3600" dirty="0">
                <a:solidFill>
                  <a:schemeClr val="bg1"/>
                </a:solidFill>
              </a:rPr>
              <a:t>Transfer Learning </a:t>
            </a:r>
          </a:p>
        </p:txBody>
      </p:sp>
      <p:pic>
        <p:nvPicPr>
          <p:cNvPr id="28679" name="图片 12">
            <a:extLst>
              <a:ext uri="{FF2B5EF4-FFF2-40B4-BE49-F238E27FC236}">
                <a16:creationId xmlns:a16="http://schemas.microsoft.com/office/drawing/2014/main" id="{EA21A789-CAFE-4DCE-9356-4BD8695A86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6188" y="5200650"/>
            <a:ext cx="5865812" cy="165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2" descr="A close up of a map&#10;&#10;Description automatically generated">
            <a:extLst>
              <a:ext uri="{FF2B5EF4-FFF2-40B4-BE49-F238E27FC236}">
                <a16:creationId xmlns:a16="http://schemas.microsoft.com/office/drawing/2014/main" id="{76637482-9E76-E94F-B665-B3E01373BC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8313" y="1705978"/>
            <a:ext cx="6845300" cy="432334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58DDD37-B498-BB46-A746-0602AB618643}"/>
              </a:ext>
            </a:extLst>
          </p:cNvPr>
          <p:cNvSpPr txBox="1"/>
          <p:nvPr/>
        </p:nvSpPr>
        <p:spPr>
          <a:xfrm>
            <a:off x="8980763" y="3636828"/>
            <a:ext cx="329930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595959"/>
                </a:solidFill>
              </a:rPr>
              <a:t>30 studies (180 trials) </a:t>
            </a:r>
          </a:p>
          <a:p>
            <a:endParaRPr kumimoji="1" lang="zh-CN" alt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6C8BF20-3C7A-DA44-9A6B-540B208F10E6}"/>
              </a:ext>
            </a:extLst>
          </p:cNvPr>
          <p:cNvSpPr/>
          <p:nvPr/>
        </p:nvSpPr>
        <p:spPr>
          <a:xfrm>
            <a:off x="8616939" y="1244313"/>
            <a:ext cx="23599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595959"/>
                </a:solidFill>
              </a:rPr>
              <a:t>Random</a:t>
            </a:r>
            <a:r>
              <a:rPr lang="zh-CN" altLang="en-US" sz="2400" dirty="0">
                <a:solidFill>
                  <a:srgbClr val="595959"/>
                </a:solidFill>
              </a:rPr>
              <a:t> </a:t>
            </a:r>
            <a:r>
              <a:rPr lang="en-US" altLang="zh-CN" sz="2400" dirty="0">
                <a:solidFill>
                  <a:srgbClr val="595959"/>
                </a:solidFill>
              </a:rPr>
              <a:t>search</a:t>
            </a:r>
            <a:endParaRPr lang="en-US" sz="2400" dirty="0">
              <a:solidFill>
                <a:srgbClr val="595959"/>
              </a:solidFill>
            </a:endParaRPr>
          </a:p>
        </p:txBody>
      </p:sp>
      <p:sp>
        <p:nvSpPr>
          <p:cNvPr id="18" name="Down Arrow 17">
            <a:extLst>
              <a:ext uri="{FF2B5EF4-FFF2-40B4-BE49-F238E27FC236}">
                <a16:creationId xmlns:a16="http://schemas.microsoft.com/office/drawing/2014/main" id="{987422A2-6BBE-9F42-8678-34F41F37E507}"/>
              </a:ext>
            </a:extLst>
          </p:cNvPr>
          <p:cNvSpPr/>
          <p:nvPr/>
        </p:nvSpPr>
        <p:spPr>
          <a:xfrm rot="3504295">
            <a:off x="7899823" y="1261824"/>
            <a:ext cx="255779" cy="1408234"/>
          </a:xfrm>
          <a:prstGeom prst="downArrow">
            <a:avLst>
              <a:gd name="adj1" fmla="val 45213"/>
              <a:gd name="adj2" fmla="val 14379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32A0497-B699-7C40-89E5-327F5D7EB2D9}"/>
              </a:ext>
            </a:extLst>
          </p:cNvPr>
          <p:cNvSpPr/>
          <p:nvPr/>
        </p:nvSpPr>
        <p:spPr>
          <a:xfrm>
            <a:off x="8973671" y="3120007"/>
            <a:ext cx="32512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595959"/>
                </a:solidFill>
              </a:rPr>
              <a:t>10 dimensional space </a:t>
            </a:r>
          </a:p>
        </p:txBody>
      </p:sp>
      <p:sp>
        <p:nvSpPr>
          <p:cNvPr id="22" name="Down Arrow 21">
            <a:extLst>
              <a:ext uri="{FF2B5EF4-FFF2-40B4-BE49-F238E27FC236}">
                <a16:creationId xmlns:a16="http://schemas.microsoft.com/office/drawing/2014/main" id="{668D8B19-35BD-7E44-9025-B4CB8DB81131}"/>
              </a:ext>
            </a:extLst>
          </p:cNvPr>
          <p:cNvSpPr/>
          <p:nvPr/>
        </p:nvSpPr>
        <p:spPr>
          <a:xfrm rot="5954960">
            <a:off x="8415686" y="4217043"/>
            <a:ext cx="255779" cy="1408234"/>
          </a:xfrm>
          <a:prstGeom prst="downArrow">
            <a:avLst>
              <a:gd name="adj1" fmla="val 45213"/>
              <a:gd name="adj2" fmla="val 14379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D71890E-8935-F043-9C5B-F54BE24AAEF7}"/>
              </a:ext>
            </a:extLst>
          </p:cNvPr>
          <p:cNvSpPr/>
          <p:nvPr/>
        </p:nvSpPr>
        <p:spPr>
          <a:xfrm>
            <a:off x="9419305" y="4764868"/>
            <a:ext cx="260500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595959"/>
                </a:solidFill>
              </a:rPr>
              <a:t>Transfer</a:t>
            </a:r>
            <a:r>
              <a:rPr lang="zh-CN" altLang="en-US" sz="2400" dirty="0">
                <a:solidFill>
                  <a:srgbClr val="595959"/>
                </a:solidFill>
              </a:rPr>
              <a:t> </a:t>
            </a:r>
            <a:r>
              <a:rPr lang="en-US" altLang="zh-CN" sz="2400" dirty="0">
                <a:solidFill>
                  <a:srgbClr val="595959"/>
                </a:solidFill>
              </a:rPr>
              <a:t>Learning</a:t>
            </a:r>
            <a:endParaRPr lang="en-US" sz="2400" dirty="0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017291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任意多边形 10">
            <a:extLst>
              <a:ext uri="{FF2B5EF4-FFF2-40B4-BE49-F238E27FC236}">
                <a16:creationId xmlns:a16="http://schemas.microsoft.com/office/drawing/2014/main" id="{F78217A7-87B9-42C8-9AA2-56639B95E51F}"/>
              </a:ext>
            </a:extLst>
          </p:cNvPr>
          <p:cNvSpPr/>
          <p:nvPr/>
        </p:nvSpPr>
        <p:spPr>
          <a:xfrm rot="5400000">
            <a:off x="2867276" y="-2410076"/>
            <a:ext cx="914400" cy="6648952"/>
          </a:xfrm>
          <a:custGeom>
            <a:avLst/>
            <a:gdLst>
              <a:gd name="connsiteX0" fmla="*/ 0 w 990604"/>
              <a:gd name="connsiteY0" fmla="*/ 5956738 h 5956738"/>
              <a:gd name="connsiteX1" fmla="*/ 0 w 990604"/>
              <a:gd name="connsiteY1" fmla="*/ 317938 h 5956738"/>
              <a:gd name="connsiteX2" fmla="*/ 6 w 990604"/>
              <a:gd name="connsiteY2" fmla="*/ 317938 h 5956738"/>
              <a:gd name="connsiteX3" fmla="*/ 495305 w 990604"/>
              <a:gd name="connsiteY3" fmla="*/ 0 h 5956738"/>
              <a:gd name="connsiteX4" fmla="*/ 990604 w 990604"/>
              <a:gd name="connsiteY4" fmla="*/ 317938 h 5956738"/>
              <a:gd name="connsiteX5" fmla="*/ 990601 w 990604"/>
              <a:gd name="connsiteY5" fmla="*/ 317938 h 5956738"/>
              <a:gd name="connsiteX6" fmla="*/ 990601 w 990604"/>
              <a:gd name="connsiteY6" fmla="*/ 5956738 h 5956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0604" h="5956738">
                <a:moveTo>
                  <a:pt x="0" y="5956738"/>
                </a:moveTo>
                <a:lnTo>
                  <a:pt x="0" y="317938"/>
                </a:lnTo>
                <a:lnTo>
                  <a:pt x="6" y="317938"/>
                </a:lnTo>
                <a:lnTo>
                  <a:pt x="495305" y="0"/>
                </a:lnTo>
                <a:lnTo>
                  <a:pt x="990604" y="317938"/>
                </a:lnTo>
                <a:lnTo>
                  <a:pt x="990601" y="317938"/>
                </a:lnTo>
                <a:lnTo>
                  <a:pt x="990601" y="5956738"/>
                </a:lnTo>
                <a:close/>
              </a:path>
            </a:pathLst>
          </a:custGeom>
          <a:solidFill>
            <a:srgbClr val="4B64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zh-CN" altLang="en-US" noProof="1"/>
          </a:p>
        </p:txBody>
      </p:sp>
      <p:sp>
        <p:nvSpPr>
          <p:cNvPr id="2" name="椭圆 1">
            <a:extLst>
              <a:ext uri="{FF2B5EF4-FFF2-40B4-BE49-F238E27FC236}">
                <a16:creationId xmlns:a16="http://schemas.microsoft.com/office/drawing/2014/main" id="{989F1B2B-D069-4E1D-ABB9-F2C6C8EF9ED8}"/>
              </a:ext>
            </a:extLst>
          </p:cNvPr>
          <p:cNvSpPr/>
          <p:nvPr/>
        </p:nvSpPr>
        <p:spPr>
          <a:xfrm>
            <a:off x="323850" y="247650"/>
            <a:ext cx="1333500" cy="1333500"/>
          </a:xfrm>
          <a:prstGeom prst="ellipse">
            <a:avLst/>
          </a:prstGeom>
          <a:solidFill>
            <a:schemeClr val="bg1"/>
          </a:solidFill>
          <a:ln w="38100">
            <a:solidFill>
              <a:srgbClr val="4B64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zh-CN" altLang="en-US" noProof="1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EB01D4AC-4383-4216-A68F-045301757739}"/>
              </a:ext>
            </a:extLst>
          </p:cNvPr>
          <p:cNvGrpSpPr/>
          <p:nvPr/>
        </p:nvGrpSpPr>
        <p:grpSpPr>
          <a:xfrm>
            <a:off x="475624" y="571426"/>
            <a:ext cx="1029952" cy="685949"/>
            <a:chOff x="5302250" y="2903538"/>
            <a:chExt cx="1587500" cy="1057276"/>
          </a:xfrm>
          <a:solidFill>
            <a:srgbClr val="4B649F"/>
          </a:solidFill>
        </p:grpSpPr>
        <p:sp>
          <p:nvSpPr>
            <p:cNvPr id="4" name="Freeform 84">
              <a:extLst>
                <a:ext uri="{FF2B5EF4-FFF2-40B4-BE49-F238E27FC236}">
                  <a16:creationId xmlns:a16="http://schemas.microsoft.com/office/drawing/2014/main" id="{31146644-E136-4958-B5BF-A9B632D430C5}"/>
                </a:ext>
              </a:extLst>
            </p:cNvPr>
            <p:cNvSpPr/>
            <p:nvPr/>
          </p:nvSpPr>
          <p:spPr bwMode="auto">
            <a:xfrm>
              <a:off x="5362575" y="3040063"/>
              <a:ext cx="706438" cy="614363"/>
            </a:xfrm>
            <a:custGeom>
              <a:avLst/>
              <a:gdLst>
                <a:gd name="T0" fmla="*/ 181 w 187"/>
                <a:gd name="T1" fmla="*/ 49 h 162"/>
                <a:gd name="T2" fmla="*/ 187 w 187"/>
                <a:gd name="T3" fmla="*/ 66 h 162"/>
                <a:gd name="T4" fmla="*/ 187 w 187"/>
                <a:gd name="T5" fmla="*/ 162 h 162"/>
                <a:gd name="T6" fmla="*/ 176 w 187"/>
                <a:gd name="T7" fmla="*/ 153 h 162"/>
                <a:gd name="T8" fmla="*/ 92 w 187"/>
                <a:gd name="T9" fmla="*/ 115 h 162"/>
                <a:gd name="T10" fmla="*/ 73 w 187"/>
                <a:gd name="T11" fmla="*/ 114 h 162"/>
                <a:gd name="T12" fmla="*/ 8 w 187"/>
                <a:gd name="T13" fmla="*/ 131 h 162"/>
                <a:gd name="T14" fmla="*/ 1 w 187"/>
                <a:gd name="T15" fmla="*/ 131 h 162"/>
                <a:gd name="T16" fmla="*/ 2 w 187"/>
                <a:gd name="T17" fmla="*/ 126 h 162"/>
                <a:gd name="T18" fmla="*/ 26 w 187"/>
                <a:gd name="T19" fmla="*/ 70 h 162"/>
                <a:gd name="T20" fmla="*/ 48 w 187"/>
                <a:gd name="T21" fmla="*/ 20 h 162"/>
                <a:gd name="T22" fmla="*/ 53 w 187"/>
                <a:gd name="T23" fmla="*/ 13 h 162"/>
                <a:gd name="T24" fmla="*/ 62 w 187"/>
                <a:gd name="T25" fmla="*/ 9 h 162"/>
                <a:gd name="T26" fmla="*/ 130 w 187"/>
                <a:gd name="T27" fmla="*/ 11 h 162"/>
                <a:gd name="T28" fmla="*/ 181 w 187"/>
                <a:gd name="T29" fmla="*/ 49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7" h="162">
                  <a:moveTo>
                    <a:pt x="181" y="49"/>
                  </a:moveTo>
                  <a:cubicBezTo>
                    <a:pt x="184" y="54"/>
                    <a:pt x="187" y="60"/>
                    <a:pt x="187" y="66"/>
                  </a:cubicBezTo>
                  <a:cubicBezTo>
                    <a:pt x="187" y="162"/>
                    <a:pt x="187" y="162"/>
                    <a:pt x="187" y="162"/>
                  </a:cubicBezTo>
                  <a:cubicBezTo>
                    <a:pt x="187" y="162"/>
                    <a:pt x="178" y="154"/>
                    <a:pt x="176" y="153"/>
                  </a:cubicBezTo>
                  <a:cubicBezTo>
                    <a:pt x="168" y="148"/>
                    <a:pt x="133" y="120"/>
                    <a:pt x="92" y="115"/>
                  </a:cubicBezTo>
                  <a:cubicBezTo>
                    <a:pt x="86" y="114"/>
                    <a:pt x="79" y="114"/>
                    <a:pt x="73" y="114"/>
                  </a:cubicBezTo>
                  <a:cubicBezTo>
                    <a:pt x="32" y="114"/>
                    <a:pt x="8" y="131"/>
                    <a:pt x="8" y="131"/>
                  </a:cubicBezTo>
                  <a:cubicBezTo>
                    <a:pt x="5" y="133"/>
                    <a:pt x="2" y="133"/>
                    <a:pt x="1" y="131"/>
                  </a:cubicBezTo>
                  <a:cubicBezTo>
                    <a:pt x="0" y="130"/>
                    <a:pt x="1" y="128"/>
                    <a:pt x="2" y="126"/>
                  </a:cubicBezTo>
                  <a:cubicBezTo>
                    <a:pt x="26" y="70"/>
                    <a:pt x="26" y="70"/>
                    <a:pt x="26" y="70"/>
                  </a:cubicBezTo>
                  <a:cubicBezTo>
                    <a:pt x="48" y="20"/>
                    <a:pt x="48" y="20"/>
                    <a:pt x="48" y="20"/>
                  </a:cubicBezTo>
                  <a:cubicBezTo>
                    <a:pt x="49" y="18"/>
                    <a:pt x="51" y="15"/>
                    <a:pt x="53" y="13"/>
                  </a:cubicBezTo>
                  <a:cubicBezTo>
                    <a:pt x="55" y="11"/>
                    <a:pt x="59" y="10"/>
                    <a:pt x="62" y="9"/>
                  </a:cubicBezTo>
                  <a:cubicBezTo>
                    <a:pt x="65" y="9"/>
                    <a:pt x="98" y="0"/>
                    <a:pt x="130" y="11"/>
                  </a:cubicBezTo>
                  <a:cubicBezTo>
                    <a:pt x="163" y="22"/>
                    <a:pt x="179" y="45"/>
                    <a:pt x="181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5" name="Freeform 85">
              <a:extLst>
                <a:ext uri="{FF2B5EF4-FFF2-40B4-BE49-F238E27FC236}">
                  <a16:creationId xmlns:a16="http://schemas.microsoft.com/office/drawing/2014/main" id="{15DA8FD2-48AA-4963-8E7E-85AB57E553CB}"/>
                </a:ext>
              </a:extLst>
            </p:cNvPr>
            <p:cNvSpPr/>
            <p:nvPr/>
          </p:nvSpPr>
          <p:spPr bwMode="auto">
            <a:xfrm>
              <a:off x="6115050" y="2903538"/>
              <a:ext cx="400050" cy="747713"/>
            </a:xfrm>
            <a:custGeom>
              <a:avLst/>
              <a:gdLst>
                <a:gd name="T0" fmla="*/ 44 w 106"/>
                <a:gd name="T1" fmla="*/ 119 h 197"/>
                <a:gd name="T2" fmla="*/ 3 w 106"/>
                <a:gd name="T3" fmla="*/ 187 h 197"/>
                <a:gd name="T4" fmla="*/ 0 w 106"/>
                <a:gd name="T5" fmla="*/ 197 h 197"/>
                <a:gd name="T6" fmla="*/ 0 w 106"/>
                <a:gd name="T7" fmla="*/ 83 h 197"/>
                <a:gd name="T8" fmla="*/ 1 w 106"/>
                <a:gd name="T9" fmla="*/ 64 h 197"/>
                <a:gd name="T10" fmla="*/ 16 w 106"/>
                <a:gd name="T11" fmla="*/ 29 h 197"/>
                <a:gd name="T12" fmla="*/ 49 w 106"/>
                <a:gd name="T13" fmla="*/ 1 h 197"/>
                <a:gd name="T14" fmla="*/ 54 w 106"/>
                <a:gd name="T15" fmla="*/ 0 h 197"/>
                <a:gd name="T16" fmla="*/ 64 w 106"/>
                <a:gd name="T17" fmla="*/ 6 h 197"/>
                <a:gd name="T18" fmla="*/ 85 w 106"/>
                <a:gd name="T19" fmla="*/ 42 h 197"/>
                <a:gd name="T20" fmla="*/ 86 w 106"/>
                <a:gd name="T21" fmla="*/ 42 h 197"/>
                <a:gd name="T22" fmla="*/ 104 w 106"/>
                <a:gd name="T23" fmla="*/ 74 h 197"/>
                <a:gd name="T24" fmla="*/ 105 w 106"/>
                <a:gd name="T25" fmla="*/ 82 h 197"/>
                <a:gd name="T26" fmla="*/ 99 w 106"/>
                <a:gd name="T27" fmla="*/ 87 h 197"/>
                <a:gd name="T28" fmla="*/ 44 w 106"/>
                <a:gd name="T29" fmla="*/ 119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6" h="197">
                  <a:moveTo>
                    <a:pt x="44" y="119"/>
                  </a:moveTo>
                  <a:cubicBezTo>
                    <a:pt x="25" y="137"/>
                    <a:pt x="12" y="156"/>
                    <a:pt x="3" y="187"/>
                  </a:cubicBezTo>
                  <a:cubicBezTo>
                    <a:pt x="0" y="197"/>
                    <a:pt x="0" y="197"/>
                    <a:pt x="0" y="197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77"/>
                    <a:pt x="0" y="69"/>
                    <a:pt x="1" y="64"/>
                  </a:cubicBezTo>
                  <a:cubicBezTo>
                    <a:pt x="1" y="63"/>
                    <a:pt x="3" y="47"/>
                    <a:pt x="16" y="29"/>
                  </a:cubicBezTo>
                  <a:cubicBezTo>
                    <a:pt x="30" y="11"/>
                    <a:pt x="48" y="1"/>
                    <a:pt x="49" y="1"/>
                  </a:cubicBezTo>
                  <a:cubicBezTo>
                    <a:pt x="51" y="0"/>
                    <a:pt x="52" y="0"/>
                    <a:pt x="54" y="0"/>
                  </a:cubicBezTo>
                  <a:cubicBezTo>
                    <a:pt x="58" y="0"/>
                    <a:pt x="62" y="2"/>
                    <a:pt x="64" y="6"/>
                  </a:cubicBezTo>
                  <a:cubicBezTo>
                    <a:pt x="85" y="42"/>
                    <a:pt x="85" y="42"/>
                    <a:pt x="85" y="42"/>
                  </a:cubicBezTo>
                  <a:cubicBezTo>
                    <a:pt x="86" y="42"/>
                    <a:pt x="86" y="42"/>
                    <a:pt x="86" y="42"/>
                  </a:cubicBezTo>
                  <a:cubicBezTo>
                    <a:pt x="104" y="74"/>
                    <a:pt x="104" y="74"/>
                    <a:pt x="104" y="74"/>
                  </a:cubicBezTo>
                  <a:cubicBezTo>
                    <a:pt x="106" y="76"/>
                    <a:pt x="106" y="79"/>
                    <a:pt x="105" y="82"/>
                  </a:cubicBezTo>
                  <a:cubicBezTo>
                    <a:pt x="104" y="84"/>
                    <a:pt x="102" y="86"/>
                    <a:pt x="99" y="87"/>
                  </a:cubicBezTo>
                  <a:cubicBezTo>
                    <a:pt x="99" y="87"/>
                    <a:pt x="66" y="99"/>
                    <a:pt x="44" y="1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6" name="Freeform 86">
              <a:extLst>
                <a:ext uri="{FF2B5EF4-FFF2-40B4-BE49-F238E27FC236}">
                  <a16:creationId xmlns:a16="http://schemas.microsoft.com/office/drawing/2014/main" id="{D734BADA-8DF3-43AB-AF1D-D1882A0044FC}"/>
                </a:ext>
              </a:extLst>
            </p:cNvPr>
            <p:cNvSpPr/>
            <p:nvPr/>
          </p:nvSpPr>
          <p:spPr bwMode="auto">
            <a:xfrm>
              <a:off x="6194425" y="3529013"/>
              <a:ext cx="642938" cy="160338"/>
            </a:xfrm>
            <a:custGeom>
              <a:avLst/>
              <a:gdLst>
                <a:gd name="T0" fmla="*/ 155 w 170"/>
                <a:gd name="T1" fmla="*/ 11 h 42"/>
                <a:gd name="T2" fmla="*/ 154 w 170"/>
                <a:gd name="T3" fmla="*/ 10 h 42"/>
                <a:gd name="T4" fmla="*/ 153 w 170"/>
                <a:gd name="T5" fmla="*/ 10 h 42"/>
                <a:gd name="T6" fmla="*/ 108 w 170"/>
                <a:gd name="T7" fmla="*/ 0 h 42"/>
                <a:gd name="T8" fmla="*/ 85 w 170"/>
                <a:gd name="T9" fmla="*/ 3 h 42"/>
                <a:gd name="T10" fmla="*/ 11 w 170"/>
                <a:gd name="T11" fmla="*/ 35 h 42"/>
                <a:gd name="T12" fmla="*/ 11 w 170"/>
                <a:gd name="T13" fmla="*/ 36 h 42"/>
                <a:gd name="T14" fmla="*/ 7 w 170"/>
                <a:gd name="T15" fmla="*/ 38 h 42"/>
                <a:gd name="T16" fmla="*/ 3 w 170"/>
                <a:gd name="T17" fmla="*/ 40 h 42"/>
                <a:gd name="T18" fmla="*/ 1 w 170"/>
                <a:gd name="T19" fmla="*/ 42 h 42"/>
                <a:gd name="T20" fmla="*/ 0 w 170"/>
                <a:gd name="T21" fmla="*/ 42 h 42"/>
                <a:gd name="T22" fmla="*/ 161 w 170"/>
                <a:gd name="T23" fmla="*/ 42 h 42"/>
                <a:gd name="T24" fmla="*/ 169 w 170"/>
                <a:gd name="T25" fmla="*/ 38 h 42"/>
                <a:gd name="T26" fmla="*/ 167 w 170"/>
                <a:gd name="T27" fmla="*/ 28 h 42"/>
                <a:gd name="T28" fmla="*/ 155 w 170"/>
                <a:gd name="T29" fmla="*/ 11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70" h="42">
                  <a:moveTo>
                    <a:pt x="155" y="11"/>
                  </a:moveTo>
                  <a:cubicBezTo>
                    <a:pt x="155" y="11"/>
                    <a:pt x="154" y="10"/>
                    <a:pt x="154" y="10"/>
                  </a:cubicBezTo>
                  <a:cubicBezTo>
                    <a:pt x="153" y="10"/>
                    <a:pt x="153" y="10"/>
                    <a:pt x="153" y="10"/>
                  </a:cubicBezTo>
                  <a:cubicBezTo>
                    <a:pt x="152" y="9"/>
                    <a:pt x="132" y="0"/>
                    <a:pt x="108" y="0"/>
                  </a:cubicBezTo>
                  <a:cubicBezTo>
                    <a:pt x="100" y="0"/>
                    <a:pt x="92" y="1"/>
                    <a:pt x="85" y="3"/>
                  </a:cubicBezTo>
                  <a:cubicBezTo>
                    <a:pt x="46" y="15"/>
                    <a:pt x="15" y="33"/>
                    <a:pt x="11" y="35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10" y="36"/>
                    <a:pt x="9" y="37"/>
                    <a:pt x="7" y="38"/>
                  </a:cubicBezTo>
                  <a:cubicBezTo>
                    <a:pt x="6" y="39"/>
                    <a:pt x="4" y="40"/>
                    <a:pt x="3" y="40"/>
                  </a:cubicBezTo>
                  <a:cubicBezTo>
                    <a:pt x="2" y="41"/>
                    <a:pt x="2" y="41"/>
                    <a:pt x="1" y="42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161" y="42"/>
                    <a:pt x="161" y="42"/>
                    <a:pt x="161" y="42"/>
                  </a:cubicBezTo>
                  <a:cubicBezTo>
                    <a:pt x="165" y="42"/>
                    <a:pt x="167" y="41"/>
                    <a:pt x="169" y="38"/>
                  </a:cubicBezTo>
                  <a:cubicBezTo>
                    <a:pt x="170" y="35"/>
                    <a:pt x="169" y="32"/>
                    <a:pt x="167" y="28"/>
                  </a:cubicBezTo>
                  <a:cubicBezTo>
                    <a:pt x="167" y="28"/>
                    <a:pt x="162" y="20"/>
                    <a:pt x="155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7" name="Freeform 87">
              <a:extLst>
                <a:ext uri="{FF2B5EF4-FFF2-40B4-BE49-F238E27FC236}">
                  <a16:creationId xmlns:a16="http://schemas.microsoft.com/office/drawing/2014/main" id="{8C32EF48-F3AF-4683-9EBA-C2E0FA0202B0}"/>
                </a:ext>
              </a:extLst>
            </p:cNvPr>
            <p:cNvSpPr/>
            <p:nvPr/>
          </p:nvSpPr>
          <p:spPr bwMode="auto">
            <a:xfrm>
              <a:off x="5335588" y="3771901"/>
              <a:ext cx="1520825" cy="155575"/>
            </a:xfrm>
            <a:custGeom>
              <a:avLst/>
              <a:gdLst>
                <a:gd name="T0" fmla="*/ 402 w 402"/>
                <a:gd name="T1" fmla="*/ 24 h 41"/>
                <a:gd name="T2" fmla="*/ 385 w 402"/>
                <a:gd name="T3" fmla="*/ 41 h 41"/>
                <a:gd name="T4" fmla="*/ 382 w 402"/>
                <a:gd name="T5" fmla="*/ 41 h 41"/>
                <a:gd name="T6" fmla="*/ 232 w 402"/>
                <a:gd name="T7" fmla="*/ 28 h 41"/>
                <a:gd name="T8" fmla="*/ 217 w 402"/>
                <a:gd name="T9" fmla="*/ 34 h 41"/>
                <a:gd name="T10" fmla="*/ 216 w 402"/>
                <a:gd name="T11" fmla="*/ 35 h 41"/>
                <a:gd name="T12" fmla="*/ 201 w 402"/>
                <a:gd name="T13" fmla="*/ 40 h 41"/>
                <a:gd name="T14" fmla="*/ 201 w 402"/>
                <a:gd name="T15" fmla="*/ 40 h 41"/>
                <a:gd name="T16" fmla="*/ 186 w 402"/>
                <a:gd name="T17" fmla="*/ 35 h 41"/>
                <a:gd name="T18" fmla="*/ 185 w 402"/>
                <a:gd name="T19" fmla="*/ 34 h 41"/>
                <a:gd name="T20" fmla="*/ 170 w 402"/>
                <a:gd name="T21" fmla="*/ 28 h 41"/>
                <a:gd name="T22" fmla="*/ 20 w 402"/>
                <a:gd name="T23" fmla="*/ 41 h 41"/>
                <a:gd name="T24" fmla="*/ 17 w 402"/>
                <a:gd name="T25" fmla="*/ 41 h 41"/>
                <a:gd name="T26" fmla="*/ 0 w 402"/>
                <a:gd name="T27" fmla="*/ 24 h 41"/>
                <a:gd name="T28" fmla="*/ 16 w 402"/>
                <a:gd name="T29" fmla="*/ 7 h 41"/>
                <a:gd name="T30" fmla="*/ 17 w 402"/>
                <a:gd name="T31" fmla="*/ 7 h 41"/>
                <a:gd name="T32" fmla="*/ 164 w 402"/>
                <a:gd name="T33" fmla="*/ 0 h 41"/>
                <a:gd name="T34" fmla="*/ 177 w 402"/>
                <a:gd name="T35" fmla="*/ 6 h 41"/>
                <a:gd name="T36" fmla="*/ 182 w 402"/>
                <a:gd name="T37" fmla="*/ 6 h 41"/>
                <a:gd name="T38" fmla="*/ 194 w 402"/>
                <a:gd name="T39" fmla="*/ 0 h 41"/>
                <a:gd name="T40" fmla="*/ 208 w 402"/>
                <a:gd name="T41" fmla="*/ 0 h 41"/>
                <a:gd name="T42" fmla="*/ 220 w 402"/>
                <a:gd name="T43" fmla="*/ 6 h 41"/>
                <a:gd name="T44" fmla="*/ 225 w 402"/>
                <a:gd name="T45" fmla="*/ 6 h 41"/>
                <a:gd name="T46" fmla="*/ 238 w 402"/>
                <a:gd name="T47" fmla="*/ 0 h 41"/>
                <a:gd name="T48" fmla="*/ 385 w 402"/>
                <a:gd name="T49" fmla="*/ 7 h 41"/>
                <a:gd name="T50" fmla="*/ 386 w 402"/>
                <a:gd name="T51" fmla="*/ 7 h 41"/>
                <a:gd name="T52" fmla="*/ 402 w 402"/>
                <a:gd name="T53" fmla="*/ 2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02" h="41">
                  <a:moveTo>
                    <a:pt x="402" y="24"/>
                  </a:moveTo>
                  <a:cubicBezTo>
                    <a:pt x="402" y="33"/>
                    <a:pt x="394" y="41"/>
                    <a:pt x="385" y="41"/>
                  </a:cubicBezTo>
                  <a:cubicBezTo>
                    <a:pt x="384" y="41"/>
                    <a:pt x="383" y="41"/>
                    <a:pt x="382" y="41"/>
                  </a:cubicBezTo>
                  <a:cubicBezTo>
                    <a:pt x="232" y="28"/>
                    <a:pt x="232" y="28"/>
                    <a:pt x="232" y="28"/>
                  </a:cubicBezTo>
                  <a:cubicBezTo>
                    <a:pt x="227" y="28"/>
                    <a:pt x="220" y="31"/>
                    <a:pt x="217" y="34"/>
                  </a:cubicBezTo>
                  <a:cubicBezTo>
                    <a:pt x="217" y="34"/>
                    <a:pt x="217" y="34"/>
                    <a:pt x="216" y="35"/>
                  </a:cubicBezTo>
                  <a:cubicBezTo>
                    <a:pt x="214" y="38"/>
                    <a:pt x="208" y="40"/>
                    <a:pt x="201" y="40"/>
                  </a:cubicBezTo>
                  <a:cubicBezTo>
                    <a:pt x="201" y="40"/>
                    <a:pt x="201" y="40"/>
                    <a:pt x="201" y="40"/>
                  </a:cubicBezTo>
                  <a:cubicBezTo>
                    <a:pt x="194" y="40"/>
                    <a:pt x="188" y="38"/>
                    <a:pt x="186" y="35"/>
                  </a:cubicBezTo>
                  <a:cubicBezTo>
                    <a:pt x="185" y="34"/>
                    <a:pt x="185" y="34"/>
                    <a:pt x="185" y="34"/>
                  </a:cubicBezTo>
                  <a:cubicBezTo>
                    <a:pt x="182" y="31"/>
                    <a:pt x="175" y="28"/>
                    <a:pt x="170" y="28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19" y="41"/>
                    <a:pt x="18" y="41"/>
                    <a:pt x="17" y="41"/>
                  </a:cubicBezTo>
                  <a:cubicBezTo>
                    <a:pt x="8" y="41"/>
                    <a:pt x="0" y="33"/>
                    <a:pt x="0" y="24"/>
                  </a:cubicBezTo>
                  <a:cubicBezTo>
                    <a:pt x="0" y="15"/>
                    <a:pt x="7" y="8"/>
                    <a:pt x="16" y="7"/>
                  </a:cubicBezTo>
                  <a:cubicBezTo>
                    <a:pt x="16" y="7"/>
                    <a:pt x="16" y="7"/>
                    <a:pt x="17" y="7"/>
                  </a:cubicBezTo>
                  <a:cubicBezTo>
                    <a:pt x="164" y="0"/>
                    <a:pt x="164" y="0"/>
                    <a:pt x="164" y="0"/>
                  </a:cubicBezTo>
                  <a:cubicBezTo>
                    <a:pt x="169" y="0"/>
                    <a:pt x="175" y="2"/>
                    <a:pt x="177" y="6"/>
                  </a:cubicBezTo>
                  <a:cubicBezTo>
                    <a:pt x="178" y="10"/>
                    <a:pt x="181" y="10"/>
                    <a:pt x="182" y="6"/>
                  </a:cubicBezTo>
                  <a:cubicBezTo>
                    <a:pt x="183" y="2"/>
                    <a:pt x="189" y="0"/>
                    <a:pt x="194" y="0"/>
                  </a:cubicBezTo>
                  <a:cubicBezTo>
                    <a:pt x="208" y="0"/>
                    <a:pt x="208" y="0"/>
                    <a:pt x="208" y="0"/>
                  </a:cubicBezTo>
                  <a:cubicBezTo>
                    <a:pt x="213" y="0"/>
                    <a:pt x="219" y="2"/>
                    <a:pt x="220" y="6"/>
                  </a:cubicBezTo>
                  <a:cubicBezTo>
                    <a:pt x="221" y="10"/>
                    <a:pt x="224" y="10"/>
                    <a:pt x="225" y="6"/>
                  </a:cubicBezTo>
                  <a:cubicBezTo>
                    <a:pt x="227" y="2"/>
                    <a:pt x="233" y="0"/>
                    <a:pt x="238" y="0"/>
                  </a:cubicBezTo>
                  <a:cubicBezTo>
                    <a:pt x="385" y="7"/>
                    <a:pt x="385" y="7"/>
                    <a:pt x="385" y="7"/>
                  </a:cubicBezTo>
                  <a:cubicBezTo>
                    <a:pt x="386" y="7"/>
                    <a:pt x="386" y="7"/>
                    <a:pt x="386" y="7"/>
                  </a:cubicBezTo>
                  <a:cubicBezTo>
                    <a:pt x="395" y="8"/>
                    <a:pt x="402" y="15"/>
                    <a:pt x="402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8" name="Freeform 88">
              <a:extLst>
                <a:ext uri="{FF2B5EF4-FFF2-40B4-BE49-F238E27FC236}">
                  <a16:creationId xmlns:a16="http://schemas.microsoft.com/office/drawing/2014/main" id="{4B3D1034-A172-47FD-BB41-0875EF5575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02250" y="3733801"/>
              <a:ext cx="1587500" cy="227013"/>
            </a:xfrm>
            <a:custGeom>
              <a:avLst/>
              <a:gdLst>
                <a:gd name="T0" fmla="*/ 394 w 420"/>
                <a:gd name="T1" fmla="*/ 60 h 60"/>
                <a:gd name="T2" fmla="*/ 394 w 420"/>
                <a:gd name="T3" fmla="*/ 60 h 60"/>
                <a:gd name="T4" fmla="*/ 391 w 420"/>
                <a:gd name="T5" fmla="*/ 60 h 60"/>
                <a:gd name="T6" fmla="*/ 390 w 420"/>
                <a:gd name="T7" fmla="*/ 60 h 60"/>
                <a:gd name="T8" fmla="*/ 240 w 420"/>
                <a:gd name="T9" fmla="*/ 47 h 60"/>
                <a:gd name="T10" fmla="*/ 240 w 420"/>
                <a:gd name="T11" fmla="*/ 47 h 60"/>
                <a:gd name="T12" fmla="*/ 235 w 420"/>
                <a:gd name="T13" fmla="*/ 49 h 60"/>
                <a:gd name="T14" fmla="*/ 235 w 420"/>
                <a:gd name="T15" fmla="*/ 52 h 60"/>
                <a:gd name="T16" fmla="*/ 230 w 420"/>
                <a:gd name="T17" fmla="*/ 53 h 60"/>
                <a:gd name="T18" fmla="*/ 210 w 420"/>
                <a:gd name="T19" fmla="*/ 59 h 60"/>
                <a:gd name="T20" fmla="*/ 210 w 420"/>
                <a:gd name="T21" fmla="*/ 59 h 60"/>
                <a:gd name="T22" fmla="*/ 190 w 420"/>
                <a:gd name="T23" fmla="*/ 53 h 60"/>
                <a:gd name="T24" fmla="*/ 186 w 420"/>
                <a:gd name="T25" fmla="*/ 52 h 60"/>
                <a:gd name="T26" fmla="*/ 185 w 420"/>
                <a:gd name="T27" fmla="*/ 49 h 60"/>
                <a:gd name="T28" fmla="*/ 180 w 420"/>
                <a:gd name="T29" fmla="*/ 47 h 60"/>
                <a:gd name="T30" fmla="*/ 29 w 420"/>
                <a:gd name="T31" fmla="*/ 60 h 60"/>
                <a:gd name="T32" fmla="*/ 26 w 420"/>
                <a:gd name="T33" fmla="*/ 60 h 60"/>
                <a:gd name="T34" fmla="*/ 0 w 420"/>
                <a:gd name="T35" fmla="*/ 34 h 60"/>
                <a:gd name="T36" fmla="*/ 25 w 420"/>
                <a:gd name="T37" fmla="*/ 8 h 60"/>
                <a:gd name="T38" fmla="*/ 25 w 420"/>
                <a:gd name="T39" fmla="*/ 8 h 60"/>
                <a:gd name="T40" fmla="*/ 173 w 420"/>
                <a:gd name="T41" fmla="*/ 1 h 60"/>
                <a:gd name="T42" fmla="*/ 188 w 420"/>
                <a:gd name="T43" fmla="*/ 5 h 60"/>
                <a:gd name="T44" fmla="*/ 203 w 420"/>
                <a:gd name="T45" fmla="*/ 0 h 60"/>
                <a:gd name="T46" fmla="*/ 217 w 420"/>
                <a:gd name="T47" fmla="*/ 0 h 60"/>
                <a:gd name="T48" fmla="*/ 232 w 420"/>
                <a:gd name="T49" fmla="*/ 5 h 60"/>
                <a:gd name="T50" fmla="*/ 247 w 420"/>
                <a:gd name="T51" fmla="*/ 1 h 60"/>
                <a:gd name="T52" fmla="*/ 395 w 420"/>
                <a:gd name="T53" fmla="*/ 8 h 60"/>
                <a:gd name="T54" fmla="*/ 420 w 420"/>
                <a:gd name="T55" fmla="*/ 34 h 60"/>
                <a:gd name="T56" fmla="*/ 394 w 420"/>
                <a:gd name="T57" fmla="*/ 60 h 60"/>
                <a:gd name="T58" fmla="*/ 26 w 420"/>
                <a:gd name="T59" fmla="*/ 26 h 60"/>
                <a:gd name="T60" fmla="*/ 18 w 420"/>
                <a:gd name="T61" fmla="*/ 34 h 60"/>
                <a:gd name="T62" fmla="*/ 26 w 420"/>
                <a:gd name="T63" fmla="*/ 42 h 60"/>
                <a:gd name="T64" fmla="*/ 26 w 420"/>
                <a:gd name="T65" fmla="*/ 42 h 60"/>
                <a:gd name="T66" fmla="*/ 28 w 420"/>
                <a:gd name="T67" fmla="*/ 42 h 60"/>
                <a:gd name="T68" fmla="*/ 178 w 420"/>
                <a:gd name="T69" fmla="*/ 29 h 60"/>
                <a:gd name="T70" fmla="*/ 180 w 420"/>
                <a:gd name="T71" fmla="*/ 29 h 60"/>
                <a:gd name="T72" fmla="*/ 199 w 420"/>
                <a:gd name="T73" fmla="*/ 36 h 60"/>
                <a:gd name="T74" fmla="*/ 200 w 420"/>
                <a:gd name="T75" fmla="*/ 36 h 60"/>
                <a:gd name="T76" fmla="*/ 202 w 420"/>
                <a:gd name="T77" fmla="*/ 39 h 60"/>
                <a:gd name="T78" fmla="*/ 210 w 420"/>
                <a:gd name="T79" fmla="*/ 41 h 60"/>
                <a:gd name="T80" fmla="*/ 210 w 420"/>
                <a:gd name="T81" fmla="*/ 41 h 60"/>
                <a:gd name="T82" fmla="*/ 218 w 420"/>
                <a:gd name="T83" fmla="*/ 39 h 60"/>
                <a:gd name="T84" fmla="*/ 220 w 420"/>
                <a:gd name="T85" fmla="*/ 36 h 60"/>
                <a:gd name="T86" fmla="*/ 221 w 420"/>
                <a:gd name="T87" fmla="*/ 36 h 60"/>
                <a:gd name="T88" fmla="*/ 242 w 420"/>
                <a:gd name="T89" fmla="*/ 29 h 60"/>
                <a:gd name="T90" fmla="*/ 392 w 420"/>
                <a:gd name="T91" fmla="*/ 42 h 60"/>
                <a:gd name="T92" fmla="*/ 394 w 420"/>
                <a:gd name="T93" fmla="*/ 42 h 60"/>
                <a:gd name="T94" fmla="*/ 402 w 420"/>
                <a:gd name="T95" fmla="*/ 34 h 60"/>
                <a:gd name="T96" fmla="*/ 395 w 420"/>
                <a:gd name="T97" fmla="*/ 26 h 60"/>
                <a:gd name="T98" fmla="*/ 394 w 420"/>
                <a:gd name="T99" fmla="*/ 26 h 60"/>
                <a:gd name="T100" fmla="*/ 246 w 420"/>
                <a:gd name="T101" fmla="*/ 19 h 60"/>
                <a:gd name="T102" fmla="*/ 246 w 420"/>
                <a:gd name="T103" fmla="*/ 19 h 60"/>
                <a:gd name="T104" fmla="*/ 242 w 420"/>
                <a:gd name="T105" fmla="*/ 20 h 60"/>
                <a:gd name="T106" fmla="*/ 231 w 420"/>
                <a:gd name="T107" fmla="*/ 28 h 60"/>
                <a:gd name="T108" fmla="*/ 221 w 420"/>
                <a:gd name="T109" fmla="*/ 20 h 60"/>
                <a:gd name="T110" fmla="*/ 217 w 420"/>
                <a:gd name="T111" fmla="*/ 19 h 60"/>
                <a:gd name="T112" fmla="*/ 203 w 420"/>
                <a:gd name="T113" fmla="*/ 19 h 60"/>
                <a:gd name="T114" fmla="*/ 199 w 420"/>
                <a:gd name="T115" fmla="*/ 20 h 60"/>
                <a:gd name="T116" fmla="*/ 189 w 420"/>
                <a:gd name="T117" fmla="*/ 28 h 60"/>
                <a:gd name="T118" fmla="*/ 178 w 420"/>
                <a:gd name="T119" fmla="*/ 20 h 60"/>
                <a:gd name="T120" fmla="*/ 174 w 420"/>
                <a:gd name="T121" fmla="*/ 19 h 60"/>
                <a:gd name="T122" fmla="*/ 26 w 420"/>
                <a:gd name="T123" fmla="*/ 26 h 60"/>
                <a:gd name="T124" fmla="*/ 26 w 420"/>
                <a:gd name="T125" fmla="*/ 26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20" h="60">
                  <a:moveTo>
                    <a:pt x="394" y="60"/>
                  </a:moveTo>
                  <a:cubicBezTo>
                    <a:pt x="394" y="60"/>
                    <a:pt x="394" y="60"/>
                    <a:pt x="394" y="60"/>
                  </a:cubicBezTo>
                  <a:cubicBezTo>
                    <a:pt x="393" y="60"/>
                    <a:pt x="392" y="60"/>
                    <a:pt x="391" y="60"/>
                  </a:cubicBezTo>
                  <a:cubicBezTo>
                    <a:pt x="390" y="60"/>
                    <a:pt x="390" y="60"/>
                    <a:pt x="390" y="60"/>
                  </a:cubicBezTo>
                  <a:cubicBezTo>
                    <a:pt x="240" y="47"/>
                    <a:pt x="240" y="47"/>
                    <a:pt x="240" y="47"/>
                  </a:cubicBezTo>
                  <a:cubicBezTo>
                    <a:pt x="240" y="47"/>
                    <a:pt x="240" y="47"/>
                    <a:pt x="240" y="47"/>
                  </a:cubicBezTo>
                  <a:cubicBezTo>
                    <a:pt x="238" y="47"/>
                    <a:pt x="236" y="48"/>
                    <a:pt x="235" y="49"/>
                  </a:cubicBezTo>
                  <a:cubicBezTo>
                    <a:pt x="235" y="52"/>
                    <a:pt x="235" y="52"/>
                    <a:pt x="235" y="52"/>
                  </a:cubicBezTo>
                  <a:cubicBezTo>
                    <a:pt x="230" y="53"/>
                    <a:pt x="230" y="53"/>
                    <a:pt x="230" y="53"/>
                  </a:cubicBezTo>
                  <a:cubicBezTo>
                    <a:pt x="225" y="57"/>
                    <a:pt x="218" y="59"/>
                    <a:pt x="210" y="59"/>
                  </a:cubicBezTo>
                  <a:cubicBezTo>
                    <a:pt x="210" y="59"/>
                    <a:pt x="210" y="59"/>
                    <a:pt x="210" y="59"/>
                  </a:cubicBezTo>
                  <a:cubicBezTo>
                    <a:pt x="202" y="59"/>
                    <a:pt x="195" y="57"/>
                    <a:pt x="190" y="53"/>
                  </a:cubicBezTo>
                  <a:cubicBezTo>
                    <a:pt x="186" y="52"/>
                    <a:pt x="186" y="52"/>
                    <a:pt x="186" y="52"/>
                  </a:cubicBezTo>
                  <a:cubicBezTo>
                    <a:pt x="185" y="49"/>
                    <a:pt x="185" y="49"/>
                    <a:pt x="185" y="49"/>
                  </a:cubicBezTo>
                  <a:cubicBezTo>
                    <a:pt x="184" y="48"/>
                    <a:pt x="182" y="47"/>
                    <a:pt x="180" y="47"/>
                  </a:cubicBezTo>
                  <a:cubicBezTo>
                    <a:pt x="29" y="60"/>
                    <a:pt x="29" y="60"/>
                    <a:pt x="29" y="60"/>
                  </a:cubicBezTo>
                  <a:cubicBezTo>
                    <a:pt x="28" y="60"/>
                    <a:pt x="27" y="60"/>
                    <a:pt x="26" y="60"/>
                  </a:cubicBezTo>
                  <a:cubicBezTo>
                    <a:pt x="12" y="60"/>
                    <a:pt x="0" y="48"/>
                    <a:pt x="0" y="34"/>
                  </a:cubicBezTo>
                  <a:cubicBezTo>
                    <a:pt x="0" y="20"/>
                    <a:pt x="11" y="9"/>
                    <a:pt x="25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173" y="1"/>
                    <a:pt x="173" y="1"/>
                    <a:pt x="173" y="1"/>
                  </a:cubicBezTo>
                  <a:cubicBezTo>
                    <a:pt x="178" y="1"/>
                    <a:pt x="184" y="2"/>
                    <a:pt x="188" y="5"/>
                  </a:cubicBezTo>
                  <a:cubicBezTo>
                    <a:pt x="192" y="2"/>
                    <a:pt x="197" y="0"/>
                    <a:pt x="203" y="0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23" y="0"/>
                    <a:pt x="228" y="2"/>
                    <a:pt x="232" y="5"/>
                  </a:cubicBezTo>
                  <a:cubicBezTo>
                    <a:pt x="236" y="2"/>
                    <a:pt x="242" y="1"/>
                    <a:pt x="247" y="1"/>
                  </a:cubicBezTo>
                  <a:cubicBezTo>
                    <a:pt x="395" y="8"/>
                    <a:pt x="395" y="8"/>
                    <a:pt x="395" y="8"/>
                  </a:cubicBezTo>
                  <a:cubicBezTo>
                    <a:pt x="409" y="9"/>
                    <a:pt x="420" y="20"/>
                    <a:pt x="420" y="34"/>
                  </a:cubicBezTo>
                  <a:cubicBezTo>
                    <a:pt x="420" y="48"/>
                    <a:pt x="408" y="60"/>
                    <a:pt x="394" y="60"/>
                  </a:cubicBezTo>
                  <a:close/>
                  <a:moveTo>
                    <a:pt x="26" y="26"/>
                  </a:moveTo>
                  <a:cubicBezTo>
                    <a:pt x="21" y="26"/>
                    <a:pt x="18" y="30"/>
                    <a:pt x="18" y="34"/>
                  </a:cubicBezTo>
                  <a:cubicBezTo>
                    <a:pt x="18" y="38"/>
                    <a:pt x="22" y="42"/>
                    <a:pt x="26" y="42"/>
                  </a:cubicBezTo>
                  <a:cubicBezTo>
                    <a:pt x="26" y="42"/>
                    <a:pt x="26" y="42"/>
                    <a:pt x="26" y="42"/>
                  </a:cubicBezTo>
                  <a:cubicBezTo>
                    <a:pt x="27" y="42"/>
                    <a:pt x="28" y="42"/>
                    <a:pt x="28" y="42"/>
                  </a:cubicBezTo>
                  <a:cubicBezTo>
                    <a:pt x="178" y="29"/>
                    <a:pt x="178" y="29"/>
                    <a:pt x="178" y="29"/>
                  </a:cubicBezTo>
                  <a:cubicBezTo>
                    <a:pt x="179" y="29"/>
                    <a:pt x="179" y="29"/>
                    <a:pt x="180" y="29"/>
                  </a:cubicBezTo>
                  <a:cubicBezTo>
                    <a:pt x="187" y="29"/>
                    <a:pt x="194" y="32"/>
                    <a:pt x="199" y="36"/>
                  </a:cubicBezTo>
                  <a:cubicBezTo>
                    <a:pt x="200" y="36"/>
                    <a:pt x="200" y="36"/>
                    <a:pt x="200" y="36"/>
                  </a:cubicBezTo>
                  <a:cubicBezTo>
                    <a:pt x="202" y="39"/>
                    <a:pt x="202" y="39"/>
                    <a:pt x="202" y="39"/>
                  </a:cubicBezTo>
                  <a:cubicBezTo>
                    <a:pt x="202" y="40"/>
                    <a:pt x="205" y="41"/>
                    <a:pt x="210" y="41"/>
                  </a:cubicBezTo>
                  <a:cubicBezTo>
                    <a:pt x="210" y="41"/>
                    <a:pt x="210" y="41"/>
                    <a:pt x="210" y="41"/>
                  </a:cubicBezTo>
                  <a:cubicBezTo>
                    <a:pt x="215" y="41"/>
                    <a:pt x="218" y="40"/>
                    <a:pt x="218" y="39"/>
                  </a:cubicBezTo>
                  <a:cubicBezTo>
                    <a:pt x="220" y="36"/>
                    <a:pt x="220" y="36"/>
                    <a:pt x="220" y="36"/>
                  </a:cubicBezTo>
                  <a:cubicBezTo>
                    <a:pt x="221" y="36"/>
                    <a:pt x="221" y="36"/>
                    <a:pt x="221" y="36"/>
                  </a:cubicBezTo>
                  <a:cubicBezTo>
                    <a:pt x="227" y="32"/>
                    <a:pt x="235" y="29"/>
                    <a:pt x="242" y="29"/>
                  </a:cubicBezTo>
                  <a:cubicBezTo>
                    <a:pt x="392" y="42"/>
                    <a:pt x="392" y="42"/>
                    <a:pt x="392" y="42"/>
                  </a:cubicBezTo>
                  <a:cubicBezTo>
                    <a:pt x="392" y="42"/>
                    <a:pt x="393" y="42"/>
                    <a:pt x="394" y="42"/>
                  </a:cubicBezTo>
                  <a:cubicBezTo>
                    <a:pt x="398" y="42"/>
                    <a:pt x="402" y="38"/>
                    <a:pt x="402" y="34"/>
                  </a:cubicBezTo>
                  <a:cubicBezTo>
                    <a:pt x="402" y="30"/>
                    <a:pt x="399" y="26"/>
                    <a:pt x="395" y="26"/>
                  </a:cubicBezTo>
                  <a:cubicBezTo>
                    <a:pt x="394" y="26"/>
                    <a:pt x="394" y="26"/>
                    <a:pt x="394" y="26"/>
                  </a:cubicBezTo>
                  <a:cubicBezTo>
                    <a:pt x="246" y="19"/>
                    <a:pt x="246" y="19"/>
                    <a:pt x="246" y="19"/>
                  </a:cubicBezTo>
                  <a:cubicBezTo>
                    <a:pt x="246" y="19"/>
                    <a:pt x="246" y="19"/>
                    <a:pt x="246" y="19"/>
                  </a:cubicBezTo>
                  <a:cubicBezTo>
                    <a:pt x="244" y="19"/>
                    <a:pt x="243" y="20"/>
                    <a:pt x="242" y="20"/>
                  </a:cubicBezTo>
                  <a:cubicBezTo>
                    <a:pt x="239" y="27"/>
                    <a:pt x="234" y="28"/>
                    <a:pt x="231" y="28"/>
                  </a:cubicBezTo>
                  <a:cubicBezTo>
                    <a:pt x="227" y="28"/>
                    <a:pt x="223" y="25"/>
                    <a:pt x="221" y="20"/>
                  </a:cubicBezTo>
                  <a:cubicBezTo>
                    <a:pt x="220" y="19"/>
                    <a:pt x="219" y="19"/>
                    <a:pt x="217" y="19"/>
                  </a:cubicBezTo>
                  <a:cubicBezTo>
                    <a:pt x="203" y="19"/>
                    <a:pt x="203" y="19"/>
                    <a:pt x="203" y="19"/>
                  </a:cubicBezTo>
                  <a:cubicBezTo>
                    <a:pt x="201" y="19"/>
                    <a:pt x="200" y="19"/>
                    <a:pt x="199" y="20"/>
                  </a:cubicBezTo>
                  <a:cubicBezTo>
                    <a:pt x="197" y="25"/>
                    <a:pt x="193" y="28"/>
                    <a:pt x="189" y="28"/>
                  </a:cubicBezTo>
                  <a:cubicBezTo>
                    <a:pt x="186" y="28"/>
                    <a:pt x="181" y="27"/>
                    <a:pt x="178" y="20"/>
                  </a:cubicBezTo>
                  <a:cubicBezTo>
                    <a:pt x="177" y="20"/>
                    <a:pt x="176" y="19"/>
                    <a:pt x="174" y="19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6" y="26"/>
                    <a:pt x="26" y="26"/>
                    <a:pt x="26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9" name="Freeform 89">
              <a:extLst>
                <a:ext uri="{FF2B5EF4-FFF2-40B4-BE49-F238E27FC236}">
                  <a16:creationId xmlns:a16="http://schemas.microsoft.com/office/drawing/2014/main" id="{B158FFF0-B7BE-4A61-BED7-743AF0F41E76}"/>
                </a:ext>
              </a:extLst>
            </p:cNvPr>
            <p:cNvSpPr/>
            <p:nvPr/>
          </p:nvSpPr>
          <p:spPr bwMode="auto">
            <a:xfrm>
              <a:off x="5354638" y="3525838"/>
              <a:ext cx="669925" cy="163513"/>
            </a:xfrm>
            <a:custGeom>
              <a:avLst/>
              <a:gdLst>
                <a:gd name="T0" fmla="*/ 169 w 177"/>
                <a:gd name="T1" fmla="*/ 37 h 43"/>
                <a:gd name="T2" fmla="*/ 168 w 177"/>
                <a:gd name="T3" fmla="*/ 36 h 43"/>
                <a:gd name="T4" fmla="*/ 92 w 177"/>
                <a:gd name="T5" fmla="*/ 1 h 43"/>
                <a:gd name="T6" fmla="*/ 75 w 177"/>
                <a:gd name="T7" fmla="*/ 0 h 43"/>
                <a:gd name="T8" fmla="*/ 18 w 177"/>
                <a:gd name="T9" fmla="*/ 15 h 43"/>
                <a:gd name="T10" fmla="*/ 3 w 177"/>
                <a:gd name="T11" fmla="*/ 29 h 43"/>
                <a:gd name="T12" fmla="*/ 1 w 177"/>
                <a:gd name="T13" fmla="*/ 39 h 43"/>
                <a:gd name="T14" fmla="*/ 9 w 177"/>
                <a:gd name="T15" fmla="*/ 43 h 43"/>
                <a:gd name="T16" fmla="*/ 177 w 177"/>
                <a:gd name="T17" fmla="*/ 43 h 43"/>
                <a:gd name="T18" fmla="*/ 169 w 177"/>
                <a:gd name="T19" fmla="*/ 37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7" h="43">
                  <a:moveTo>
                    <a:pt x="169" y="37"/>
                  </a:moveTo>
                  <a:cubicBezTo>
                    <a:pt x="168" y="36"/>
                    <a:pt x="168" y="36"/>
                    <a:pt x="168" y="36"/>
                  </a:cubicBezTo>
                  <a:cubicBezTo>
                    <a:pt x="141" y="16"/>
                    <a:pt x="115" y="5"/>
                    <a:pt x="92" y="1"/>
                  </a:cubicBezTo>
                  <a:cubicBezTo>
                    <a:pt x="87" y="1"/>
                    <a:pt x="81" y="0"/>
                    <a:pt x="75" y="0"/>
                  </a:cubicBezTo>
                  <a:cubicBezTo>
                    <a:pt x="40" y="0"/>
                    <a:pt x="18" y="15"/>
                    <a:pt x="18" y="15"/>
                  </a:cubicBezTo>
                  <a:cubicBezTo>
                    <a:pt x="16" y="16"/>
                    <a:pt x="6" y="23"/>
                    <a:pt x="3" y="29"/>
                  </a:cubicBezTo>
                  <a:cubicBezTo>
                    <a:pt x="1" y="33"/>
                    <a:pt x="0" y="36"/>
                    <a:pt x="1" y="39"/>
                  </a:cubicBezTo>
                  <a:cubicBezTo>
                    <a:pt x="3" y="42"/>
                    <a:pt x="5" y="43"/>
                    <a:pt x="9" y="43"/>
                  </a:cubicBezTo>
                  <a:cubicBezTo>
                    <a:pt x="177" y="43"/>
                    <a:pt x="177" y="43"/>
                    <a:pt x="177" y="43"/>
                  </a:cubicBezTo>
                  <a:cubicBezTo>
                    <a:pt x="174" y="40"/>
                    <a:pt x="170" y="37"/>
                    <a:pt x="169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10" name="Freeform 90">
              <a:extLst>
                <a:ext uri="{FF2B5EF4-FFF2-40B4-BE49-F238E27FC236}">
                  <a16:creationId xmlns:a16="http://schemas.microsoft.com/office/drawing/2014/main" id="{03AE4986-48C0-402A-9374-5000E238EE61}"/>
                </a:ext>
              </a:extLst>
            </p:cNvPr>
            <p:cNvSpPr/>
            <p:nvPr/>
          </p:nvSpPr>
          <p:spPr bwMode="auto">
            <a:xfrm>
              <a:off x="6175375" y="3063876"/>
              <a:ext cx="654050" cy="571500"/>
            </a:xfrm>
            <a:custGeom>
              <a:avLst/>
              <a:gdLst>
                <a:gd name="T0" fmla="*/ 171 w 173"/>
                <a:gd name="T1" fmla="*/ 114 h 151"/>
                <a:gd name="T2" fmla="*/ 157 w 173"/>
                <a:gd name="T3" fmla="*/ 87 h 151"/>
                <a:gd name="T4" fmla="*/ 157 w 173"/>
                <a:gd name="T5" fmla="*/ 86 h 151"/>
                <a:gd name="T6" fmla="*/ 123 w 173"/>
                <a:gd name="T7" fmla="*/ 21 h 151"/>
                <a:gd name="T8" fmla="*/ 116 w 173"/>
                <a:gd name="T9" fmla="*/ 8 h 151"/>
                <a:gd name="T10" fmla="*/ 115 w 173"/>
                <a:gd name="T11" fmla="*/ 7 h 151"/>
                <a:gd name="T12" fmla="*/ 87 w 173"/>
                <a:gd name="T13" fmla="*/ 0 h 151"/>
                <a:gd name="T14" fmla="*/ 101 w 173"/>
                <a:gd name="T15" fmla="*/ 24 h 151"/>
                <a:gd name="T16" fmla="*/ 103 w 173"/>
                <a:gd name="T17" fmla="*/ 45 h 151"/>
                <a:gd name="T18" fmla="*/ 88 w 173"/>
                <a:gd name="T19" fmla="*/ 59 h 151"/>
                <a:gd name="T20" fmla="*/ 38 w 173"/>
                <a:gd name="T21" fmla="*/ 87 h 151"/>
                <a:gd name="T22" fmla="*/ 1 w 173"/>
                <a:gd name="T23" fmla="*/ 149 h 151"/>
                <a:gd name="T24" fmla="*/ 0 w 173"/>
                <a:gd name="T25" fmla="*/ 151 h 151"/>
                <a:gd name="T26" fmla="*/ 1 w 173"/>
                <a:gd name="T27" fmla="*/ 151 h 151"/>
                <a:gd name="T28" fmla="*/ 9 w 173"/>
                <a:gd name="T29" fmla="*/ 146 h 151"/>
                <a:gd name="T30" fmla="*/ 86 w 173"/>
                <a:gd name="T31" fmla="*/ 112 h 151"/>
                <a:gd name="T32" fmla="*/ 113 w 173"/>
                <a:gd name="T33" fmla="*/ 109 h 151"/>
                <a:gd name="T34" fmla="*/ 165 w 173"/>
                <a:gd name="T35" fmla="*/ 120 h 151"/>
                <a:gd name="T36" fmla="*/ 169 w 173"/>
                <a:gd name="T37" fmla="*/ 121 h 151"/>
                <a:gd name="T38" fmla="*/ 172 w 173"/>
                <a:gd name="T39" fmla="*/ 120 h 151"/>
                <a:gd name="T40" fmla="*/ 171 w 173"/>
                <a:gd name="T41" fmla="*/ 114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73" h="151">
                  <a:moveTo>
                    <a:pt x="171" y="114"/>
                  </a:moveTo>
                  <a:cubicBezTo>
                    <a:pt x="157" y="87"/>
                    <a:pt x="157" y="87"/>
                    <a:pt x="157" y="87"/>
                  </a:cubicBezTo>
                  <a:cubicBezTo>
                    <a:pt x="157" y="86"/>
                    <a:pt x="157" y="86"/>
                    <a:pt x="157" y="86"/>
                  </a:cubicBezTo>
                  <a:cubicBezTo>
                    <a:pt x="123" y="21"/>
                    <a:pt x="123" y="21"/>
                    <a:pt x="123" y="21"/>
                  </a:cubicBezTo>
                  <a:cubicBezTo>
                    <a:pt x="120" y="17"/>
                    <a:pt x="117" y="11"/>
                    <a:pt x="116" y="8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5" y="7"/>
                    <a:pt x="101" y="0"/>
                    <a:pt x="87" y="0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5" y="31"/>
                    <a:pt x="105" y="38"/>
                    <a:pt x="103" y="45"/>
                  </a:cubicBezTo>
                  <a:cubicBezTo>
                    <a:pt x="100" y="51"/>
                    <a:pt x="95" y="56"/>
                    <a:pt x="88" y="59"/>
                  </a:cubicBezTo>
                  <a:cubicBezTo>
                    <a:pt x="85" y="60"/>
                    <a:pt x="56" y="71"/>
                    <a:pt x="38" y="87"/>
                  </a:cubicBezTo>
                  <a:cubicBezTo>
                    <a:pt x="19" y="105"/>
                    <a:pt x="8" y="123"/>
                    <a:pt x="1" y="149"/>
                  </a:cubicBezTo>
                  <a:cubicBezTo>
                    <a:pt x="0" y="151"/>
                    <a:pt x="0" y="151"/>
                    <a:pt x="0" y="151"/>
                  </a:cubicBezTo>
                  <a:cubicBezTo>
                    <a:pt x="0" y="151"/>
                    <a:pt x="1" y="151"/>
                    <a:pt x="1" y="151"/>
                  </a:cubicBezTo>
                  <a:cubicBezTo>
                    <a:pt x="3" y="149"/>
                    <a:pt x="6" y="147"/>
                    <a:pt x="9" y="146"/>
                  </a:cubicBezTo>
                  <a:cubicBezTo>
                    <a:pt x="9" y="146"/>
                    <a:pt x="42" y="125"/>
                    <a:pt x="86" y="112"/>
                  </a:cubicBezTo>
                  <a:cubicBezTo>
                    <a:pt x="95" y="110"/>
                    <a:pt x="104" y="109"/>
                    <a:pt x="113" y="109"/>
                  </a:cubicBezTo>
                  <a:cubicBezTo>
                    <a:pt x="141" y="109"/>
                    <a:pt x="165" y="120"/>
                    <a:pt x="165" y="120"/>
                  </a:cubicBezTo>
                  <a:cubicBezTo>
                    <a:pt x="167" y="121"/>
                    <a:pt x="168" y="121"/>
                    <a:pt x="169" y="121"/>
                  </a:cubicBezTo>
                  <a:cubicBezTo>
                    <a:pt x="171" y="121"/>
                    <a:pt x="172" y="120"/>
                    <a:pt x="172" y="120"/>
                  </a:cubicBezTo>
                  <a:cubicBezTo>
                    <a:pt x="173" y="118"/>
                    <a:pt x="172" y="116"/>
                    <a:pt x="171" y="1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/>
            </a:p>
          </p:txBody>
        </p:sp>
      </p:grpSp>
      <p:sp>
        <p:nvSpPr>
          <p:cNvPr id="28678" name="文本框 11">
            <a:extLst>
              <a:ext uri="{FF2B5EF4-FFF2-40B4-BE49-F238E27FC236}">
                <a16:creationId xmlns:a16="http://schemas.microsoft.com/office/drawing/2014/main" id="{2D74EA7C-AE82-4A7C-BE5B-6A6D0FDA28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38313" y="552450"/>
            <a:ext cx="449353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ja-JP" sz="3600" dirty="0">
                <a:solidFill>
                  <a:schemeClr val="bg1"/>
                </a:solidFill>
              </a:rPr>
              <a:t>Automated Stopping </a:t>
            </a:r>
          </a:p>
        </p:txBody>
      </p:sp>
      <p:pic>
        <p:nvPicPr>
          <p:cNvPr id="28679" name="图片 12">
            <a:extLst>
              <a:ext uri="{FF2B5EF4-FFF2-40B4-BE49-F238E27FC236}">
                <a16:creationId xmlns:a16="http://schemas.microsoft.com/office/drawing/2014/main" id="{EA21A789-CAFE-4DCE-9356-4BD8695A86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6188" y="5200650"/>
            <a:ext cx="5865812" cy="165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AEBE7E3B-341A-B946-BDCA-DE9AEF0B4D9C}"/>
              </a:ext>
            </a:extLst>
          </p:cNvPr>
          <p:cNvSpPr/>
          <p:nvPr/>
        </p:nvSpPr>
        <p:spPr>
          <a:xfrm>
            <a:off x="1738313" y="2499907"/>
            <a:ext cx="496161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595959"/>
                </a:solidFill>
              </a:rPr>
              <a:t>Performance Curve Stopping Rule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83F8520-A309-A541-BC7C-5010E4671456}"/>
              </a:ext>
            </a:extLst>
          </p:cNvPr>
          <p:cNvSpPr/>
          <p:nvPr/>
        </p:nvSpPr>
        <p:spPr>
          <a:xfrm>
            <a:off x="1789288" y="4278004"/>
            <a:ext cx="48596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rgbClr val="595959"/>
                </a:solidFill>
              </a:rPr>
              <a:t>Median Automated Stopping Rule 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AF6E9AB-852B-F646-9F2C-31FEB38A6534}"/>
              </a:ext>
            </a:extLst>
          </p:cNvPr>
          <p:cNvSpPr/>
          <p:nvPr/>
        </p:nvSpPr>
        <p:spPr>
          <a:xfrm>
            <a:off x="2545785" y="3061594"/>
            <a:ext cx="7991380" cy="4276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eaLnBrk="1" hangingPunct="1">
              <a:lnSpc>
                <a:spcPct val="120000"/>
              </a:lnSpc>
            </a:pPr>
            <a:r>
              <a:rPr lang="ja-JP" altLang="en-US" sz="2000">
                <a:solidFill>
                  <a:srgbClr val="595959"/>
                </a:solidFill>
              </a:rPr>
              <a:t>对于深度学习网络</a:t>
            </a:r>
            <a:r>
              <a:rPr lang="zh-CN" altLang="en-US" sz="2000" dirty="0">
                <a:solidFill>
                  <a:srgbClr val="595959"/>
                </a:solidFill>
              </a:rPr>
              <a:t>，</a:t>
            </a:r>
            <a:r>
              <a:rPr lang="ja-JP" altLang="en-US" sz="2000">
                <a:solidFill>
                  <a:srgbClr val="595959"/>
                </a:solidFill>
              </a:rPr>
              <a:t>减小了约</a:t>
            </a:r>
            <a:r>
              <a:rPr lang="zh-CN" altLang="en-US" sz="2000" dirty="0">
                <a:solidFill>
                  <a:srgbClr val="595959"/>
                </a:solidFill>
              </a:rPr>
              <a:t> </a:t>
            </a:r>
            <a:r>
              <a:rPr lang="en-US" altLang="zh-CN" sz="2000" dirty="0">
                <a:solidFill>
                  <a:srgbClr val="595959"/>
                </a:solidFill>
              </a:rPr>
              <a:t>50%</a:t>
            </a:r>
            <a:r>
              <a:rPr lang="zh-CN" altLang="en-US" sz="2000" dirty="0">
                <a:solidFill>
                  <a:srgbClr val="595959"/>
                </a:solidFill>
              </a:rPr>
              <a:t> </a:t>
            </a:r>
            <a:r>
              <a:rPr lang="ja-JP" altLang="en-US" sz="2000">
                <a:solidFill>
                  <a:srgbClr val="595959"/>
                </a:solidFill>
              </a:rPr>
              <a:t>的</a:t>
            </a:r>
            <a:r>
              <a:rPr lang="zh-CN" altLang="en-US" sz="2000" dirty="0">
                <a:solidFill>
                  <a:srgbClr val="595959"/>
                </a:solidFill>
              </a:rPr>
              <a:t> </a:t>
            </a:r>
            <a:r>
              <a:rPr lang="en-US" altLang="zh-CN" sz="2000" dirty="0">
                <a:solidFill>
                  <a:srgbClr val="595959"/>
                </a:solidFill>
              </a:rPr>
              <a:t>CPU</a:t>
            </a:r>
            <a:r>
              <a:rPr lang="zh-CN" altLang="en-US" sz="2000" dirty="0">
                <a:solidFill>
                  <a:srgbClr val="595959"/>
                </a:solidFill>
              </a:rPr>
              <a:t> </a:t>
            </a:r>
            <a:r>
              <a:rPr lang="ja-JP" altLang="en-US" sz="2000">
                <a:solidFill>
                  <a:srgbClr val="595959"/>
                </a:solidFill>
              </a:rPr>
              <a:t>时间</a:t>
            </a:r>
            <a:endParaRPr lang="en-US" altLang="zh-CN" sz="2000" dirty="0">
              <a:solidFill>
                <a:srgbClr val="595959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94B042C-82B8-3E4D-AFAB-4125323F5B5F}"/>
              </a:ext>
            </a:extLst>
          </p:cNvPr>
          <p:cNvSpPr/>
          <p:nvPr/>
        </p:nvSpPr>
        <p:spPr>
          <a:xfrm>
            <a:off x="2545785" y="4947053"/>
            <a:ext cx="7991380" cy="4276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eaLnBrk="1" hangingPunct="1">
              <a:lnSpc>
                <a:spcPct val="120000"/>
              </a:lnSpc>
            </a:pPr>
            <a:r>
              <a:rPr lang="en-US" altLang="zh-CN" sz="2000" dirty="0">
                <a:solidFill>
                  <a:srgbClr val="595959"/>
                </a:solidFill>
              </a:rPr>
              <a:t>2-3</a:t>
            </a:r>
            <a:r>
              <a:rPr lang="ja-JP" altLang="en-US" sz="2000">
                <a:solidFill>
                  <a:srgbClr val="595959"/>
                </a:solidFill>
              </a:rPr>
              <a:t>倍的速度提升</a:t>
            </a:r>
            <a:endParaRPr lang="en-US" altLang="zh-CN" sz="2000" dirty="0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350670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7C7D8824-526C-4369-BD94-F88DF4938B6E}"/>
              </a:ext>
            </a:extLst>
          </p:cNvPr>
          <p:cNvSpPr/>
          <p:nvPr/>
        </p:nvSpPr>
        <p:spPr>
          <a:xfrm>
            <a:off x="0" y="2540000"/>
            <a:ext cx="5619750" cy="1965325"/>
          </a:xfrm>
          <a:prstGeom prst="rect">
            <a:avLst/>
          </a:prstGeom>
          <a:solidFill>
            <a:srgbClr val="4B64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zh-CN" altLang="en-US" noProof="1"/>
          </a:p>
        </p:txBody>
      </p:sp>
      <p:sp>
        <p:nvSpPr>
          <p:cNvPr id="31747" name="文本框 2">
            <a:extLst>
              <a:ext uri="{FF2B5EF4-FFF2-40B4-BE49-F238E27FC236}">
                <a16:creationId xmlns:a16="http://schemas.microsoft.com/office/drawing/2014/main" id="{3FA8B08D-2570-4A5F-9B4D-F4088648FD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54700" y="2292350"/>
            <a:ext cx="5708650" cy="8206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ja-JP" altLang="en-US" sz="3600" b="1">
                <a:solidFill>
                  <a:srgbClr val="4B649F"/>
                </a:solidFill>
              </a:rPr>
              <a:t>使用案例</a:t>
            </a:r>
            <a:endParaRPr lang="zh-CN" altLang="en-US" sz="3600" b="1" dirty="0">
              <a:solidFill>
                <a:srgbClr val="4B649F"/>
              </a:solidFill>
            </a:endParaRPr>
          </a:p>
        </p:txBody>
      </p:sp>
      <p:grpSp>
        <p:nvGrpSpPr>
          <p:cNvPr id="31749" name="组合 5">
            <a:extLst>
              <a:ext uri="{FF2B5EF4-FFF2-40B4-BE49-F238E27FC236}">
                <a16:creationId xmlns:a16="http://schemas.microsoft.com/office/drawing/2014/main" id="{3947E492-5AA0-4048-9727-8AEF855E87BD}"/>
              </a:ext>
            </a:extLst>
          </p:cNvPr>
          <p:cNvGrpSpPr>
            <a:grpSpLocks/>
          </p:cNvGrpSpPr>
          <p:nvPr/>
        </p:nvGrpSpPr>
        <p:grpSpPr bwMode="auto">
          <a:xfrm>
            <a:off x="1519238" y="2232025"/>
            <a:ext cx="2581275" cy="2582863"/>
            <a:chOff x="1131485" y="2234042"/>
            <a:chExt cx="1607262" cy="1607262"/>
          </a:xfrm>
        </p:grpSpPr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F71710E6-F7C9-4471-922E-9483B258BDAE}"/>
                </a:ext>
              </a:extLst>
            </p:cNvPr>
            <p:cNvSpPr/>
            <p:nvPr/>
          </p:nvSpPr>
          <p:spPr>
            <a:xfrm>
              <a:off x="1131485" y="2234042"/>
              <a:ext cx="1607262" cy="1607262"/>
            </a:xfrm>
            <a:prstGeom prst="ellipse">
              <a:avLst/>
            </a:prstGeom>
            <a:solidFill>
              <a:srgbClr val="4B649F"/>
            </a:solidFill>
            <a:ln w="19050">
              <a:solidFill>
                <a:srgbClr val="4B649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484011A1-BA5A-4C44-8EF6-9FFD42E5E36D}"/>
                </a:ext>
              </a:extLst>
            </p:cNvPr>
            <p:cNvSpPr/>
            <p:nvPr/>
          </p:nvSpPr>
          <p:spPr>
            <a:xfrm>
              <a:off x="1241206" y="2343696"/>
              <a:ext cx="1387820" cy="1387955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4B649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31754" name="KSO_Shape">
              <a:extLst>
                <a:ext uri="{FF2B5EF4-FFF2-40B4-BE49-F238E27FC236}">
                  <a16:creationId xmlns:a16="http://schemas.microsoft.com/office/drawing/2014/main" id="{308F2DF7-DD34-403E-BEED-0BA5FB5491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0150" y="2597150"/>
              <a:ext cx="909932" cy="881046"/>
            </a:xfrm>
            <a:custGeom>
              <a:avLst/>
              <a:gdLst>
                <a:gd name="T0" fmla="*/ 8644 w 8965002"/>
                <a:gd name="T1" fmla="*/ 3777 h 8673857"/>
                <a:gd name="T2" fmla="*/ 8892 w 8965002"/>
                <a:gd name="T3" fmla="*/ 3777 h 8673857"/>
                <a:gd name="T4" fmla="*/ 9300 w 8965002"/>
                <a:gd name="T5" fmla="*/ 4552 h 8673857"/>
                <a:gd name="T6" fmla="*/ 7282 w 8965002"/>
                <a:gd name="T7" fmla="*/ 7598 h 8673857"/>
                <a:gd name="T8" fmla="*/ 6806 w 8965002"/>
                <a:gd name="T9" fmla="*/ 7834 h 8673857"/>
                <a:gd name="T10" fmla="*/ 5621 w 8965002"/>
                <a:gd name="T11" fmla="*/ 7834 h 8673857"/>
                <a:gd name="T12" fmla="*/ 5621 w 8965002"/>
                <a:gd name="T13" fmla="*/ 8794 h 8673857"/>
                <a:gd name="T14" fmla="*/ 5463 w 8965002"/>
                <a:gd name="T15" fmla="*/ 9054 h 8673857"/>
                <a:gd name="T16" fmla="*/ 5318 w 8965002"/>
                <a:gd name="T17" fmla="*/ 9089 h 8673857"/>
                <a:gd name="T18" fmla="*/ 5134 w 8965002"/>
                <a:gd name="T19" fmla="*/ 9034 h 8673857"/>
                <a:gd name="T20" fmla="*/ 4211 w 8965002"/>
                <a:gd name="T21" fmla="*/ 8408 h 8673857"/>
                <a:gd name="T22" fmla="*/ 3308 w 8965002"/>
                <a:gd name="T23" fmla="*/ 9034 h 8673857"/>
                <a:gd name="T24" fmla="*/ 2978 w 8965002"/>
                <a:gd name="T25" fmla="*/ 9054 h 8673857"/>
                <a:gd name="T26" fmla="*/ 2809 w 8965002"/>
                <a:gd name="T27" fmla="*/ 8794 h 8673857"/>
                <a:gd name="T28" fmla="*/ 2809 w 8965002"/>
                <a:gd name="T29" fmla="*/ 6394 h 8673857"/>
                <a:gd name="T30" fmla="*/ 3316 w 8965002"/>
                <a:gd name="T31" fmla="*/ 5378 h 8673857"/>
                <a:gd name="T32" fmla="*/ 3477 w 8965002"/>
                <a:gd name="T33" fmla="*/ 5335 h 8673857"/>
                <a:gd name="T34" fmla="*/ 5950 w 8965002"/>
                <a:gd name="T35" fmla="*/ 5335 h 8673857"/>
                <a:gd name="T36" fmla="*/ 5613 w 8965002"/>
                <a:gd name="T37" fmla="*/ 6582 h 8673857"/>
                <a:gd name="T38" fmla="*/ 6512 w 8965002"/>
                <a:gd name="T39" fmla="*/ 6582 h 8673857"/>
                <a:gd name="T40" fmla="*/ 8644 w 8965002"/>
                <a:gd name="T41" fmla="*/ 3777 h 8673857"/>
                <a:gd name="T42" fmla="*/ 6389 w 8965002"/>
                <a:gd name="T43" fmla="*/ 0 h 8673857"/>
                <a:gd name="T44" fmla="*/ 8573 w 8965002"/>
                <a:gd name="T45" fmla="*/ 144 h 8673857"/>
                <a:gd name="T46" fmla="*/ 8969 w 8965002"/>
                <a:gd name="T47" fmla="*/ 927 h 8673857"/>
                <a:gd name="T48" fmla="*/ 6492 w 8965002"/>
                <a:gd name="T49" fmla="*/ 4165 h 8673857"/>
                <a:gd name="T50" fmla="*/ 6044 w 8965002"/>
                <a:gd name="T51" fmla="*/ 4378 h 8673857"/>
                <a:gd name="T52" fmla="*/ 2310 w 8965002"/>
                <a:gd name="T53" fmla="*/ 4378 h 8673857"/>
                <a:gd name="T54" fmla="*/ 1203 w 8965002"/>
                <a:gd name="T55" fmla="*/ 5739 h 8673857"/>
                <a:gd name="T56" fmla="*/ 1882 w 8965002"/>
                <a:gd name="T57" fmla="*/ 6522 h 8673857"/>
                <a:gd name="T58" fmla="*/ 2180 w 8965002"/>
                <a:gd name="T59" fmla="*/ 6581 h 8673857"/>
                <a:gd name="T60" fmla="*/ 2180 w 8965002"/>
                <a:gd name="T61" fmla="*/ 7833 h 8673857"/>
                <a:gd name="T62" fmla="*/ 56 w 8965002"/>
                <a:gd name="T63" fmla="*/ 5995 h 8673857"/>
                <a:gd name="T64" fmla="*/ 68 w 8965002"/>
                <a:gd name="T65" fmla="*/ 4956 h 8673857"/>
                <a:gd name="T66" fmla="*/ 2840 w 8965002"/>
                <a:gd name="T67" fmla="*/ 703 h 8673857"/>
                <a:gd name="T68" fmla="*/ 3676 w 8965002"/>
                <a:gd name="T69" fmla="*/ 239 h 8673857"/>
                <a:gd name="T70" fmla="*/ 6389 w 8965002"/>
                <a:gd name="T71" fmla="*/ 0 h 8673857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8965002" h="8673857">
                  <a:moveTo>
                    <a:pt x="8267042" y="3603669"/>
                  </a:moveTo>
                  <a:cubicBezTo>
                    <a:pt x="8267042" y="3603669"/>
                    <a:pt x="8267042" y="3603669"/>
                    <a:pt x="8503636" y="3603669"/>
                  </a:cubicBezTo>
                  <a:cubicBezTo>
                    <a:pt x="8770275" y="3603669"/>
                    <a:pt x="9115779" y="3885289"/>
                    <a:pt x="8894206" y="4343392"/>
                  </a:cubicBezTo>
                  <a:cubicBezTo>
                    <a:pt x="8894206" y="4343392"/>
                    <a:pt x="8894206" y="4343392"/>
                    <a:pt x="6963891" y="7249712"/>
                  </a:cubicBezTo>
                  <a:cubicBezTo>
                    <a:pt x="6817428" y="7463743"/>
                    <a:pt x="6610877" y="7475008"/>
                    <a:pt x="6509479" y="7475008"/>
                  </a:cubicBezTo>
                  <a:cubicBezTo>
                    <a:pt x="6509479" y="7475008"/>
                    <a:pt x="6509479" y="7475008"/>
                    <a:pt x="5375325" y="7475008"/>
                  </a:cubicBezTo>
                  <a:cubicBezTo>
                    <a:pt x="5375325" y="7475008"/>
                    <a:pt x="5375325" y="7475008"/>
                    <a:pt x="5375325" y="8391212"/>
                  </a:cubicBezTo>
                  <a:cubicBezTo>
                    <a:pt x="5375325" y="8503860"/>
                    <a:pt x="5326504" y="8586469"/>
                    <a:pt x="5225106" y="8639038"/>
                  </a:cubicBezTo>
                  <a:cubicBezTo>
                    <a:pt x="5180040" y="8661567"/>
                    <a:pt x="5131219" y="8672833"/>
                    <a:pt x="5086153" y="8672833"/>
                  </a:cubicBezTo>
                  <a:cubicBezTo>
                    <a:pt x="5026066" y="8672833"/>
                    <a:pt x="4962223" y="8654057"/>
                    <a:pt x="4909646" y="8620263"/>
                  </a:cubicBezTo>
                  <a:cubicBezTo>
                    <a:pt x="4909646" y="8620263"/>
                    <a:pt x="4909646" y="8620263"/>
                    <a:pt x="4027109" y="8023229"/>
                  </a:cubicBezTo>
                  <a:cubicBezTo>
                    <a:pt x="4027109" y="8023229"/>
                    <a:pt x="4027109" y="8023229"/>
                    <a:pt x="3163349" y="8620263"/>
                  </a:cubicBezTo>
                  <a:cubicBezTo>
                    <a:pt x="3069463" y="8684097"/>
                    <a:pt x="2949287" y="8691607"/>
                    <a:pt x="2847889" y="8639038"/>
                  </a:cubicBezTo>
                  <a:cubicBezTo>
                    <a:pt x="2750247" y="8586469"/>
                    <a:pt x="2686404" y="8503860"/>
                    <a:pt x="2686404" y="8391212"/>
                  </a:cubicBezTo>
                  <a:cubicBezTo>
                    <a:pt x="2686404" y="8391212"/>
                    <a:pt x="2686404" y="8391212"/>
                    <a:pt x="2686404" y="6100701"/>
                  </a:cubicBezTo>
                  <a:cubicBezTo>
                    <a:pt x="2686404" y="5559991"/>
                    <a:pt x="2990598" y="5237066"/>
                    <a:pt x="3170860" y="5131928"/>
                  </a:cubicBezTo>
                  <a:cubicBezTo>
                    <a:pt x="3215926" y="5105644"/>
                    <a:pt x="3268503" y="5090624"/>
                    <a:pt x="3324835" y="5090624"/>
                  </a:cubicBezTo>
                  <a:cubicBezTo>
                    <a:pt x="3324835" y="5090624"/>
                    <a:pt x="3324835" y="5090624"/>
                    <a:pt x="5690785" y="5090624"/>
                  </a:cubicBezTo>
                  <a:cubicBezTo>
                    <a:pt x="5371570" y="5406038"/>
                    <a:pt x="5367814" y="5980543"/>
                    <a:pt x="5367814" y="6280938"/>
                  </a:cubicBezTo>
                  <a:cubicBezTo>
                    <a:pt x="5367814" y="6280938"/>
                    <a:pt x="5367814" y="6280938"/>
                    <a:pt x="6227818" y="6280938"/>
                  </a:cubicBezTo>
                  <a:cubicBezTo>
                    <a:pt x="6227818" y="6280938"/>
                    <a:pt x="6227818" y="6280938"/>
                    <a:pt x="8267042" y="3603669"/>
                  </a:cubicBezTo>
                  <a:close/>
                  <a:moveTo>
                    <a:pt x="6109875" y="128"/>
                  </a:moveTo>
                  <a:cubicBezTo>
                    <a:pt x="6829153" y="-2490"/>
                    <a:pt x="7579192" y="34821"/>
                    <a:pt x="8198796" y="137601"/>
                  </a:cubicBezTo>
                  <a:cubicBezTo>
                    <a:pt x="8705745" y="220201"/>
                    <a:pt x="8739542" y="678257"/>
                    <a:pt x="8578069" y="884757"/>
                  </a:cubicBezTo>
                  <a:cubicBezTo>
                    <a:pt x="8578069" y="884757"/>
                    <a:pt x="6234838" y="3955980"/>
                    <a:pt x="6208552" y="3974753"/>
                  </a:cubicBezTo>
                  <a:cubicBezTo>
                    <a:pt x="6107162" y="4098653"/>
                    <a:pt x="5953199" y="4177498"/>
                    <a:pt x="5780461" y="4177498"/>
                  </a:cubicBezTo>
                  <a:cubicBezTo>
                    <a:pt x="5780461" y="4177498"/>
                    <a:pt x="5780461" y="4177498"/>
                    <a:pt x="2209285" y="4177498"/>
                  </a:cubicBezTo>
                  <a:cubicBezTo>
                    <a:pt x="1818747" y="4177498"/>
                    <a:pt x="970076" y="4545444"/>
                    <a:pt x="1150325" y="5476573"/>
                  </a:cubicBezTo>
                  <a:cubicBezTo>
                    <a:pt x="1217918" y="5825746"/>
                    <a:pt x="1465760" y="6103583"/>
                    <a:pt x="1799971" y="6223729"/>
                  </a:cubicBezTo>
                  <a:cubicBezTo>
                    <a:pt x="1875075" y="6253765"/>
                    <a:pt x="2002751" y="6268783"/>
                    <a:pt x="2085365" y="6280047"/>
                  </a:cubicBezTo>
                  <a:cubicBezTo>
                    <a:pt x="2085365" y="6280047"/>
                    <a:pt x="2085365" y="6280047"/>
                    <a:pt x="2085365" y="7473994"/>
                  </a:cubicBezTo>
                  <a:cubicBezTo>
                    <a:pt x="1582171" y="7440203"/>
                    <a:pt x="335451" y="7004675"/>
                    <a:pt x="53813" y="5720619"/>
                  </a:cubicBezTo>
                  <a:cubicBezTo>
                    <a:pt x="-25046" y="5397728"/>
                    <a:pt x="-13780" y="5056063"/>
                    <a:pt x="65078" y="4729417"/>
                  </a:cubicBezTo>
                  <a:cubicBezTo>
                    <a:pt x="282879" y="3283915"/>
                    <a:pt x="2351982" y="944830"/>
                    <a:pt x="2716235" y="670748"/>
                  </a:cubicBezTo>
                  <a:cubicBezTo>
                    <a:pt x="2960321" y="471756"/>
                    <a:pt x="3234449" y="310311"/>
                    <a:pt x="3516088" y="227711"/>
                  </a:cubicBezTo>
                  <a:cubicBezTo>
                    <a:pt x="3797726" y="119767"/>
                    <a:pt x="4911078" y="4491"/>
                    <a:pt x="6109875" y="128"/>
                  </a:cubicBezTo>
                  <a:close/>
                </a:path>
              </a:pathLst>
            </a:custGeom>
            <a:solidFill>
              <a:srgbClr val="4B64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 anchorCtr="1"/>
            <a:lstStyle/>
            <a:p>
              <a:endParaRPr lang="zh-CN" altLang="en-US"/>
            </a:p>
          </p:txBody>
        </p:sp>
      </p:grpSp>
      <p:pic>
        <p:nvPicPr>
          <p:cNvPr id="31750" name="图片 9">
            <a:extLst>
              <a:ext uri="{FF2B5EF4-FFF2-40B4-BE49-F238E27FC236}">
                <a16:creationId xmlns:a16="http://schemas.microsoft.com/office/drawing/2014/main" id="{6D7878E4-4D9A-49D7-93AC-72BB752105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6188" y="5200650"/>
            <a:ext cx="5865812" cy="165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51" name="图片 10">
            <a:extLst>
              <a:ext uri="{FF2B5EF4-FFF2-40B4-BE49-F238E27FC236}">
                <a16:creationId xmlns:a16="http://schemas.microsoft.com/office/drawing/2014/main" id="{A16C41D2-4ABD-40C3-A8E2-120BBEA519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878763" cy="221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5504153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任意多边形 10">
            <a:extLst>
              <a:ext uri="{FF2B5EF4-FFF2-40B4-BE49-F238E27FC236}">
                <a16:creationId xmlns:a16="http://schemas.microsoft.com/office/drawing/2014/main" id="{F78217A7-87B9-42C8-9AA2-56639B95E51F}"/>
              </a:ext>
            </a:extLst>
          </p:cNvPr>
          <p:cNvSpPr/>
          <p:nvPr/>
        </p:nvSpPr>
        <p:spPr>
          <a:xfrm rot="5400000">
            <a:off x="1882775" y="-1425575"/>
            <a:ext cx="914400" cy="4679950"/>
          </a:xfrm>
          <a:custGeom>
            <a:avLst/>
            <a:gdLst>
              <a:gd name="connsiteX0" fmla="*/ 0 w 990604"/>
              <a:gd name="connsiteY0" fmla="*/ 5956738 h 5956738"/>
              <a:gd name="connsiteX1" fmla="*/ 0 w 990604"/>
              <a:gd name="connsiteY1" fmla="*/ 317938 h 5956738"/>
              <a:gd name="connsiteX2" fmla="*/ 6 w 990604"/>
              <a:gd name="connsiteY2" fmla="*/ 317938 h 5956738"/>
              <a:gd name="connsiteX3" fmla="*/ 495305 w 990604"/>
              <a:gd name="connsiteY3" fmla="*/ 0 h 5956738"/>
              <a:gd name="connsiteX4" fmla="*/ 990604 w 990604"/>
              <a:gd name="connsiteY4" fmla="*/ 317938 h 5956738"/>
              <a:gd name="connsiteX5" fmla="*/ 990601 w 990604"/>
              <a:gd name="connsiteY5" fmla="*/ 317938 h 5956738"/>
              <a:gd name="connsiteX6" fmla="*/ 990601 w 990604"/>
              <a:gd name="connsiteY6" fmla="*/ 5956738 h 5956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0604" h="5956738">
                <a:moveTo>
                  <a:pt x="0" y="5956738"/>
                </a:moveTo>
                <a:lnTo>
                  <a:pt x="0" y="317938"/>
                </a:lnTo>
                <a:lnTo>
                  <a:pt x="6" y="317938"/>
                </a:lnTo>
                <a:lnTo>
                  <a:pt x="495305" y="0"/>
                </a:lnTo>
                <a:lnTo>
                  <a:pt x="990604" y="317938"/>
                </a:lnTo>
                <a:lnTo>
                  <a:pt x="990601" y="317938"/>
                </a:lnTo>
                <a:lnTo>
                  <a:pt x="990601" y="5956738"/>
                </a:lnTo>
                <a:close/>
              </a:path>
            </a:pathLst>
          </a:custGeom>
          <a:solidFill>
            <a:srgbClr val="4B64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zh-CN" altLang="en-US" noProof="1"/>
          </a:p>
        </p:txBody>
      </p:sp>
      <p:sp>
        <p:nvSpPr>
          <p:cNvPr id="2" name="椭圆 1">
            <a:extLst>
              <a:ext uri="{FF2B5EF4-FFF2-40B4-BE49-F238E27FC236}">
                <a16:creationId xmlns:a16="http://schemas.microsoft.com/office/drawing/2014/main" id="{989F1B2B-D069-4E1D-ABB9-F2C6C8EF9ED8}"/>
              </a:ext>
            </a:extLst>
          </p:cNvPr>
          <p:cNvSpPr/>
          <p:nvPr/>
        </p:nvSpPr>
        <p:spPr>
          <a:xfrm>
            <a:off x="323850" y="247650"/>
            <a:ext cx="1333500" cy="1333500"/>
          </a:xfrm>
          <a:prstGeom prst="ellipse">
            <a:avLst/>
          </a:prstGeom>
          <a:solidFill>
            <a:schemeClr val="bg1"/>
          </a:solidFill>
          <a:ln w="38100">
            <a:solidFill>
              <a:srgbClr val="4B64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zh-CN" altLang="en-US" noProof="1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EB01D4AC-4383-4216-A68F-045301757739}"/>
              </a:ext>
            </a:extLst>
          </p:cNvPr>
          <p:cNvGrpSpPr/>
          <p:nvPr/>
        </p:nvGrpSpPr>
        <p:grpSpPr>
          <a:xfrm>
            <a:off x="475624" y="571426"/>
            <a:ext cx="1029952" cy="685949"/>
            <a:chOff x="5302250" y="2903538"/>
            <a:chExt cx="1587500" cy="1057276"/>
          </a:xfrm>
          <a:solidFill>
            <a:srgbClr val="4B649F"/>
          </a:solidFill>
        </p:grpSpPr>
        <p:sp>
          <p:nvSpPr>
            <p:cNvPr id="4" name="Freeform 84">
              <a:extLst>
                <a:ext uri="{FF2B5EF4-FFF2-40B4-BE49-F238E27FC236}">
                  <a16:creationId xmlns:a16="http://schemas.microsoft.com/office/drawing/2014/main" id="{31146644-E136-4958-B5BF-A9B632D430C5}"/>
                </a:ext>
              </a:extLst>
            </p:cNvPr>
            <p:cNvSpPr/>
            <p:nvPr/>
          </p:nvSpPr>
          <p:spPr bwMode="auto">
            <a:xfrm>
              <a:off x="5362575" y="3040063"/>
              <a:ext cx="706438" cy="614363"/>
            </a:xfrm>
            <a:custGeom>
              <a:avLst/>
              <a:gdLst>
                <a:gd name="T0" fmla="*/ 181 w 187"/>
                <a:gd name="T1" fmla="*/ 49 h 162"/>
                <a:gd name="T2" fmla="*/ 187 w 187"/>
                <a:gd name="T3" fmla="*/ 66 h 162"/>
                <a:gd name="T4" fmla="*/ 187 w 187"/>
                <a:gd name="T5" fmla="*/ 162 h 162"/>
                <a:gd name="T6" fmla="*/ 176 w 187"/>
                <a:gd name="T7" fmla="*/ 153 h 162"/>
                <a:gd name="T8" fmla="*/ 92 w 187"/>
                <a:gd name="T9" fmla="*/ 115 h 162"/>
                <a:gd name="T10" fmla="*/ 73 w 187"/>
                <a:gd name="T11" fmla="*/ 114 h 162"/>
                <a:gd name="T12" fmla="*/ 8 w 187"/>
                <a:gd name="T13" fmla="*/ 131 h 162"/>
                <a:gd name="T14" fmla="*/ 1 w 187"/>
                <a:gd name="T15" fmla="*/ 131 h 162"/>
                <a:gd name="T16" fmla="*/ 2 w 187"/>
                <a:gd name="T17" fmla="*/ 126 h 162"/>
                <a:gd name="T18" fmla="*/ 26 w 187"/>
                <a:gd name="T19" fmla="*/ 70 h 162"/>
                <a:gd name="T20" fmla="*/ 48 w 187"/>
                <a:gd name="T21" fmla="*/ 20 h 162"/>
                <a:gd name="T22" fmla="*/ 53 w 187"/>
                <a:gd name="T23" fmla="*/ 13 h 162"/>
                <a:gd name="T24" fmla="*/ 62 w 187"/>
                <a:gd name="T25" fmla="*/ 9 h 162"/>
                <a:gd name="T26" fmla="*/ 130 w 187"/>
                <a:gd name="T27" fmla="*/ 11 h 162"/>
                <a:gd name="T28" fmla="*/ 181 w 187"/>
                <a:gd name="T29" fmla="*/ 49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7" h="162">
                  <a:moveTo>
                    <a:pt x="181" y="49"/>
                  </a:moveTo>
                  <a:cubicBezTo>
                    <a:pt x="184" y="54"/>
                    <a:pt x="187" y="60"/>
                    <a:pt x="187" y="66"/>
                  </a:cubicBezTo>
                  <a:cubicBezTo>
                    <a:pt x="187" y="162"/>
                    <a:pt x="187" y="162"/>
                    <a:pt x="187" y="162"/>
                  </a:cubicBezTo>
                  <a:cubicBezTo>
                    <a:pt x="187" y="162"/>
                    <a:pt x="178" y="154"/>
                    <a:pt x="176" y="153"/>
                  </a:cubicBezTo>
                  <a:cubicBezTo>
                    <a:pt x="168" y="148"/>
                    <a:pt x="133" y="120"/>
                    <a:pt x="92" y="115"/>
                  </a:cubicBezTo>
                  <a:cubicBezTo>
                    <a:pt x="86" y="114"/>
                    <a:pt x="79" y="114"/>
                    <a:pt x="73" y="114"/>
                  </a:cubicBezTo>
                  <a:cubicBezTo>
                    <a:pt x="32" y="114"/>
                    <a:pt x="8" y="131"/>
                    <a:pt x="8" y="131"/>
                  </a:cubicBezTo>
                  <a:cubicBezTo>
                    <a:pt x="5" y="133"/>
                    <a:pt x="2" y="133"/>
                    <a:pt x="1" y="131"/>
                  </a:cubicBezTo>
                  <a:cubicBezTo>
                    <a:pt x="0" y="130"/>
                    <a:pt x="1" y="128"/>
                    <a:pt x="2" y="126"/>
                  </a:cubicBezTo>
                  <a:cubicBezTo>
                    <a:pt x="26" y="70"/>
                    <a:pt x="26" y="70"/>
                    <a:pt x="26" y="70"/>
                  </a:cubicBezTo>
                  <a:cubicBezTo>
                    <a:pt x="48" y="20"/>
                    <a:pt x="48" y="20"/>
                    <a:pt x="48" y="20"/>
                  </a:cubicBezTo>
                  <a:cubicBezTo>
                    <a:pt x="49" y="18"/>
                    <a:pt x="51" y="15"/>
                    <a:pt x="53" y="13"/>
                  </a:cubicBezTo>
                  <a:cubicBezTo>
                    <a:pt x="55" y="11"/>
                    <a:pt x="59" y="10"/>
                    <a:pt x="62" y="9"/>
                  </a:cubicBezTo>
                  <a:cubicBezTo>
                    <a:pt x="65" y="9"/>
                    <a:pt x="98" y="0"/>
                    <a:pt x="130" y="11"/>
                  </a:cubicBezTo>
                  <a:cubicBezTo>
                    <a:pt x="163" y="22"/>
                    <a:pt x="179" y="45"/>
                    <a:pt x="181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5" name="Freeform 85">
              <a:extLst>
                <a:ext uri="{FF2B5EF4-FFF2-40B4-BE49-F238E27FC236}">
                  <a16:creationId xmlns:a16="http://schemas.microsoft.com/office/drawing/2014/main" id="{15DA8FD2-48AA-4963-8E7E-85AB57E553CB}"/>
                </a:ext>
              </a:extLst>
            </p:cNvPr>
            <p:cNvSpPr/>
            <p:nvPr/>
          </p:nvSpPr>
          <p:spPr bwMode="auto">
            <a:xfrm>
              <a:off x="6115050" y="2903538"/>
              <a:ext cx="400050" cy="747713"/>
            </a:xfrm>
            <a:custGeom>
              <a:avLst/>
              <a:gdLst>
                <a:gd name="T0" fmla="*/ 44 w 106"/>
                <a:gd name="T1" fmla="*/ 119 h 197"/>
                <a:gd name="T2" fmla="*/ 3 w 106"/>
                <a:gd name="T3" fmla="*/ 187 h 197"/>
                <a:gd name="T4" fmla="*/ 0 w 106"/>
                <a:gd name="T5" fmla="*/ 197 h 197"/>
                <a:gd name="T6" fmla="*/ 0 w 106"/>
                <a:gd name="T7" fmla="*/ 83 h 197"/>
                <a:gd name="T8" fmla="*/ 1 w 106"/>
                <a:gd name="T9" fmla="*/ 64 h 197"/>
                <a:gd name="T10" fmla="*/ 16 w 106"/>
                <a:gd name="T11" fmla="*/ 29 h 197"/>
                <a:gd name="T12" fmla="*/ 49 w 106"/>
                <a:gd name="T13" fmla="*/ 1 h 197"/>
                <a:gd name="T14" fmla="*/ 54 w 106"/>
                <a:gd name="T15" fmla="*/ 0 h 197"/>
                <a:gd name="T16" fmla="*/ 64 w 106"/>
                <a:gd name="T17" fmla="*/ 6 h 197"/>
                <a:gd name="T18" fmla="*/ 85 w 106"/>
                <a:gd name="T19" fmla="*/ 42 h 197"/>
                <a:gd name="T20" fmla="*/ 86 w 106"/>
                <a:gd name="T21" fmla="*/ 42 h 197"/>
                <a:gd name="T22" fmla="*/ 104 w 106"/>
                <a:gd name="T23" fmla="*/ 74 h 197"/>
                <a:gd name="T24" fmla="*/ 105 w 106"/>
                <a:gd name="T25" fmla="*/ 82 h 197"/>
                <a:gd name="T26" fmla="*/ 99 w 106"/>
                <a:gd name="T27" fmla="*/ 87 h 197"/>
                <a:gd name="T28" fmla="*/ 44 w 106"/>
                <a:gd name="T29" fmla="*/ 119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6" h="197">
                  <a:moveTo>
                    <a:pt x="44" y="119"/>
                  </a:moveTo>
                  <a:cubicBezTo>
                    <a:pt x="25" y="137"/>
                    <a:pt x="12" y="156"/>
                    <a:pt x="3" y="187"/>
                  </a:cubicBezTo>
                  <a:cubicBezTo>
                    <a:pt x="0" y="197"/>
                    <a:pt x="0" y="197"/>
                    <a:pt x="0" y="197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77"/>
                    <a:pt x="0" y="69"/>
                    <a:pt x="1" y="64"/>
                  </a:cubicBezTo>
                  <a:cubicBezTo>
                    <a:pt x="1" y="63"/>
                    <a:pt x="3" y="47"/>
                    <a:pt x="16" y="29"/>
                  </a:cubicBezTo>
                  <a:cubicBezTo>
                    <a:pt x="30" y="11"/>
                    <a:pt x="48" y="1"/>
                    <a:pt x="49" y="1"/>
                  </a:cubicBezTo>
                  <a:cubicBezTo>
                    <a:pt x="51" y="0"/>
                    <a:pt x="52" y="0"/>
                    <a:pt x="54" y="0"/>
                  </a:cubicBezTo>
                  <a:cubicBezTo>
                    <a:pt x="58" y="0"/>
                    <a:pt x="62" y="2"/>
                    <a:pt x="64" y="6"/>
                  </a:cubicBezTo>
                  <a:cubicBezTo>
                    <a:pt x="85" y="42"/>
                    <a:pt x="85" y="42"/>
                    <a:pt x="85" y="42"/>
                  </a:cubicBezTo>
                  <a:cubicBezTo>
                    <a:pt x="86" y="42"/>
                    <a:pt x="86" y="42"/>
                    <a:pt x="86" y="42"/>
                  </a:cubicBezTo>
                  <a:cubicBezTo>
                    <a:pt x="104" y="74"/>
                    <a:pt x="104" y="74"/>
                    <a:pt x="104" y="74"/>
                  </a:cubicBezTo>
                  <a:cubicBezTo>
                    <a:pt x="106" y="76"/>
                    <a:pt x="106" y="79"/>
                    <a:pt x="105" y="82"/>
                  </a:cubicBezTo>
                  <a:cubicBezTo>
                    <a:pt x="104" y="84"/>
                    <a:pt x="102" y="86"/>
                    <a:pt x="99" y="87"/>
                  </a:cubicBezTo>
                  <a:cubicBezTo>
                    <a:pt x="99" y="87"/>
                    <a:pt x="66" y="99"/>
                    <a:pt x="44" y="1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6" name="Freeform 86">
              <a:extLst>
                <a:ext uri="{FF2B5EF4-FFF2-40B4-BE49-F238E27FC236}">
                  <a16:creationId xmlns:a16="http://schemas.microsoft.com/office/drawing/2014/main" id="{D734BADA-8DF3-43AB-AF1D-D1882A0044FC}"/>
                </a:ext>
              </a:extLst>
            </p:cNvPr>
            <p:cNvSpPr/>
            <p:nvPr/>
          </p:nvSpPr>
          <p:spPr bwMode="auto">
            <a:xfrm>
              <a:off x="6194425" y="3529013"/>
              <a:ext cx="642938" cy="160338"/>
            </a:xfrm>
            <a:custGeom>
              <a:avLst/>
              <a:gdLst>
                <a:gd name="T0" fmla="*/ 155 w 170"/>
                <a:gd name="T1" fmla="*/ 11 h 42"/>
                <a:gd name="T2" fmla="*/ 154 w 170"/>
                <a:gd name="T3" fmla="*/ 10 h 42"/>
                <a:gd name="T4" fmla="*/ 153 w 170"/>
                <a:gd name="T5" fmla="*/ 10 h 42"/>
                <a:gd name="T6" fmla="*/ 108 w 170"/>
                <a:gd name="T7" fmla="*/ 0 h 42"/>
                <a:gd name="T8" fmla="*/ 85 w 170"/>
                <a:gd name="T9" fmla="*/ 3 h 42"/>
                <a:gd name="T10" fmla="*/ 11 w 170"/>
                <a:gd name="T11" fmla="*/ 35 h 42"/>
                <a:gd name="T12" fmla="*/ 11 w 170"/>
                <a:gd name="T13" fmla="*/ 36 h 42"/>
                <a:gd name="T14" fmla="*/ 7 w 170"/>
                <a:gd name="T15" fmla="*/ 38 h 42"/>
                <a:gd name="T16" fmla="*/ 3 w 170"/>
                <a:gd name="T17" fmla="*/ 40 h 42"/>
                <a:gd name="T18" fmla="*/ 1 w 170"/>
                <a:gd name="T19" fmla="*/ 42 h 42"/>
                <a:gd name="T20" fmla="*/ 0 w 170"/>
                <a:gd name="T21" fmla="*/ 42 h 42"/>
                <a:gd name="T22" fmla="*/ 161 w 170"/>
                <a:gd name="T23" fmla="*/ 42 h 42"/>
                <a:gd name="T24" fmla="*/ 169 w 170"/>
                <a:gd name="T25" fmla="*/ 38 h 42"/>
                <a:gd name="T26" fmla="*/ 167 w 170"/>
                <a:gd name="T27" fmla="*/ 28 h 42"/>
                <a:gd name="T28" fmla="*/ 155 w 170"/>
                <a:gd name="T29" fmla="*/ 11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70" h="42">
                  <a:moveTo>
                    <a:pt x="155" y="11"/>
                  </a:moveTo>
                  <a:cubicBezTo>
                    <a:pt x="155" y="11"/>
                    <a:pt x="154" y="10"/>
                    <a:pt x="154" y="10"/>
                  </a:cubicBezTo>
                  <a:cubicBezTo>
                    <a:pt x="153" y="10"/>
                    <a:pt x="153" y="10"/>
                    <a:pt x="153" y="10"/>
                  </a:cubicBezTo>
                  <a:cubicBezTo>
                    <a:pt x="152" y="9"/>
                    <a:pt x="132" y="0"/>
                    <a:pt x="108" y="0"/>
                  </a:cubicBezTo>
                  <a:cubicBezTo>
                    <a:pt x="100" y="0"/>
                    <a:pt x="92" y="1"/>
                    <a:pt x="85" y="3"/>
                  </a:cubicBezTo>
                  <a:cubicBezTo>
                    <a:pt x="46" y="15"/>
                    <a:pt x="15" y="33"/>
                    <a:pt x="11" y="35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10" y="36"/>
                    <a:pt x="9" y="37"/>
                    <a:pt x="7" y="38"/>
                  </a:cubicBezTo>
                  <a:cubicBezTo>
                    <a:pt x="6" y="39"/>
                    <a:pt x="4" y="40"/>
                    <a:pt x="3" y="40"/>
                  </a:cubicBezTo>
                  <a:cubicBezTo>
                    <a:pt x="2" y="41"/>
                    <a:pt x="2" y="41"/>
                    <a:pt x="1" y="42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161" y="42"/>
                    <a:pt x="161" y="42"/>
                    <a:pt x="161" y="42"/>
                  </a:cubicBezTo>
                  <a:cubicBezTo>
                    <a:pt x="165" y="42"/>
                    <a:pt x="167" y="41"/>
                    <a:pt x="169" y="38"/>
                  </a:cubicBezTo>
                  <a:cubicBezTo>
                    <a:pt x="170" y="35"/>
                    <a:pt x="169" y="32"/>
                    <a:pt x="167" y="28"/>
                  </a:cubicBezTo>
                  <a:cubicBezTo>
                    <a:pt x="167" y="28"/>
                    <a:pt x="162" y="20"/>
                    <a:pt x="155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7" name="Freeform 87">
              <a:extLst>
                <a:ext uri="{FF2B5EF4-FFF2-40B4-BE49-F238E27FC236}">
                  <a16:creationId xmlns:a16="http://schemas.microsoft.com/office/drawing/2014/main" id="{8C32EF48-F3AF-4683-9EBA-C2E0FA0202B0}"/>
                </a:ext>
              </a:extLst>
            </p:cNvPr>
            <p:cNvSpPr/>
            <p:nvPr/>
          </p:nvSpPr>
          <p:spPr bwMode="auto">
            <a:xfrm>
              <a:off x="5335588" y="3771901"/>
              <a:ext cx="1520825" cy="155575"/>
            </a:xfrm>
            <a:custGeom>
              <a:avLst/>
              <a:gdLst>
                <a:gd name="T0" fmla="*/ 402 w 402"/>
                <a:gd name="T1" fmla="*/ 24 h 41"/>
                <a:gd name="T2" fmla="*/ 385 w 402"/>
                <a:gd name="T3" fmla="*/ 41 h 41"/>
                <a:gd name="T4" fmla="*/ 382 w 402"/>
                <a:gd name="T5" fmla="*/ 41 h 41"/>
                <a:gd name="T6" fmla="*/ 232 w 402"/>
                <a:gd name="T7" fmla="*/ 28 h 41"/>
                <a:gd name="T8" fmla="*/ 217 w 402"/>
                <a:gd name="T9" fmla="*/ 34 h 41"/>
                <a:gd name="T10" fmla="*/ 216 w 402"/>
                <a:gd name="T11" fmla="*/ 35 h 41"/>
                <a:gd name="T12" fmla="*/ 201 w 402"/>
                <a:gd name="T13" fmla="*/ 40 h 41"/>
                <a:gd name="T14" fmla="*/ 201 w 402"/>
                <a:gd name="T15" fmla="*/ 40 h 41"/>
                <a:gd name="T16" fmla="*/ 186 w 402"/>
                <a:gd name="T17" fmla="*/ 35 h 41"/>
                <a:gd name="T18" fmla="*/ 185 w 402"/>
                <a:gd name="T19" fmla="*/ 34 h 41"/>
                <a:gd name="T20" fmla="*/ 170 w 402"/>
                <a:gd name="T21" fmla="*/ 28 h 41"/>
                <a:gd name="T22" fmla="*/ 20 w 402"/>
                <a:gd name="T23" fmla="*/ 41 h 41"/>
                <a:gd name="T24" fmla="*/ 17 w 402"/>
                <a:gd name="T25" fmla="*/ 41 h 41"/>
                <a:gd name="T26" fmla="*/ 0 w 402"/>
                <a:gd name="T27" fmla="*/ 24 h 41"/>
                <a:gd name="T28" fmla="*/ 16 w 402"/>
                <a:gd name="T29" fmla="*/ 7 h 41"/>
                <a:gd name="T30" fmla="*/ 17 w 402"/>
                <a:gd name="T31" fmla="*/ 7 h 41"/>
                <a:gd name="T32" fmla="*/ 164 w 402"/>
                <a:gd name="T33" fmla="*/ 0 h 41"/>
                <a:gd name="T34" fmla="*/ 177 w 402"/>
                <a:gd name="T35" fmla="*/ 6 h 41"/>
                <a:gd name="T36" fmla="*/ 182 w 402"/>
                <a:gd name="T37" fmla="*/ 6 h 41"/>
                <a:gd name="T38" fmla="*/ 194 w 402"/>
                <a:gd name="T39" fmla="*/ 0 h 41"/>
                <a:gd name="T40" fmla="*/ 208 w 402"/>
                <a:gd name="T41" fmla="*/ 0 h 41"/>
                <a:gd name="T42" fmla="*/ 220 w 402"/>
                <a:gd name="T43" fmla="*/ 6 h 41"/>
                <a:gd name="T44" fmla="*/ 225 w 402"/>
                <a:gd name="T45" fmla="*/ 6 h 41"/>
                <a:gd name="T46" fmla="*/ 238 w 402"/>
                <a:gd name="T47" fmla="*/ 0 h 41"/>
                <a:gd name="T48" fmla="*/ 385 w 402"/>
                <a:gd name="T49" fmla="*/ 7 h 41"/>
                <a:gd name="T50" fmla="*/ 386 w 402"/>
                <a:gd name="T51" fmla="*/ 7 h 41"/>
                <a:gd name="T52" fmla="*/ 402 w 402"/>
                <a:gd name="T53" fmla="*/ 2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02" h="41">
                  <a:moveTo>
                    <a:pt x="402" y="24"/>
                  </a:moveTo>
                  <a:cubicBezTo>
                    <a:pt x="402" y="33"/>
                    <a:pt x="394" y="41"/>
                    <a:pt x="385" y="41"/>
                  </a:cubicBezTo>
                  <a:cubicBezTo>
                    <a:pt x="384" y="41"/>
                    <a:pt x="383" y="41"/>
                    <a:pt x="382" y="41"/>
                  </a:cubicBezTo>
                  <a:cubicBezTo>
                    <a:pt x="232" y="28"/>
                    <a:pt x="232" y="28"/>
                    <a:pt x="232" y="28"/>
                  </a:cubicBezTo>
                  <a:cubicBezTo>
                    <a:pt x="227" y="28"/>
                    <a:pt x="220" y="31"/>
                    <a:pt x="217" y="34"/>
                  </a:cubicBezTo>
                  <a:cubicBezTo>
                    <a:pt x="217" y="34"/>
                    <a:pt x="217" y="34"/>
                    <a:pt x="216" y="35"/>
                  </a:cubicBezTo>
                  <a:cubicBezTo>
                    <a:pt x="214" y="38"/>
                    <a:pt x="208" y="40"/>
                    <a:pt x="201" y="40"/>
                  </a:cubicBezTo>
                  <a:cubicBezTo>
                    <a:pt x="201" y="40"/>
                    <a:pt x="201" y="40"/>
                    <a:pt x="201" y="40"/>
                  </a:cubicBezTo>
                  <a:cubicBezTo>
                    <a:pt x="194" y="40"/>
                    <a:pt x="188" y="38"/>
                    <a:pt x="186" y="35"/>
                  </a:cubicBezTo>
                  <a:cubicBezTo>
                    <a:pt x="185" y="34"/>
                    <a:pt x="185" y="34"/>
                    <a:pt x="185" y="34"/>
                  </a:cubicBezTo>
                  <a:cubicBezTo>
                    <a:pt x="182" y="31"/>
                    <a:pt x="175" y="28"/>
                    <a:pt x="170" y="28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19" y="41"/>
                    <a:pt x="18" y="41"/>
                    <a:pt x="17" y="41"/>
                  </a:cubicBezTo>
                  <a:cubicBezTo>
                    <a:pt x="8" y="41"/>
                    <a:pt x="0" y="33"/>
                    <a:pt x="0" y="24"/>
                  </a:cubicBezTo>
                  <a:cubicBezTo>
                    <a:pt x="0" y="15"/>
                    <a:pt x="7" y="8"/>
                    <a:pt x="16" y="7"/>
                  </a:cubicBezTo>
                  <a:cubicBezTo>
                    <a:pt x="16" y="7"/>
                    <a:pt x="16" y="7"/>
                    <a:pt x="17" y="7"/>
                  </a:cubicBezTo>
                  <a:cubicBezTo>
                    <a:pt x="164" y="0"/>
                    <a:pt x="164" y="0"/>
                    <a:pt x="164" y="0"/>
                  </a:cubicBezTo>
                  <a:cubicBezTo>
                    <a:pt x="169" y="0"/>
                    <a:pt x="175" y="2"/>
                    <a:pt x="177" y="6"/>
                  </a:cubicBezTo>
                  <a:cubicBezTo>
                    <a:pt x="178" y="10"/>
                    <a:pt x="181" y="10"/>
                    <a:pt x="182" y="6"/>
                  </a:cubicBezTo>
                  <a:cubicBezTo>
                    <a:pt x="183" y="2"/>
                    <a:pt x="189" y="0"/>
                    <a:pt x="194" y="0"/>
                  </a:cubicBezTo>
                  <a:cubicBezTo>
                    <a:pt x="208" y="0"/>
                    <a:pt x="208" y="0"/>
                    <a:pt x="208" y="0"/>
                  </a:cubicBezTo>
                  <a:cubicBezTo>
                    <a:pt x="213" y="0"/>
                    <a:pt x="219" y="2"/>
                    <a:pt x="220" y="6"/>
                  </a:cubicBezTo>
                  <a:cubicBezTo>
                    <a:pt x="221" y="10"/>
                    <a:pt x="224" y="10"/>
                    <a:pt x="225" y="6"/>
                  </a:cubicBezTo>
                  <a:cubicBezTo>
                    <a:pt x="227" y="2"/>
                    <a:pt x="233" y="0"/>
                    <a:pt x="238" y="0"/>
                  </a:cubicBezTo>
                  <a:cubicBezTo>
                    <a:pt x="385" y="7"/>
                    <a:pt x="385" y="7"/>
                    <a:pt x="385" y="7"/>
                  </a:cubicBezTo>
                  <a:cubicBezTo>
                    <a:pt x="386" y="7"/>
                    <a:pt x="386" y="7"/>
                    <a:pt x="386" y="7"/>
                  </a:cubicBezTo>
                  <a:cubicBezTo>
                    <a:pt x="395" y="8"/>
                    <a:pt x="402" y="15"/>
                    <a:pt x="402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8" name="Freeform 88">
              <a:extLst>
                <a:ext uri="{FF2B5EF4-FFF2-40B4-BE49-F238E27FC236}">
                  <a16:creationId xmlns:a16="http://schemas.microsoft.com/office/drawing/2014/main" id="{4B3D1034-A172-47FD-BB41-0875EF5575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02250" y="3733801"/>
              <a:ext cx="1587500" cy="227013"/>
            </a:xfrm>
            <a:custGeom>
              <a:avLst/>
              <a:gdLst>
                <a:gd name="T0" fmla="*/ 394 w 420"/>
                <a:gd name="T1" fmla="*/ 60 h 60"/>
                <a:gd name="T2" fmla="*/ 394 w 420"/>
                <a:gd name="T3" fmla="*/ 60 h 60"/>
                <a:gd name="T4" fmla="*/ 391 w 420"/>
                <a:gd name="T5" fmla="*/ 60 h 60"/>
                <a:gd name="T6" fmla="*/ 390 w 420"/>
                <a:gd name="T7" fmla="*/ 60 h 60"/>
                <a:gd name="T8" fmla="*/ 240 w 420"/>
                <a:gd name="T9" fmla="*/ 47 h 60"/>
                <a:gd name="T10" fmla="*/ 240 w 420"/>
                <a:gd name="T11" fmla="*/ 47 h 60"/>
                <a:gd name="T12" fmla="*/ 235 w 420"/>
                <a:gd name="T13" fmla="*/ 49 h 60"/>
                <a:gd name="T14" fmla="*/ 235 w 420"/>
                <a:gd name="T15" fmla="*/ 52 h 60"/>
                <a:gd name="T16" fmla="*/ 230 w 420"/>
                <a:gd name="T17" fmla="*/ 53 h 60"/>
                <a:gd name="T18" fmla="*/ 210 w 420"/>
                <a:gd name="T19" fmla="*/ 59 h 60"/>
                <a:gd name="T20" fmla="*/ 210 w 420"/>
                <a:gd name="T21" fmla="*/ 59 h 60"/>
                <a:gd name="T22" fmla="*/ 190 w 420"/>
                <a:gd name="T23" fmla="*/ 53 h 60"/>
                <a:gd name="T24" fmla="*/ 186 w 420"/>
                <a:gd name="T25" fmla="*/ 52 h 60"/>
                <a:gd name="T26" fmla="*/ 185 w 420"/>
                <a:gd name="T27" fmla="*/ 49 h 60"/>
                <a:gd name="T28" fmla="*/ 180 w 420"/>
                <a:gd name="T29" fmla="*/ 47 h 60"/>
                <a:gd name="T30" fmla="*/ 29 w 420"/>
                <a:gd name="T31" fmla="*/ 60 h 60"/>
                <a:gd name="T32" fmla="*/ 26 w 420"/>
                <a:gd name="T33" fmla="*/ 60 h 60"/>
                <a:gd name="T34" fmla="*/ 0 w 420"/>
                <a:gd name="T35" fmla="*/ 34 h 60"/>
                <a:gd name="T36" fmla="*/ 25 w 420"/>
                <a:gd name="T37" fmla="*/ 8 h 60"/>
                <a:gd name="T38" fmla="*/ 25 w 420"/>
                <a:gd name="T39" fmla="*/ 8 h 60"/>
                <a:gd name="T40" fmla="*/ 173 w 420"/>
                <a:gd name="T41" fmla="*/ 1 h 60"/>
                <a:gd name="T42" fmla="*/ 188 w 420"/>
                <a:gd name="T43" fmla="*/ 5 h 60"/>
                <a:gd name="T44" fmla="*/ 203 w 420"/>
                <a:gd name="T45" fmla="*/ 0 h 60"/>
                <a:gd name="T46" fmla="*/ 217 w 420"/>
                <a:gd name="T47" fmla="*/ 0 h 60"/>
                <a:gd name="T48" fmla="*/ 232 w 420"/>
                <a:gd name="T49" fmla="*/ 5 h 60"/>
                <a:gd name="T50" fmla="*/ 247 w 420"/>
                <a:gd name="T51" fmla="*/ 1 h 60"/>
                <a:gd name="T52" fmla="*/ 395 w 420"/>
                <a:gd name="T53" fmla="*/ 8 h 60"/>
                <a:gd name="T54" fmla="*/ 420 w 420"/>
                <a:gd name="T55" fmla="*/ 34 h 60"/>
                <a:gd name="T56" fmla="*/ 394 w 420"/>
                <a:gd name="T57" fmla="*/ 60 h 60"/>
                <a:gd name="T58" fmla="*/ 26 w 420"/>
                <a:gd name="T59" fmla="*/ 26 h 60"/>
                <a:gd name="T60" fmla="*/ 18 w 420"/>
                <a:gd name="T61" fmla="*/ 34 h 60"/>
                <a:gd name="T62" fmla="*/ 26 w 420"/>
                <a:gd name="T63" fmla="*/ 42 h 60"/>
                <a:gd name="T64" fmla="*/ 26 w 420"/>
                <a:gd name="T65" fmla="*/ 42 h 60"/>
                <a:gd name="T66" fmla="*/ 28 w 420"/>
                <a:gd name="T67" fmla="*/ 42 h 60"/>
                <a:gd name="T68" fmla="*/ 178 w 420"/>
                <a:gd name="T69" fmla="*/ 29 h 60"/>
                <a:gd name="T70" fmla="*/ 180 w 420"/>
                <a:gd name="T71" fmla="*/ 29 h 60"/>
                <a:gd name="T72" fmla="*/ 199 w 420"/>
                <a:gd name="T73" fmla="*/ 36 h 60"/>
                <a:gd name="T74" fmla="*/ 200 w 420"/>
                <a:gd name="T75" fmla="*/ 36 h 60"/>
                <a:gd name="T76" fmla="*/ 202 w 420"/>
                <a:gd name="T77" fmla="*/ 39 h 60"/>
                <a:gd name="T78" fmla="*/ 210 w 420"/>
                <a:gd name="T79" fmla="*/ 41 h 60"/>
                <a:gd name="T80" fmla="*/ 210 w 420"/>
                <a:gd name="T81" fmla="*/ 41 h 60"/>
                <a:gd name="T82" fmla="*/ 218 w 420"/>
                <a:gd name="T83" fmla="*/ 39 h 60"/>
                <a:gd name="T84" fmla="*/ 220 w 420"/>
                <a:gd name="T85" fmla="*/ 36 h 60"/>
                <a:gd name="T86" fmla="*/ 221 w 420"/>
                <a:gd name="T87" fmla="*/ 36 h 60"/>
                <a:gd name="T88" fmla="*/ 242 w 420"/>
                <a:gd name="T89" fmla="*/ 29 h 60"/>
                <a:gd name="T90" fmla="*/ 392 w 420"/>
                <a:gd name="T91" fmla="*/ 42 h 60"/>
                <a:gd name="T92" fmla="*/ 394 w 420"/>
                <a:gd name="T93" fmla="*/ 42 h 60"/>
                <a:gd name="T94" fmla="*/ 402 w 420"/>
                <a:gd name="T95" fmla="*/ 34 h 60"/>
                <a:gd name="T96" fmla="*/ 395 w 420"/>
                <a:gd name="T97" fmla="*/ 26 h 60"/>
                <a:gd name="T98" fmla="*/ 394 w 420"/>
                <a:gd name="T99" fmla="*/ 26 h 60"/>
                <a:gd name="T100" fmla="*/ 246 w 420"/>
                <a:gd name="T101" fmla="*/ 19 h 60"/>
                <a:gd name="T102" fmla="*/ 246 w 420"/>
                <a:gd name="T103" fmla="*/ 19 h 60"/>
                <a:gd name="T104" fmla="*/ 242 w 420"/>
                <a:gd name="T105" fmla="*/ 20 h 60"/>
                <a:gd name="T106" fmla="*/ 231 w 420"/>
                <a:gd name="T107" fmla="*/ 28 h 60"/>
                <a:gd name="T108" fmla="*/ 221 w 420"/>
                <a:gd name="T109" fmla="*/ 20 h 60"/>
                <a:gd name="T110" fmla="*/ 217 w 420"/>
                <a:gd name="T111" fmla="*/ 19 h 60"/>
                <a:gd name="T112" fmla="*/ 203 w 420"/>
                <a:gd name="T113" fmla="*/ 19 h 60"/>
                <a:gd name="T114" fmla="*/ 199 w 420"/>
                <a:gd name="T115" fmla="*/ 20 h 60"/>
                <a:gd name="T116" fmla="*/ 189 w 420"/>
                <a:gd name="T117" fmla="*/ 28 h 60"/>
                <a:gd name="T118" fmla="*/ 178 w 420"/>
                <a:gd name="T119" fmla="*/ 20 h 60"/>
                <a:gd name="T120" fmla="*/ 174 w 420"/>
                <a:gd name="T121" fmla="*/ 19 h 60"/>
                <a:gd name="T122" fmla="*/ 26 w 420"/>
                <a:gd name="T123" fmla="*/ 26 h 60"/>
                <a:gd name="T124" fmla="*/ 26 w 420"/>
                <a:gd name="T125" fmla="*/ 26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20" h="60">
                  <a:moveTo>
                    <a:pt x="394" y="60"/>
                  </a:moveTo>
                  <a:cubicBezTo>
                    <a:pt x="394" y="60"/>
                    <a:pt x="394" y="60"/>
                    <a:pt x="394" y="60"/>
                  </a:cubicBezTo>
                  <a:cubicBezTo>
                    <a:pt x="393" y="60"/>
                    <a:pt x="392" y="60"/>
                    <a:pt x="391" y="60"/>
                  </a:cubicBezTo>
                  <a:cubicBezTo>
                    <a:pt x="390" y="60"/>
                    <a:pt x="390" y="60"/>
                    <a:pt x="390" y="60"/>
                  </a:cubicBezTo>
                  <a:cubicBezTo>
                    <a:pt x="240" y="47"/>
                    <a:pt x="240" y="47"/>
                    <a:pt x="240" y="47"/>
                  </a:cubicBezTo>
                  <a:cubicBezTo>
                    <a:pt x="240" y="47"/>
                    <a:pt x="240" y="47"/>
                    <a:pt x="240" y="47"/>
                  </a:cubicBezTo>
                  <a:cubicBezTo>
                    <a:pt x="238" y="47"/>
                    <a:pt x="236" y="48"/>
                    <a:pt x="235" y="49"/>
                  </a:cubicBezTo>
                  <a:cubicBezTo>
                    <a:pt x="235" y="52"/>
                    <a:pt x="235" y="52"/>
                    <a:pt x="235" y="52"/>
                  </a:cubicBezTo>
                  <a:cubicBezTo>
                    <a:pt x="230" y="53"/>
                    <a:pt x="230" y="53"/>
                    <a:pt x="230" y="53"/>
                  </a:cubicBezTo>
                  <a:cubicBezTo>
                    <a:pt x="225" y="57"/>
                    <a:pt x="218" y="59"/>
                    <a:pt x="210" y="59"/>
                  </a:cubicBezTo>
                  <a:cubicBezTo>
                    <a:pt x="210" y="59"/>
                    <a:pt x="210" y="59"/>
                    <a:pt x="210" y="59"/>
                  </a:cubicBezTo>
                  <a:cubicBezTo>
                    <a:pt x="202" y="59"/>
                    <a:pt x="195" y="57"/>
                    <a:pt x="190" y="53"/>
                  </a:cubicBezTo>
                  <a:cubicBezTo>
                    <a:pt x="186" y="52"/>
                    <a:pt x="186" y="52"/>
                    <a:pt x="186" y="52"/>
                  </a:cubicBezTo>
                  <a:cubicBezTo>
                    <a:pt x="185" y="49"/>
                    <a:pt x="185" y="49"/>
                    <a:pt x="185" y="49"/>
                  </a:cubicBezTo>
                  <a:cubicBezTo>
                    <a:pt x="184" y="48"/>
                    <a:pt x="182" y="47"/>
                    <a:pt x="180" y="47"/>
                  </a:cubicBezTo>
                  <a:cubicBezTo>
                    <a:pt x="29" y="60"/>
                    <a:pt x="29" y="60"/>
                    <a:pt x="29" y="60"/>
                  </a:cubicBezTo>
                  <a:cubicBezTo>
                    <a:pt x="28" y="60"/>
                    <a:pt x="27" y="60"/>
                    <a:pt x="26" y="60"/>
                  </a:cubicBezTo>
                  <a:cubicBezTo>
                    <a:pt x="12" y="60"/>
                    <a:pt x="0" y="48"/>
                    <a:pt x="0" y="34"/>
                  </a:cubicBezTo>
                  <a:cubicBezTo>
                    <a:pt x="0" y="20"/>
                    <a:pt x="11" y="9"/>
                    <a:pt x="25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173" y="1"/>
                    <a:pt x="173" y="1"/>
                    <a:pt x="173" y="1"/>
                  </a:cubicBezTo>
                  <a:cubicBezTo>
                    <a:pt x="178" y="1"/>
                    <a:pt x="184" y="2"/>
                    <a:pt x="188" y="5"/>
                  </a:cubicBezTo>
                  <a:cubicBezTo>
                    <a:pt x="192" y="2"/>
                    <a:pt x="197" y="0"/>
                    <a:pt x="203" y="0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23" y="0"/>
                    <a:pt x="228" y="2"/>
                    <a:pt x="232" y="5"/>
                  </a:cubicBezTo>
                  <a:cubicBezTo>
                    <a:pt x="236" y="2"/>
                    <a:pt x="242" y="1"/>
                    <a:pt x="247" y="1"/>
                  </a:cubicBezTo>
                  <a:cubicBezTo>
                    <a:pt x="395" y="8"/>
                    <a:pt x="395" y="8"/>
                    <a:pt x="395" y="8"/>
                  </a:cubicBezTo>
                  <a:cubicBezTo>
                    <a:pt x="409" y="9"/>
                    <a:pt x="420" y="20"/>
                    <a:pt x="420" y="34"/>
                  </a:cubicBezTo>
                  <a:cubicBezTo>
                    <a:pt x="420" y="48"/>
                    <a:pt x="408" y="60"/>
                    <a:pt x="394" y="60"/>
                  </a:cubicBezTo>
                  <a:close/>
                  <a:moveTo>
                    <a:pt x="26" y="26"/>
                  </a:moveTo>
                  <a:cubicBezTo>
                    <a:pt x="21" y="26"/>
                    <a:pt x="18" y="30"/>
                    <a:pt x="18" y="34"/>
                  </a:cubicBezTo>
                  <a:cubicBezTo>
                    <a:pt x="18" y="38"/>
                    <a:pt x="22" y="42"/>
                    <a:pt x="26" y="42"/>
                  </a:cubicBezTo>
                  <a:cubicBezTo>
                    <a:pt x="26" y="42"/>
                    <a:pt x="26" y="42"/>
                    <a:pt x="26" y="42"/>
                  </a:cubicBezTo>
                  <a:cubicBezTo>
                    <a:pt x="27" y="42"/>
                    <a:pt x="28" y="42"/>
                    <a:pt x="28" y="42"/>
                  </a:cubicBezTo>
                  <a:cubicBezTo>
                    <a:pt x="178" y="29"/>
                    <a:pt x="178" y="29"/>
                    <a:pt x="178" y="29"/>
                  </a:cubicBezTo>
                  <a:cubicBezTo>
                    <a:pt x="179" y="29"/>
                    <a:pt x="179" y="29"/>
                    <a:pt x="180" y="29"/>
                  </a:cubicBezTo>
                  <a:cubicBezTo>
                    <a:pt x="187" y="29"/>
                    <a:pt x="194" y="32"/>
                    <a:pt x="199" y="36"/>
                  </a:cubicBezTo>
                  <a:cubicBezTo>
                    <a:pt x="200" y="36"/>
                    <a:pt x="200" y="36"/>
                    <a:pt x="200" y="36"/>
                  </a:cubicBezTo>
                  <a:cubicBezTo>
                    <a:pt x="202" y="39"/>
                    <a:pt x="202" y="39"/>
                    <a:pt x="202" y="39"/>
                  </a:cubicBezTo>
                  <a:cubicBezTo>
                    <a:pt x="202" y="40"/>
                    <a:pt x="205" y="41"/>
                    <a:pt x="210" y="41"/>
                  </a:cubicBezTo>
                  <a:cubicBezTo>
                    <a:pt x="210" y="41"/>
                    <a:pt x="210" y="41"/>
                    <a:pt x="210" y="41"/>
                  </a:cubicBezTo>
                  <a:cubicBezTo>
                    <a:pt x="215" y="41"/>
                    <a:pt x="218" y="40"/>
                    <a:pt x="218" y="39"/>
                  </a:cubicBezTo>
                  <a:cubicBezTo>
                    <a:pt x="220" y="36"/>
                    <a:pt x="220" y="36"/>
                    <a:pt x="220" y="36"/>
                  </a:cubicBezTo>
                  <a:cubicBezTo>
                    <a:pt x="221" y="36"/>
                    <a:pt x="221" y="36"/>
                    <a:pt x="221" y="36"/>
                  </a:cubicBezTo>
                  <a:cubicBezTo>
                    <a:pt x="227" y="32"/>
                    <a:pt x="235" y="29"/>
                    <a:pt x="242" y="29"/>
                  </a:cubicBezTo>
                  <a:cubicBezTo>
                    <a:pt x="392" y="42"/>
                    <a:pt x="392" y="42"/>
                    <a:pt x="392" y="42"/>
                  </a:cubicBezTo>
                  <a:cubicBezTo>
                    <a:pt x="392" y="42"/>
                    <a:pt x="393" y="42"/>
                    <a:pt x="394" y="42"/>
                  </a:cubicBezTo>
                  <a:cubicBezTo>
                    <a:pt x="398" y="42"/>
                    <a:pt x="402" y="38"/>
                    <a:pt x="402" y="34"/>
                  </a:cubicBezTo>
                  <a:cubicBezTo>
                    <a:pt x="402" y="30"/>
                    <a:pt x="399" y="26"/>
                    <a:pt x="395" y="26"/>
                  </a:cubicBezTo>
                  <a:cubicBezTo>
                    <a:pt x="394" y="26"/>
                    <a:pt x="394" y="26"/>
                    <a:pt x="394" y="26"/>
                  </a:cubicBezTo>
                  <a:cubicBezTo>
                    <a:pt x="246" y="19"/>
                    <a:pt x="246" y="19"/>
                    <a:pt x="246" y="19"/>
                  </a:cubicBezTo>
                  <a:cubicBezTo>
                    <a:pt x="246" y="19"/>
                    <a:pt x="246" y="19"/>
                    <a:pt x="246" y="19"/>
                  </a:cubicBezTo>
                  <a:cubicBezTo>
                    <a:pt x="244" y="19"/>
                    <a:pt x="243" y="20"/>
                    <a:pt x="242" y="20"/>
                  </a:cubicBezTo>
                  <a:cubicBezTo>
                    <a:pt x="239" y="27"/>
                    <a:pt x="234" y="28"/>
                    <a:pt x="231" y="28"/>
                  </a:cubicBezTo>
                  <a:cubicBezTo>
                    <a:pt x="227" y="28"/>
                    <a:pt x="223" y="25"/>
                    <a:pt x="221" y="20"/>
                  </a:cubicBezTo>
                  <a:cubicBezTo>
                    <a:pt x="220" y="19"/>
                    <a:pt x="219" y="19"/>
                    <a:pt x="217" y="19"/>
                  </a:cubicBezTo>
                  <a:cubicBezTo>
                    <a:pt x="203" y="19"/>
                    <a:pt x="203" y="19"/>
                    <a:pt x="203" y="19"/>
                  </a:cubicBezTo>
                  <a:cubicBezTo>
                    <a:pt x="201" y="19"/>
                    <a:pt x="200" y="19"/>
                    <a:pt x="199" y="20"/>
                  </a:cubicBezTo>
                  <a:cubicBezTo>
                    <a:pt x="197" y="25"/>
                    <a:pt x="193" y="28"/>
                    <a:pt x="189" y="28"/>
                  </a:cubicBezTo>
                  <a:cubicBezTo>
                    <a:pt x="186" y="28"/>
                    <a:pt x="181" y="27"/>
                    <a:pt x="178" y="20"/>
                  </a:cubicBezTo>
                  <a:cubicBezTo>
                    <a:pt x="177" y="20"/>
                    <a:pt x="176" y="19"/>
                    <a:pt x="174" y="19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6" y="26"/>
                    <a:pt x="26" y="26"/>
                    <a:pt x="26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9" name="Freeform 89">
              <a:extLst>
                <a:ext uri="{FF2B5EF4-FFF2-40B4-BE49-F238E27FC236}">
                  <a16:creationId xmlns:a16="http://schemas.microsoft.com/office/drawing/2014/main" id="{B158FFF0-B7BE-4A61-BED7-743AF0F41E76}"/>
                </a:ext>
              </a:extLst>
            </p:cNvPr>
            <p:cNvSpPr/>
            <p:nvPr/>
          </p:nvSpPr>
          <p:spPr bwMode="auto">
            <a:xfrm>
              <a:off x="5354638" y="3525838"/>
              <a:ext cx="669925" cy="163513"/>
            </a:xfrm>
            <a:custGeom>
              <a:avLst/>
              <a:gdLst>
                <a:gd name="T0" fmla="*/ 169 w 177"/>
                <a:gd name="T1" fmla="*/ 37 h 43"/>
                <a:gd name="T2" fmla="*/ 168 w 177"/>
                <a:gd name="T3" fmla="*/ 36 h 43"/>
                <a:gd name="T4" fmla="*/ 92 w 177"/>
                <a:gd name="T5" fmla="*/ 1 h 43"/>
                <a:gd name="T6" fmla="*/ 75 w 177"/>
                <a:gd name="T7" fmla="*/ 0 h 43"/>
                <a:gd name="T8" fmla="*/ 18 w 177"/>
                <a:gd name="T9" fmla="*/ 15 h 43"/>
                <a:gd name="T10" fmla="*/ 3 w 177"/>
                <a:gd name="T11" fmla="*/ 29 h 43"/>
                <a:gd name="T12" fmla="*/ 1 w 177"/>
                <a:gd name="T13" fmla="*/ 39 h 43"/>
                <a:gd name="T14" fmla="*/ 9 w 177"/>
                <a:gd name="T15" fmla="*/ 43 h 43"/>
                <a:gd name="T16" fmla="*/ 177 w 177"/>
                <a:gd name="T17" fmla="*/ 43 h 43"/>
                <a:gd name="T18" fmla="*/ 169 w 177"/>
                <a:gd name="T19" fmla="*/ 37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7" h="43">
                  <a:moveTo>
                    <a:pt x="169" y="37"/>
                  </a:moveTo>
                  <a:cubicBezTo>
                    <a:pt x="168" y="36"/>
                    <a:pt x="168" y="36"/>
                    <a:pt x="168" y="36"/>
                  </a:cubicBezTo>
                  <a:cubicBezTo>
                    <a:pt x="141" y="16"/>
                    <a:pt x="115" y="5"/>
                    <a:pt x="92" y="1"/>
                  </a:cubicBezTo>
                  <a:cubicBezTo>
                    <a:pt x="87" y="1"/>
                    <a:pt x="81" y="0"/>
                    <a:pt x="75" y="0"/>
                  </a:cubicBezTo>
                  <a:cubicBezTo>
                    <a:pt x="40" y="0"/>
                    <a:pt x="18" y="15"/>
                    <a:pt x="18" y="15"/>
                  </a:cubicBezTo>
                  <a:cubicBezTo>
                    <a:pt x="16" y="16"/>
                    <a:pt x="6" y="23"/>
                    <a:pt x="3" y="29"/>
                  </a:cubicBezTo>
                  <a:cubicBezTo>
                    <a:pt x="1" y="33"/>
                    <a:pt x="0" y="36"/>
                    <a:pt x="1" y="39"/>
                  </a:cubicBezTo>
                  <a:cubicBezTo>
                    <a:pt x="3" y="42"/>
                    <a:pt x="5" y="43"/>
                    <a:pt x="9" y="43"/>
                  </a:cubicBezTo>
                  <a:cubicBezTo>
                    <a:pt x="177" y="43"/>
                    <a:pt x="177" y="43"/>
                    <a:pt x="177" y="43"/>
                  </a:cubicBezTo>
                  <a:cubicBezTo>
                    <a:pt x="174" y="40"/>
                    <a:pt x="170" y="37"/>
                    <a:pt x="169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10" name="Freeform 90">
              <a:extLst>
                <a:ext uri="{FF2B5EF4-FFF2-40B4-BE49-F238E27FC236}">
                  <a16:creationId xmlns:a16="http://schemas.microsoft.com/office/drawing/2014/main" id="{03AE4986-48C0-402A-9374-5000E238EE61}"/>
                </a:ext>
              </a:extLst>
            </p:cNvPr>
            <p:cNvSpPr/>
            <p:nvPr/>
          </p:nvSpPr>
          <p:spPr bwMode="auto">
            <a:xfrm>
              <a:off x="6175375" y="3063876"/>
              <a:ext cx="654050" cy="571500"/>
            </a:xfrm>
            <a:custGeom>
              <a:avLst/>
              <a:gdLst>
                <a:gd name="T0" fmla="*/ 171 w 173"/>
                <a:gd name="T1" fmla="*/ 114 h 151"/>
                <a:gd name="T2" fmla="*/ 157 w 173"/>
                <a:gd name="T3" fmla="*/ 87 h 151"/>
                <a:gd name="T4" fmla="*/ 157 w 173"/>
                <a:gd name="T5" fmla="*/ 86 h 151"/>
                <a:gd name="T6" fmla="*/ 123 w 173"/>
                <a:gd name="T7" fmla="*/ 21 h 151"/>
                <a:gd name="T8" fmla="*/ 116 w 173"/>
                <a:gd name="T9" fmla="*/ 8 h 151"/>
                <a:gd name="T10" fmla="*/ 115 w 173"/>
                <a:gd name="T11" fmla="*/ 7 h 151"/>
                <a:gd name="T12" fmla="*/ 87 w 173"/>
                <a:gd name="T13" fmla="*/ 0 h 151"/>
                <a:gd name="T14" fmla="*/ 101 w 173"/>
                <a:gd name="T15" fmla="*/ 24 h 151"/>
                <a:gd name="T16" fmla="*/ 103 w 173"/>
                <a:gd name="T17" fmla="*/ 45 h 151"/>
                <a:gd name="T18" fmla="*/ 88 w 173"/>
                <a:gd name="T19" fmla="*/ 59 h 151"/>
                <a:gd name="T20" fmla="*/ 38 w 173"/>
                <a:gd name="T21" fmla="*/ 87 h 151"/>
                <a:gd name="T22" fmla="*/ 1 w 173"/>
                <a:gd name="T23" fmla="*/ 149 h 151"/>
                <a:gd name="T24" fmla="*/ 0 w 173"/>
                <a:gd name="T25" fmla="*/ 151 h 151"/>
                <a:gd name="T26" fmla="*/ 1 w 173"/>
                <a:gd name="T27" fmla="*/ 151 h 151"/>
                <a:gd name="T28" fmla="*/ 9 w 173"/>
                <a:gd name="T29" fmla="*/ 146 h 151"/>
                <a:gd name="T30" fmla="*/ 86 w 173"/>
                <a:gd name="T31" fmla="*/ 112 h 151"/>
                <a:gd name="T32" fmla="*/ 113 w 173"/>
                <a:gd name="T33" fmla="*/ 109 h 151"/>
                <a:gd name="T34" fmla="*/ 165 w 173"/>
                <a:gd name="T35" fmla="*/ 120 h 151"/>
                <a:gd name="T36" fmla="*/ 169 w 173"/>
                <a:gd name="T37" fmla="*/ 121 h 151"/>
                <a:gd name="T38" fmla="*/ 172 w 173"/>
                <a:gd name="T39" fmla="*/ 120 h 151"/>
                <a:gd name="T40" fmla="*/ 171 w 173"/>
                <a:gd name="T41" fmla="*/ 114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73" h="151">
                  <a:moveTo>
                    <a:pt x="171" y="114"/>
                  </a:moveTo>
                  <a:cubicBezTo>
                    <a:pt x="157" y="87"/>
                    <a:pt x="157" y="87"/>
                    <a:pt x="157" y="87"/>
                  </a:cubicBezTo>
                  <a:cubicBezTo>
                    <a:pt x="157" y="86"/>
                    <a:pt x="157" y="86"/>
                    <a:pt x="157" y="86"/>
                  </a:cubicBezTo>
                  <a:cubicBezTo>
                    <a:pt x="123" y="21"/>
                    <a:pt x="123" y="21"/>
                    <a:pt x="123" y="21"/>
                  </a:cubicBezTo>
                  <a:cubicBezTo>
                    <a:pt x="120" y="17"/>
                    <a:pt x="117" y="11"/>
                    <a:pt x="116" y="8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5" y="7"/>
                    <a:pt x="101" y="0"/>
                    <a:pt x="87" y="0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5" y="31"/>
                    <a:pt x="105" y="38"/>
                    <a:pt x="103" y="45"/>
                  </a:cubicBezTo>
                  <a:cubicBezTo>
                    <a:pt x="100" y="51"/>
                    <a:pt x="95" y="56"/>
                    <a:pt x="88" y="59"/>
                  </a:cubicBezTo>
                  <a:cubicBezTo>
                    <a:pt x="85" y="60"/>
                    <a:pt x="56" y="71"/>
                    <a:pt x="38" y="87"/>
                  </a:cubicBezTo>
                  <a:cubicBezTo>
                    <a:pt x="19" y="105"/>
                    <a:pt x="8" y="123"/>
                    <a:pt x="1" y="149"/>
                  </a:cubicBezTo>
                  <a:cubicBezTo>
                    <a:pt x="0" y="151"/>
                    <a:pt x="0" y="151"/>
                    <a:pt x="0" y="151"/>
                  </a:cubicBezTo>
                  <a:cubicBezTo>
                    <a:pt x="0" y="151"/>
                    <a:pt x="1" y="151"/>
                    <a:pt x="1" y="151"/>
                  </a:cubicBezTo>
                  <a:cubicBezTo>
                    <a:pt x="3" y="149"/>
                    <a:pt x="6" y="147"/>
                    <a:pt x="9" y="146"/>
                  </a:cubicBezTo>
                  <a:cubicBezTo>
                    <a:pt x="9" y="146"/>
                    <a:pt x="42" y="125"/>
                    <a:pt x="86" y="112"/>
                  </a:cubicBezTo>
                  <a:cubicBezTo>
                    <a:pt x="95" y="110"/>
                    <a:pt x="104" y="109"/>
                    <a:pt x="113" y="109"/>
                  </a:cubicBezTo>
                  <a:cubicBezTo>
                    <a:pt x="141" y="109"/>
                    <a:pt x="165" y="120"/>
                    <a:pt x="165" y="120"/>
                  </a:cubicBezTo>
                  <a:cubicBezTo>
                    <a:pt x="167" y="121"/>
                    <a:pt x="168" y="121"/>
                    <a:pt x="169" y="121"/>
                  </a:cubicBezTo>
                  <a:cubicBezTo>
                    <a:pt x="171" y="121"/>
                    <a:pt x="172" y="120"/>
                    <a:pt x="172" y="120"/>
                  </a:cubicBezTo>
                  <a:cubicBezTo>
                    <a:pt x="173" y="118"/>
                    <a:pt x="172" y="116"/>
                    <a:pt x="171" y="1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/>
            </a:p>
          </p:txBody>
        </p:sp>
      </p:grpSp>
      <p:sp>
        <p:nvSpPr>
          <p:cNvPr id="28678" name="文本框 11">
            <a:extLst>
              <a:ext uri="{FF2B5EF4-FFF2-40B4-BE49-F238E27FC236}">
                <a16:creationId xmlns:a16="http://schemas.microsoft.com/office/drawing/2014/main" id="{2D74EA7C-AE82-4A7C-BE5B-6A6D0FDA28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38313" y="552450"/>
            <a:ext cx="2031325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ja-JP" altLang="en-US" sz="3600">
                <a:solidFill>
                  <a:schemeClr val="bg1"/>
                </a:solidFill>
              </a:rPr>
              <a:t>使用案例</a:t>
            </a:r>
            <a:endParaRPr lang="zh-CN" altLang="en-US" sz="3600" dirty="0">
              <a:solidFill>
                <a:schemeClr val="bg1"/>
              </a:solidFill>
            </a:endParaRPr>
          </a:p>
        </p:txBody>
      </p:sp>
      <p:pic>
        <p:nvPicPr>
          <p:cNvPr id="28679" name="图片 12">
            <a:extLst>
              <a:ext uri="{FF2B5EF4-FFF2-40B4-BE49-F238E27FC236}">
                <a16:creationId xmlns:a16="http://schemas.microsoft.com/office/drawing/2014/main" id="{EA21A789-CAFE-4DCE-9356-4BD8695A86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6188" y="5200650"/>
            <a:ext cx="5865812" cy="165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55A231B0-80F5-6F45-A19C-EE89154A5A8A}"/>
              </a:ext>
            </a:extLst>
          </p:cNvPr>
          <p:cNvSpPr/>
          <p:nvPr/>
        </p:nvSpPr>
        <p:spPr>
          <a:xfrm>
            <a:off x="1738313" y="1810793"/>
            <a:ext cx="56186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595959"/>
                </a:solidFill>
              </a:rPr>
              <a:t>Hyperparameter tuning and </a:t>
            </a:r>
            <a:r>
              <a:rPr lang="en-US" sz="2400" dirty="0" err="1">
                <a:solidFill>
                  <a:srgbClr val="595959"/>
                </a:solidFill>
              </a:rPr>
              <a:t>HyperTune</a:t>
            </a:r>
            <a:r>
              <a:rPr lang="en-US" sz="2400" dirty="0">
                <a:solidFill>
                  <a:srgbClr val="595959"/>
                </a:solidFill>
              </a:rPr>
              <a:t>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1B4DDE0-09B4-1A44-A820-BBB9654011A6}"/>
              </a:ext>
            </a:extLst>
          </p:cNvPr>
          <p:cNvSpPr/>
          <p:nvPr/>
        </p:nvSpPr>
        <p:spPr>
          <a:xfrm>
            <a:off x="2559037" y="2340517"/>
            <a:ext cx="7991380" cy="7970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eaLnBrk="1" hangingPunct="1">
              <a:lnSpc>
                <a:spcPct val="120000"/>
              </a:lnSpc>
            </a:pPr>
            <a:r>
              <a:rPr lang="ja-JP" altLang="en-US" sz="2000">
                <a:solidFill>
                  <a:srgbClr val="595959"/>
                </a:solidFill>
              </a:rPr>
              <a:t>其他研究人员可以使用</a:t>
            </a:r>
            <a:r>
              <a:rPr lang="en-US" altLang="ja-JP" sz="2000" dirty="0">
                <a:solidFill>
                  <a:srgbClr val="595959"/>
                </a:solidFill>
              </a:rPr>
              <a:t>Google Cloud Machine Learning </a:t>
            </a:r>
            <a:r>
              <a:rPr lang="en-US" altLang="ja-JP" sz="2000" dirty="0" err="1">
                <a:solidFill>
                  <a:srgbClr val="595959"/>
                </a:solidFill>
              </a:rPr>
              <a:t>HyperTune</a:t>
            </a:r>
            <a:r>
              <a:rPr lang="en-US" altLang="ja-JP" sz="2000" dirty="0">
                <a:solidFill>
                  <a:srgbClr val="595959"/>
                </a:solidFill>
              </a:rPr>
              <a:t> subsystem 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BA60C6F-E705-9B41-A80A-21E108665960}"/>
              </a:ext>
            </a:extLst>
          </p:cNvPr>
          <p:cNvSpPr/>
          <p:nvPr/>
        </p:nvSpPr>
        <p:spPr>
          <a:xfrm>
            <a:off x="1738313" y="3361300"/>
            <a:ext cx="331436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595959"/>
                </a:solidFill>
              </a:rPr>
              <a:t>Automated A/B testing 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4954FE8-68F3-3847-A385-68C67D4766B9}"/>
              </a:ext>
            </a:extLst>
          </p:cNvPr>
          <p:cNvSpPr/>
          <p:nvPr/>
        </p:nvSpPr>
        <p:spPr>
          <a:xfrm>
            <a:off x="2559037" y="3970536"/>
            <a:ext cx="7991380" cy="4276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eaLnBrk="1" hangingPunct="1">
              <a:lnSpc>
                <a:spcPct val="120000"/>
              </a:lnSpc>
            </a:pPr>
            <a:r>
              <a:rPr lang="ja-JP" altLang="en-US" sz="2000">
                <a:solidFill>
                  <a:srgbClr val="595959"/>
                </a:solidFill>
              </a:rPr>
              <a:t>自动调整网站的字体</a:t>
            </a:r>
            <a:r>
              <a:rPr lang="zh-CN" altLang="en-US" sz="2000" dirty="0">
                <a:solidFill>
                  <a:srgbClr val="595959"/>
                </a:solidFill>
              </a:rPr>
              <a:t>、</a:t>
            </a:r>
            <a:r>
              <a:rPr lang="ja-JP" altLang="en-US" sz="2000">
                <a:solidFill>
                  <a:srgbClr val="595959"/>
                </a:solidFill>
              </a:rPr>
              <a:t>字体间距</a:t>
            </a:r>
            <a:r>
              <a:rPr lang="zh-CN" altLang="en-US" sz="2000" dirty="0">
                <a:solidFill>
                  <a:srgbClr val="595959"/>
                </a:solidFill>
              </a:rPr>
              <a:t>、</a:t>
            </a:r>
            <a:r>
              <a:rPr lang="ja-JP" altLang="en-US" sz="2000">
                <a:solidFill>
                  <a:srgbClr val="595959"/>
                </a:solidFill>
              </a:rPr>
              <a:t>内容分发等</a:t>
            </a:r>
            <a:endParaRPr lang="en-US" altLang="ja-JP" sz="2000" dirty="0">
              <a:solidFill>
                <a:srgbClr val="595959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C48EC1E-8D8E-F948-B27F-BFF3364590B8}"/>
              </a:ext>
            </a:extLst>
          </p:cNvPr>
          <p:cNvSpPr/>
          <p:nvPr/>
        </p:nvSpPr>
        <p:spPr>
          <a:xfrm>
            <a:off x="1751565" y="4739525"/>
            <a:ext cx="49135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595959"/>
                </a:solidFill>
              </a:rPr>
              <a:t>Delicious Chocolate Chip Cookies 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EBE75FF-A748-2A44-B8F6-679EB7B5FAF2}"/>
              </a:ext>
            </a:extLst>
          </p:cNvPr>
          <p:cNvSpPr/>
          <p:nvPr/>
        </p:nvSpPr>
        <p:spPr>
          <a:xfrm>
            <a:off x="2572289" y="5295752"/>
            <a:ext cx="7991380" cy="4276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eaLnBrk="1" hangingPunct="1">
              <a:lnSpc>
                <a:spcPct val="120000"/>
              </a:lnSpc>
            </a:pPr>
            <a:r>
              <a:rPr lang="ja-JP" altLang="en-US" sz="2000">
                <a:solidFill>
                  <a:srgbClr val="595959"/>
                </a:solidFill>
              </a:rPr>
              <a:t>材料</a:t>
            </a:r>
            <a:r>
              <a:rPr lang="zh-CN" altLang="en-US" sz="2000" dirty="0">
                <a:solidFill>
                  <a:srgbClr val="595959"/>
                </a:solidFill>
              </a:rPr>
              <a:t>，</a:t>
            </a:r>
            <a:r>
              <a:rPr lang="ja-JP" altLang="en-US" sz="2000">
                <a:solidFill>
                  <a:srgbClr val="595959"/>
                </a:solidFill>
              </a:rPr>
              <a:t>用量</a:t>
            </a:r>
            <a:r>
              <a:rPr lang="zh-CN" altLang="en-US" sz="2000" dirty="0">
                <a:solidFill>
                  <a:srgbClr val="595959"/>
                </a:solidFill>
              </a:rPr>
              <a:t>，</a:t>
            </a:r>
            <a:r>
              <a:rPr lang="ja-JP" altLang="en-US" sz="2000">
                <a:solidFill>
                  <a:srgbClr val="595959"/>
                </a:solidFill>
              </a:rPr>
              <a:t>烘烤时间</a:t>
            </a:r>
            <a:r>
              <a:rPr lang="zh-CN" altLang="en-US" sz="2000" dirty="0">
                <a:solidFill>
                  <a:srgbClr val="595959"/>
                </a:solidFill>
              </a:rPr>
              <a:t>，</a:t>
            </a:r>
            <a:r>
              <a:rPr lang="ja-JP" altLang="en-US" sz="2000">
                <a:solidFill>
                  <a:srgbClr val="595959"/>
                </a:solidFill>
              </a:rPr>
              <a:t>温度等</a:t>
            </a:r>
            <a:r>
              <a:rPr lang="zh-CN" altLang="en-US" sz="2000" dirty="0">
                <a:solidFill>
                  <a:srgbClr val="595959"/>
                </a:solidFill>
              </a:rPr>
              <a:t>。</a:t>
            </a:r>
            <a:endParaRPr lang="en-US" altLang="ja-JP" sz="2000" dirty="0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702449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7C7D8824-526C-4369-BD94-F88DF4938B6E}"/>
              </a:ext>
            </a:extLst>
          </p:cNvPr>
          <p:cNvSpPr/>
          <p:nvPr/>
        </p:nvSpPr>
        <p:spPr>
          <a:xfrm>
            <a:off x="0" y="2540000"/>
            <a:ext cx="5619750" cy="1965325"/>
          </a:xfrm>
          <a:prstGeom prst="rect">
            <a:avLst/>
          </a:prstGeom>
          <a:solidFill>
            <a:srgbClr val="4B64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zh-CN" altLang="en-US" noProof="1"/>
          </a:p>
        </p:txBody>
      </p:sp>
      <p:sp>
        <p:nvSpPr>
          <p:cNvPr id="31747" name="文本框 2">
            <a:extLst>
              <a:ext uri="{FF2B5EF4-FFF2-40B4-BE49-F238E27FC236}">
                <a16:creationId xmlns:a16="http://schemas.microsoft.com/office/drawing/2014/main" id="{3FA8B08D-2570-4A5F-9B4D-F4088648FD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54700" y="2292350"/>
            <a:ext cx="5708650" cy="8206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ja-JP" altLang="en-US" sz="3600" b="1">
                <a:solidFill>
                  <a:srgbClr val="4B649F"/>
                </a:solidFill>
              </a:rPr>
              <a:t>答疑</a:t>
            </a:r>
            <a:endParaRPr lang="zh-CN" altLang="en-US" sz="3600" b="1" dirty="0">
              <a:solidFill>
                <a:srgbClr val="4B649F"/>
              </a:solidFill>
            </a:endParaRPr>
          </a:p>
        </p:txBody>
      </p:sp>
      <p:grpSp>
        <p:nvGrpSpPr>
          <p:cNvPr id="31749" name="组合 5">
            <a:extLst>
              <a:ext uri="{FF2B5EF4-FFF2-40B4-BE49-F238E27FC236}">
                <a16:creationId xmlns:a16="http://schemas.microsoft.com/office/drawing/2014/main" id="{3947E492-5AA0-4048-9727-8AEF855E87BD}"/>
              </a:ext>
            </a:extLst>
          </p:cNvPr>
          <p:cNvGrpSpPr>
            <a:grpSpLocks/>
          </p:cNvGrpSpPr>
          <p:nvPr/>
        </p:nvGrpSpPr>
        <p:grpSpPr bwMode="auto">
          <a:xfrm>
            <a:off x="1519238" y="2232025"/>
            <a:ext cx="2581275" cy="2582863"/>
            <a:chOff x="1131485" y="2234042"/>
            <a:chExt cx="1607262" cy="1607262"/>
          </a:xfrm>
        </p:grpSpPr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F71710E6-F7C9-4471-922E-9483B258BDAE}"/>
                </a:ext>
              </a:extLst>
            </p:cNvPr>
            <p:cNvSpPr/>
            <p:nvPr/>
          </p:nvSpPr>
          <p:spPr>
            <a:xfrm>
              <a:off x="1131485" y="2234042"/>
              <a:ext cx="1607262" cy="1607262"/>
            </a:xfrm>
            <a:prstGeom prst="ellipse">
              <a:avLst/>
            </a:prstGeom>
            <a:solidFill>
              <a:srgbClr val="4B649F"/>
            </a:solidFill>
            <a:ln w="19050">
              <a:solidFill>
                <a:srgbClr val="4B649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484011A1-BA5A-4C44-8EF6-9FFD42E5E36D}"/>
                </a:ext>
              </a:extLst>
            </p:cNvPr>
            <p:cNvSpPr/>
            <p:nvPr/>
          </p:nvSpPr>
          <p:spPr>
            <a:xfrm>
              <a:off x="1241206" y="2343696"/>
              <a:ext cx="1387820" cy="1387955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4B649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31754" name="KSO_Shape">
              <a:extLst>
                <a:ext uri="{FF2B5EF4-FFF2-40B4-BE49-F238E27FC236}">
                  <a16:creationId xmlns:a16="http://schemas.microsoft.com/office/drawing/2014/main" id="{308F2DF7-DD34-403E-BEED-0BA5FB5491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0150" y="2597150"/>
              <a:ext cx="909932" cy="881046"/>
            </a:xfrm>
            <a:custGeom>
              <a:avLst/>
              <a:gdLst>
                <a:gd name="T0" fmla="*/ 8644 w 8965002"/>
                <a:gd name="T1" fmla="*/ 3777 h 8673857"/>
                <a:gd name="T2" fmla="*/ 8892 w 8965002"/>
                <a:gd name="T3" fmla="*/ 3777 h 8673857"/>
                <a:gd name="T4" fmla="*/ 9300 w 8965002"/>
                <a:gd name="T5" fmla="*/ 4552 h 8673857"/>
                <a:gd name="T6" fmla="*/ 7282 w 8965002"/>
                <a:gd name="T7" fmla="*/ 7598 h 8673857"/>
                <a:gd name="T8" fmla="*/ 6806 w 8965002"/>
                <a:gd name="T9" fmla="*/ 7834 h 8673857"/>
                <a:gd name="T10" fmla="*/ 5621 w 8965002"/>
                <a:gd name="T11" fmla="*/ 7834 h 8673857"/>
                <a:gd name="T12" fmla="*/ 5621 w 8965002"/>
                <a:gd name="T13" fmla="*/ 8794 h 8673857"/>
                <a:gd name="T14" fmla="*/ 5463 w 8965002"/>
                <a:gd name="T15" fmla="*/ 9054 h 8673857"/>
                <a:gd name="T16" fmla="*/ 5318 w 8965002"/>
                <a:gd name="T17" fmla="*/ 9089 h 8673857"/>
                <a:gd name="T18" fmla="*/ 5134 w 8965002"/>
                <a:gd name="T19" fmla="*/ 9034 h 8673857"/>
                <a:gd name="T20" fmla="*/ 4211 w 8965002"/>
                <a:gd name="T21" fmla="*/ 8408 h 8673857"/>
                <a:gd name="T22" fmla="*/ 3308 w 8965002"/>
                <a:gd name="T23" fmla="*/ 9034 h 8673857"/>
                <a:gd name="T24" fmla="*/ 2978 w 8965002"/>
                <a:gd name="T25" fmla="*/ 9054 h 8673857"/>
                <a:gd name="T26" fmla="*/ 2809 w 8965002"/>
                <a:gd name="T27" fmla="*/ 8794 h 8673857"/>
                <a:gd name="T28" fmla="*/ 2809 w 8965002"/>
                <a:gd name="T29" fmla="*/ 6394 h 8673857"/>
                <a:gd name="T30" fmla="*/ 3316 w 8965002"/>
                <a:gd name="T31" fmla="*/ 5378 h 8673857"/>
                <a:gd name="T32" fmla="*/ 3477 w 8965002"/>
                <a:gd name="T33" fmla="*/ 5335 h 8673857"/>
                <a:gd name="T34" fmla="*/ 5950 w 8965002"/>
                <a:gd name="T35" fmla="*/ 5335 h 8673857"/>
                <a:gd name="T36" fmla="*/ 5613 w 8965002"/>
                <a:gd name="T37" fmla="*/ 6582 h 8673857"/>
                <a:gd name="T38" fmla="*/ 6512 w 8965002"/>
                <a:gd name="T39" fmla="*/ 6582 h 8673857"/>
                <a:gd name="T40" fmla="*/ 8644 w 8965002"/>
                <a:gd name="T41" fmla="*/ 3777 h 8673857"/>
                <a:gd name="T42" fmla="*/ 6389 w 8965002"/>
                <a:gd name="T43" fmla="*/ 0 h 8673857"/>
                <a:gd name="T44" fmla="*/ 8573 w 8965002"/>
                <a:gd name="T45" fmla="*/ 144 h 8673857"/>
                <a:gd name="T46" fmla="*/ 8969 w 8965002"/>
                <a:gd name="T47" fmla="*/ 927 h 8673857"/>
                <a:gd name="T48" fmla="*/ 6492 w 8965002"/>
                <a:gd name="T49" fmla="*/ 4165 h 8673857"/>
                <a:gd name="T50" fmla="*/ 6044 w 8965002"/>
                <a:gd name="T51" fmla="*/ 4378 h 8673857"/>
                <a:gd name="T52" fmla="*/ 2310 w 8965002"/>
                <a:gd name="T53" fmla="*/ 4378 h 8673857"/>
                <a:gd name="T54" fmla="*/ 1203 w 8965002"/>
                <a:gd name="T55" fmla="*/ 5739 h 8673857"/>
                <a:gd name="T56" fmla="*/ 1882 w 8965002"/>
                <a:gd name="T57" fmla="*/ 6522 h 8673857"/>
                <a:gd name="T58" fmla="*/ 2180 w 8965002"/>
                <a:gd name="T59" fmla="*/ 6581 h 8673857"/>
                <a:gd name="T60" fmla="*/ 2180 w 8965002"/>
                <a:gd name="T61" fmla="*/ 7833 h 8673857"/>
                <a:gd name="T62" fmla="*/ 56 w 8965002"/>
                <a:gd name="T63" fmla="*/ 5995 h 8673857"/>
                <a:gd name="T64" fmla="*/ 68 w 8965002"/>
                <a:gd name="T65" fmla="*/ 4956 h 8673857"/>
                <a:gd name="T66" fmla="*/ 2840 w 8965002"/>
                <a:gd name="T67" fmla="*/ 703 h 8673857"/>
                <a:gd name="T68" fmla="*/ 3676 w 8965002"/>
                <a:gd name="T69" fmla="*/ 239 h 8673857"/>
                <a:gd name="T70" fmla="*/ 6389 w 8965002"/>
                <a:gd name="T71" fmla="*/ 0 h 8673857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8965002" h="8673857">
                  <a:moveTo>
                    <a:pt x="8267042" y="3603669"/>
                  </a:moveTo>
                  <a:cubicBezTo>
                    <a:pt x="8267042" y="3603669"/>
                    <a:pt x="8267042" y="3603669"/>
                    <a:pt x="8503636" y="3603669"/>
                  </a:cubicBezTo>
                  <a:cubicBezTo>
                    <a:pt x="8770275" y="3603669"/>
                    <a:pt x="9115779" y="3885289"/>
                    <a:pt x="8894206" y="4343392"/>
                  </a:cubicBezTo>
                  <a:cubicBezTo>
                    <a:pt x="8894206" y="4343392"/>
                    <a:pt x="8894206" y="4343392"/>
                    <a:pt x="6963891" y="7249712"/>
                  </a:cubicBezTo>
                  <a:cubicBezTo>
                    <a:pt x="6817428" y="7463743"/>
                    <a:pt x="6610877" y="7475008"/>
                    <a:pt x="6509479" y="7475008"/>
                  </a:cubicBezTo>
                  <a:cubicBezTo>
                    <a:pt x="6509479" y="7475008"/>
                    <a:pt x="6509479" y="7475008"/>
                    <a:pt x="5375325" y="7475008"/>
                  </a:cubicBezTo>
                  <a:cubicBezTo>
                    <a:pt x="5375325" y="7475008"/>
                    <a:pt x="5375325" y="7475008"/>
                    <a:pt x="5375325" y="8391212"/>
                  </a:cubicBezTo>
                  <a:cubicBezTo>
                    <a:pt x="5375325" y="8503860"/>
                    <a:pt x="5326504" y="8586469"/>
                    <a:pt x="5225106" y="8639038"/>
                  </a:cubicBezTo>
                  <a:cubicBezTo>
                    <a:pt x="5180040" y="8661567"/>
                    <a:pt x="5131219" y="8672833"/>
                    <a:pt x="5086153" y="8672833"/>
                  </a:cubicBezTo>
                  <a:cubicBezTo>
                    <a:pt x="5026066" y="8672833"/>
                    <a:pt x="4962223" y="8654057"/>
                    <a:pt x="4909646" y="8620263"/>
                  </a:cubicBezTo>
                  <a:cubicBezTo>
                    <a:pt x="4909646" y="8620263"/>
                    <a:pt x="4909646" y="8620263"/>
                    <a:pt x="4027109" y="8023229"/>
                  </a:cubicBezTo>
                  <a:cubicBezTo>
                    <a:pt x="4027109" y="8023229"/>
                    <a:pt x="4027109" y="8023229"/>
                    <a:pt x="3163349" y="8620263"/>
                  </a:cubicBezTo>
                  <a:cubicBezTo>
                    <a:pt x="3069463" y="8684097"/>
                    <a:pt x="2949287" y="8691607"/>
                    <a:pt x="2847889" y="8639038"/>
                  </a:cubicBezTo>
                  <a:cubicBezTo>
                    <a:pt x="2750247" y="8586469"/>
                    <a:pt x="2686404" y="8503860"/>
                    <a:pt x="2686404" y="8391212"/>
                  </a:cubicBezTo>
                  <a:cubicBezTo>
                    <a:pt x="2686404" y="8391212"/>
                    <a:pt x="2686404" y="8391212"/>
                    <a:pt x="2686404" y="6100701"/>
                  </a:cubicBezTo>
                  <a:cubicBezTo>
                    <a:pt x="2686404" y="5559991"/>
                    <a:pt x="2990598" y="5237066"/>
                    <a:pt x="3170860" y="5131928"/>
                  </a:cubicBezTo>
                  <a:cubicBezTo>
                    <a:pt x="3215926" y="5105644"/>
                    <a:pt x="3268503" y="5090624"/>
                    <a:pt x="3324835" y="5090624"/>
                  </a:cubicBezTo>
                  <a:cubicBezTo>
                    <a:pt x="3324835" y="5090624"/>
                    <a:pt x="3324835" y="5090624"/>
                    <a:pt x="5690785" y="5090624"/>
                  </a:cubicBezTo>
                  <a:cubicBezTo>
                    <a:pt x="5371570" y="5406038"/>
                    <a:pt x="5367814" y="5980543"/>
                    <a:pt x="5367814" y="6280938"/>
                  </a:cubicBezTo>
                  <a:cubicBezTo>
                    <a:pt x="5367814" y="6280938"/>
                    <a:pt x="5367814" y="6280938"/>
                    <a:pt x="6227818" y="6280938"/>
                  </a:cubicBezTo>
                  <a:cubicBezTo>
                    <a:pt x="6227818" y="6280938"/>
                    <a:pt x="6227818" y="6280938"/>
                    <a:pt x="8267042" y="3603669"/>
                  </a:cubicBezTo>
                  <a:close/>
                  <a:moveTo>
                    <a:pt x="6109875" y="128"/>
                  </a:moveTo>
                  <a:cubicBezTo>
                    <a:pt x="6829153" y="-2490"/>
                    <a:pt x="7579192" y="34821"/>
                    <a:pt x="8198796" y="137601"/>
                  </a:cubicBezTo>
                  <a:cubicBezTo>
                    <a:pt x="8705745" y="220201"/>
                    <a:pt x="8739542" y="678257"/>
                    <a:pt x="8578069" y="884757"/>
                  </a:cubicBezTo>
                  <a:cubicBezTo>
                    <a:pt x="8578069" y="884757"/>
                    <a:pt x="6234838" y="3955980"/>
                    <a:pt x="6208552" y="3974753"/>
                  </a:cubicBezTo>
                  <a:cubicBezTo>
                    <a:pt x="6107162" y="4098653"/>
                    <a:pt x="5953199" y="4177498"/>
                    <a:pt x="5780461" y="4177498"/>
                  </a:cubicBezTo>
                  <a:cubicBezTo>
                    <a:pt x="5780461" y="4177498"/>
                    <a:pt x="5780461" y="4177498"/>
                    <a:pt x="2209285" y="4177498"/>
                  </a:cubicBezTo>
                  <a:cubicBezTo>
                    <a:pt x="1818747" y="4177498"/>
                    <a:pt x="970076" y="4545444"/>
                    <a:pt x="1150325" y="5476573"/>
                  </a:cubicBezTo>
                  <a:cubicBezTo>
                    <a:pt x="1217918" y="5825746"/>
                    <a:pt x="1465760" y="6103583"/>
                    <a:pt x="1799971" y="6223729"/>
                  </a:cubicBezTo>
                  <a:cubicBezTo>
                    <a:pt x="1875075" y="6253765"/>
                    <a:pt x="2002751" y="6268783"/>
                    <a:pt x="2085365" y="6280047"/>
                  </a:cubicBezTo>
                  <a:cubicBezTo>
                    <a:pt x="2085365" y="6280047"/>
                    <a:pt x="2085365" y="6280047"/>
                    <a:pt x="2085365" y="7473994"/>
                  </a:cubicBezTo>
                  <a:cubicBezTo>
                    <a:pt x="1582171" y="7440203"/>
                    <a:pt x="335451" y="7004675"/>
                    <a:pt x="53813" y="5720619"/>
                  </a:cubicBezTo>
                  <a:cubicBezTo>
                    <a:pt x="-25046" y="5397728"/>
                    <a:pt x="-13780" y="5056063"/>
                    <a:pt x="65078" y="4729417"/>
                  </a:cubicBezTo>
                  <a:cubicBezTo>
                    <a:pt x="282879" y="3283915"/>
                    <a:pt x="2351982" y="944830"/>
                    <a:pt x="2716235" y="670748"/>
                  </a:cubicBezTo>
                  <a:cubicBezTo>
                    <a:pt x="2960321" y="471756"/>
                    <a:pt x="3234449" y="310311"/>
                    <a:pt x="3516088" y="227711"/>
                  </a:cubicBezTo>
                  <a:cubicBezTo>
                    <a:pt x="3797726" y="119767"/>
                    <a:pt x="4911078" y="4491"/>
                    <a:pt x="6109875" y="128"/>
                  </a:cubicBezTo>
                  <a:close/>
                </a:path>
              </a:pathLst>
            </a:custGeom>
            <a:solidFill>
              <a:srgbClr val="4B64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 anchorCtr="1"/>
            <a:lstStyle/>
            <a:p>
              <a:endParaRPr lang="zh-CN" altLang="en-US"/>
            </a:p>
          </p:txBody>
        </p:sp>
      </p:grpSp>
      <p:pic>
        <p:nvPicPr>
          <p:cNvPr id="31750" name="图片 9">
            <a:extLst>
              <a:ext uri="{FF2B5EF4-FFF2-40B4-BE49-F238E27FC236}">
                <a16:creationId xmlns:a16="http://schemas.microsoft.com/office/drawing/2014/main" id="{6D7878E4-4D9A-49D7-93AC-72BB752105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6188" y="5200650"/>
            <a:ext cx="5865812" cy="165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51" name="图片 10">
            <a:extLst>
              <a:ext uri="{FF2B5EF4-FFF2-40B4-BE49-F238E27FC236}">
                <a16:creationId xmlns:a16="http://schemas.microsoft.com/office/drawing/2014/main" id="{A16C41D2-4ABD-40C3-A8E2-120BBEA519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878763" cy="221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9374053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7C7D8824-526C-4369-BD94-F88DF4938B6E}"/>
              </a:ext>
            </a:extLst>
          </p:cNvPr>
          <p:cNvSpPr/>
          <p:nvPr/>
        </p:nvSpPr>
        <p:spPr>
          <a:xfrm>
            <a:off x="0" y="2540000"/>
            <a:ext cx="5619750" cy="1965325"/>
          </a:xfrm>
          <a:prstGeom prst="rect">
            <a:avLst/>
          </a:prstGeom>
          <a:solidFill>
            <a:srgbClr val="4B64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zh-CN" altLang="en-US" noProof="1"/>
          </a:p>
        </p:txBody>
      </p:sp>
      <p:sp>
        <p:nvSpPr>
          <p:cNvPr id="31747" name="文本框 2">
            <a:extLst>
              <a:ext uri="{FF2B5EF4-FFF2-40B4-BE49-F238E27FC236}">
                <a16:creationId xmlns:a16="http://schemas.microsoft.com/office/drawing/2014/main" id="{3FA8B08D-2570-4A5F-9B4D-F4088648FD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54700" y="2292350"/>
            <a:ext cx="5708650" cy="8206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ja-JP" altLang="en-US" sz="3600" b="1">
                <a:solidFill>
                  <a:srgbClr val="4B649F"/>
                </a:solidFill>
              </a:rPr>
              <a:t>谢谢</a:t>
            </a:r>
            <a:endParaRPr lang="zh-CN" altLang="en-US" sz="3600" b="1" dirty="0">
              <a:solidFill>
                <a:srgbClr val="4B649F"/>
              </a:solidFill>
            </a:endParaRPr>
          </a:p>
        </p:txBody>
      </p:sp>
      <p:grpSp>
        <p:nvGrpSpPr>
          <p:cNvPr id="31749" name="组合 5">
            <a:extLst>
              <a:ext uri="{FF2B5EF4-FFF2-40B4-BE49-F238E27FC236}">
                <a16:creationId xmlns:a16="http://schemas.microsoft.com/office/drawing/2014/main" id="{3947E492-5AA0-4048-9727-8AEF855E87BD}"/>
              </a:ext>
            </a:extLst>
          </p:cNvPr>
          <p:cNvGrpSpPr>
            <a:grpSpLocks/>
          </p:cNvGrpSpPr>
          <p:nvPr/>
        </p:nvGrpSpPr>
        <p:grpSpPr bwMode="auto">
          <a:xfrm>
            <a:off x="1519238" y="2232025"/>
            <a:ext cx="2581275" cy="2582863"/>
            <a:chOff x="1131485" y="2234042"/>
            <a:chExt cx="1607262" cy="1607262"/>
          </a:xfrm>
        </p:grpSpPr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F71710E6-F7C9-4471-922E-9483B258BDAE}"/>
                </a:ext>
              </a:extLst>
            </p:cNvPr>
            <p:cNvSpPr/>
            <p:nvPr/>
          </p:nvSpPr>
          <p:spPr>
            <a:xfrm>
              <a:off x="1131485" y="2234042"/>
              <a:ext cx="1607262" cy="1607262"/>
            </a:xfrm>
            <a:prstGeom prst="ellipse">
              <a:avLst/>
            </a:prstGeom>
            <a:solidFill>
              <a:srgbClr val="4B649F"/>
            </a:solidFill>
            <a:ln w="19050">
              <a:solidFill>
                <a:srgbClr val="4B649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484011A1-BA5A-4C44-8EF6-9FFD42E5E36D}"/>
                </a:ext>
              </a:extLst>
            </p:cNvPr>
            <p:cNvSpPr/>
            <p:nvPr/>
          </p:nvSpPr>
          <p:spPr>
            <a:xfrm>
              <a:off x="1241206" y="2343696"/>
              <a:ext cx="1387820" cy="1387955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4B649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31754" name="KSO_Shape">
              <a:extLst>
                <a:ext uri="{FF2B5EF4-FFF2-40B4-BE49-F238E27FC236}">
                  <a16:creationId xmlns:a16="http://schemas.microsoft.com/office/drawing/2014/main" id="{308F2DF7-DD34-403E-BEED-0BA5FB5491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0150" y="2597150"/>
              <a:ext cx="909932" cy="881046"/>
            </a:xfrm>
            <a:custGeom>
              <a:avLst/>
              <a:gdLst>
                <a:gd name="T0" fmla="*/ 8644 w 8965002"/>
                <a:gd name="T1" fmla="*/ 3777 h 8673857"/>
                <a:gd name="T2" fmla="*/ 8892 w 8965002"/>
                <a:gd name="T3" fmla="*/ 3777 h 8673857"/>
                <a:gd name="T4" fmla="*/ 9300 w 8965002"/>
                <a:gd name="T5" fmla="*/ 4552 h 8673857"/>
                <a:gd name="T6" fmla="*/ 7282 w 8965002"/>
                <a:gd name="T7" fmla="*/ 7598 h 8673857"/>
                <a:gd name="T8" fmla="*/ 6806 w 8965002"/>
                <a:gd name="T9" fmla="*/ 7834 h 8673857"/>
                <a:gd name="T10" fmla="*/ 5621 w 8965002"/>
                <a:gd name="T11" fmla="*/ 7834 h 8673857"/>
                <a:gd name="T12" fmla="*/ 5621 w 8965002"/>
                <a:gd name="T13" fmla="*/ 8794 h 8673857"/>
                <a:gd name="T14" fmla="*/ 5463 w 8965002"/>
                <a:gd name="T15" fmla="*/ 9054 h 8673857"/>
                <a:gd name="T16" fmla="*/ 5318 w 8965002"/>
                <a:gd name="T17" fmla="*/ 9089 h 8673857"/>
                <a:gd name="T18" fmla="*/ 5134 w 8965002"/>
                <a:gd name="T19" fmla="*/ 9034 h 8673857"/>
                <a:gd name="T20" fmla="*/ 4211 w 8965002"/>
                <a:gd name="T21" fmla="*/ 8408 h 8673857"/>
                <a:gd name="T22" fmla="*/ 3308 w 8965002"/>
                <a:gd name="T23" fmla="*/ 9034 h 8673857"/>
                <a:gd name="T24" fmla="*/ 2978 w 8965002"/>
                <a:gd name="T25" fmla="*/ 9054 h 8673857"/>
                <a:gd name="T26" fmla="*/ 2809 w 8965002"/>
                <a:gd name="T27" fmla="*/ 8794 h 8673857"/>
                <a:gd name="T28" fmla="*/ 2809 w 8965002"/>
                <a:gd name="T29" fmla="*/ 6394 h 8673857"/>
                <a:gd name="T30" fmla="*/ 3316 w 8965002"/>
                <a:gd name="T31" fmla="*/ 5378 h 8673857"/>
                <a:gd name="T32" fmla="*/ 3477 w 8965002"/>
                <a:gd name="T33" fmla="*/ 5335 h 8673857"/>
                <a:gd name="T34" fmla="*/ 5950 w 8965002"/>
                <a:gd name="T35" fmla="*/ 5335 h 8673857"/>
                <a:gd name="T36" fmla="*/ 5613 w 8965002"/>
                <a:gd name="T37" fmla="*/ 6582 h 8673857"/>
                <a:gd name="T38" fmla="*/ 6512 w 8965002"/>
                <a:gd name="T39" fmla="*/ 6582 h 8673857"/>
                <a:gd name="T40" fmla="*/ 8644 w 8965002"/>
                <a:gd name="T41" fmla="*/ 3777 h 8673857"/>
                <a:gd name="T42" fmla="*/ 6389 w 8965002"/>
                <a:gd name="T43" fmla="*/ 0 h 8673857"/>
                <a:gd name="T44" fmla="*/ 8573 w 8965002"/>
                <a:gd name="T45" fmla="*/ 144 h 8673857"/>
                <a:gd name="T46" fmla="*/ 8969 w 8965002"/>
                <a:gd name="T47" fmla="*/ 927 h 8673857"/>
                <a:gd name="T48" fmla="*/ 6492 w 8965002"/>
                <a:gd name="T49" fmla="*/ 4165 h 8673857"/>
                <a:gd name="T50" fmla="*/ 6044 w 8965002"/>
                <a:gd name="T51" fmla="*/ 4378 h 8673857"/>
                <a:gd name="T52" fmla="*/ 2310 w 8965002"/>
                <a:gd name="T53" fmla="*/ 4378 h 8673857"/>
                <a:gd name="T54" fmla="*/ 1203 w 8965002"/>
                <a:gd name="T55" fmla="*/ 5739 h 8673857"/>
                <a:gd name="T56" fmla="*/ 1882 w 8965002"/>
                <a:gd name="T57" fmla="*/ 6522 h 8673857"/>
                <a:gd name="T58" fmla="*/ 2180 w 8965002"/>
                <a:gd name="T59" fmla="*/ 6581 h 8673857"/>
                <a:gd name="T60" fmla="*/ 2180 w 8965002"/>
                <a:gd name="T61" fmla="*/ 7833 h 8673857"/>
                <a:gd name="T62" fmla="*/ 56 w 8965002"/>
                <a:gd name="T63" fmla="*/ 5995 h 8673857"/>
                <a:gd name="T64" fmla="*/ 68 w 8965002"/>
                <a:gd name="T65" fmla="*/ 4956 h 8673857"/>
                <a:gd name="T66" fmla="*/ 2840 w 8965002"/>
                <a:gd name="T67" fmla="*/ 703 h 8673857"/>
                <a:gd name="T68" fmla="*/ 3676 w 8965002"/>
                <a:gd name="T69" fmla="*/ 239 h 8673857"/>
                <a:gd name="T70" fmla="*/ 6389 w 8965002"/>
                <a:gd name="T71" fmla="*/ 0 h 8673857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8965002" h="8673857">
                  <a:moveTo>
                    <a:pt x="8267042" y="3603669"/>
                  </a:moveTo>
                  <a:cubicBezTo>
                    <a:pt x="8267042" y="3603669"/>
                    <a:pt x="8267042" y="3603669"/>
                    <a:pt x="8503636" y="3603669"/>
                  </a:cubicBezTo>
                  <a:cubicBezTo>
                    <a:pt x="8770275" y="3603669"/>
                    <a:pt x="9115779" y="3885289"/>
                    <a:pt x="8894206" y="4343392"/>
                  </a:cubicBezTo>
                  <a:cubicBezTo>
                    <a:pt x="8894206" y="4343392"/>
                    <a:pt x="8894206" y="4343392"/>
                    <a:pt x="6963891" y="7249712"/>
                  </a:cubicBezTo>
                  <a:cubicBezTo>
                    <a:pt x="6817428" y="7463743"/>
                    <a:pt x="6610877" y="7475008"/>
                    <a:pt x="6509479" y="7475008"/>
                  </a:cubicBezTo>
                  <a:cubicBezTo>
                    <a:pt x="6509479" y="7475008"/>
                    <a:pt x="6509479" y="7475008"/>
                    <a:pt x="5375325" y="7475008"/>
                  </a:cubicBezTo>
                  <a:cubicBezTo>
                    <a:pt x="5375325" y="7475008"/>
                    <a:pt x="5375325" y="7475008"/>
                    <a:pt x="5375325" y="8391212"/>
                  </a:cubicBezTo>
                  <a:cubicBezTo>
                    <a:pt x="5375325" y="8503860"/>
                    <a:pt x="5326504" y="8586469"/>
                    <a:pt x="5225106" y="8639038"/>
                  </a:cubicBezTo>
                  <a:cubicBezTo>
                    <a:pt x="5180040" y="8661567"/>
                    <a:pt x="5131219" y="8672833"/>
                    <a:pt x="5086153" y="8672833"/>
                  </a:cubicBezTo>
                  <a:cubicBezTo>
                    <a:pt x="5026066" y="8672833"/>
                    <a:pt x="4962223" y="8654057"/>
                    <a:pt x="4909646" y="8620263"/>
                  </a:cubicBezTo>
                  <a:cubicBezTo>
                    <a:pt x="4909646" y="8620263"/>
                    <a:pt x="4909646" y="8620263"/>
                    <a:pt x="4027109" y="8023229"/>
                  </a:cubicBezTo>
                  <a:cubicBezTo>
                    <a:pt x="4027109" y="8023229"/>
                    <a:pt x="4027109" y="8023229"/>
                    <a:pt x="3163349" y="8620263"/>
                  </a:cubicBezTo>
                  <a:cubicBezTo>
                    <a:pt x="3069463" y="8684097"/>
                    <a:pt x="2949287" y="8691607"/>
                    <a:pt x="2847889" y="8639038"/>
                  </a:cubicBezTo>
                  <a:cubicBezTo>
                    <a:pt x="2750247" y="8586469"/>
                    <a:pt x="2686404" y="8503860"/>
                    <a:pt x="2686404" y="8391212"/>
                  </a:cubicBezTo>
                  <a:cubicBezTo>
                    <a:pt x="2686404" y="8391212"/>
                    <a:pt x="2686404" y="8391212"/>
                    <a:pt x="2686404" y="6100701"/>
                  </a:cubicBezTo>
                  <a:cubicBezTo>
                    <a:pt x="2686404" y="5559991"/>
                    <a:pt x="2990598" y="5237066"/>
                    <a:pt x="3170860" y="5131928"/>
                  </a:cubicBezTo>
                  <a:cubicBezTo>
                    <a:pt x="3215926" y="5105644"/>
                    <a:pt x="3268503" y="5090624"/>
                    <a:pt x="3324835" y="5090624"/>
                  </a:cubicBezTo>
                  <a:cubicBezTo>
                    <a:pt x="3324835" y="5090624"/>
                    <a:pt x="3324835" y="5090624"/>
                    <a:pt x="5690785" y="5090624"/>
                  </a:cubicBezTo>
                  <a:cubicBezTo>
                    <a:pt x="5371570" y="5406038"/>
                    <a:pt x="5367814" y="5980543"/>
                    <a:pt x="5367814" y="6280938"/>
                  </a:cubicBezTo>
                  <a:cubicBezTo>
                    <a:pt x="5367814" y="6280938"/>
                    <a:pt x="5367814" y="6280938"/>
                    <a:pt x="6227818" y="6280938"/>
                  </a:cubicBezTo>
                  <a:cubicBezTo>
                    <a:pt x="6227818" y="6280938"/>
                    <a:pt x="6227818" y="6280938"/>
                    <a:pt x="8267042" y="3603669"/>
                  </a:cubicBezTo>
                  <a:close/>
                  <a:moveTo>
                    <a:pt x="6109875" y="128"/>
                  </a:moveTo>
                  <a:cubicBezTo>
                    <a:pt x="6829153" y="-2490"/>
                    <a:pt x="7579192" y="34821"/>
                    <a:pt x="8198796" y="137601"/>
                  </a:cubicBezTo>
                  <a:cubicBezTo>
                    <a:pt x="8705745" y="220201"/>
                    <a:pt x="8739542" y="678257"/>
                    <a:pt x="8578069" y="884757"/>
                  </a:cubicBezTo>
                  <a:cubicBezTo>
                    <a:pt x="8578069" y="884757"/>
                    <a:pt x="6234838" y="3955980"/>
                    <a:pt x="6208552" y="3974753"/>
                  </a:cubicBezTo>
                  <a:cubicBezTo>
                    <a:pt x="6107162" y="4098653"/>
                    <a:pt x="5953199" y="4177498"/>
                    <a:pt x="5780461" y="4177498"/>
                  </a:cubicBezTo>
                  <a:cubicBezTo>
                    <a:pt x="5780461" y="4177498"/>
                    <a:pt x="5780461" y="4177498"/>
                    <a:pt x="2209285" y="4177498"/>
                  </a:cubicBezTo>
                  <a:cubicBezTo>
                    <a:pt x="1818747" y="4177498"/>
                    <a:pt x="970076" y="4545444"/>
                    <a:pt x="1150325" y="5476573"/>
                  </a:cubicBezTo>
                  <a:cubicBezTo>
                    <a:pt x="1217918" y="5825746"/>
                    <a:pt x="1465760" y="6103583"/>
                    <a:pt x="1799971" y="6223729"/>
                  </a:cubicBezTo>
                  <a:cubicBezTo>
                    <a:pt x="1875075" y="6253765"/>
                    <a:pt x="2002751" y="6268783"/>
                    <a:pt x="2085365" y="6280047"/>
                  </a:cubicBezTo>
                  <a:cubicBezTo>
                    <a:pt x="2085365" y="6280047"/>
                    <a:pt x="2085365" y="6280047"/>
                    <a:pt x="2085365" y="7473994"/>
                  </a:cubicBezTo>
                  <a:cubicBezTo>
                    <a:pt x="1582171" y="7440203"/>
                    <a:pt x="335451" y="7004675"/>
                    <a:pt x="53813" y="5720619"/>
                  </a:cubicBezTo>
                  <a:cubicBezTo>
                    <a:pt x="-25046" y="5397728"/>
                    <a:pt x="-13780" y="5056063"/>
                    <a:pt x="65078" y="4729417"/>
                  </a:cubicBezTo>
                  <a:cubicBezTo>
                    <a:pt x="282879" y="3283915"/>
                    <a:pt x="2351982" y="944830"/>
                    <a:pt x="2716235" y="670748"/>
                  </a:cubicBezTo>
                  <a:cubicBezTo>
                    <a:pt x="2960321" y="471756"/>
                    <a:pt x="3234449" y="310311"/>
                    <a:pt x="3516088" y="227711"/>
                  </a:cubicBezTo>
                  <a:cubicBezTo>
                    <a:pt x="3797726" y="119767"/>
                    <a:pt x="4911078" y="4491"/>
                    <a:pt x="6109875" y="128"/>
                  </a:cubicBezTo>
                  <a:close/>
                </a:path>
              </a:pathLst>
            </a:custGeom>
            <a:solidFill>
              <a:srgbClr val="4B64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 anchorCtr="1"/>
            <a:lstStyle/>
            <a:p>
              <a:endParaRPr lang="zh-CN" altLang="en-US"/>
            </a:p>
          </p:txBody>
        </p:sp>
      </p:grpSp>
      <p:pic>
        <p:nvPicPr>
          <p:cNvPr id="31750" name="图片 9">
            <a:extLst>
              <a:ext uri="{FF2B5EF4-FFF2-40B4-BE49-F238E27FC236}">
                <a16:creationId xmlns:a16="http://schemas.microsoft.com/office/drawing/2014/main" id="{6D7878E4-4D9A-49D7-93AC-72BB752105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6188" y="5200650"/>
            <a:ext cx="5865812" cy="165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51" name="图片 10">
            <a:extLst>
              <a:ext uri="{FF2B5EF4-FFF2-40B4-BE49-F238E27FC236}">
                <a16:creationId xmlns:a16="http://schemas.microsoft.com/office/drawing/2014/main" id="{A16C41D2-4ABD-40C3-A8E2-120BBEA519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878763" cy="221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108623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任意多边形 10">
            <a:extLst>
              <a:ext uri="{FF2B5EF4-FFF2-40B4-BE49-F238E27FC236}">
                <a16:creationId xmlns:a16="http://schemas.microsoft.com/office/drawing/2014/main" id="{F78217A7-87B9-42C8-9AA2-56639B95E51F}"/>
              </a:ext>
            </a:extLst>
          </p:cNvPr>
          <p:cNvSpPr/>
          <p:nvPr/>
        </p:nvSpPr>
        <p:spPr>
          <a:xfrm rot="5400000">
            <a:off x="1882775" y="-1425575"/>
            <a:ext cx="914400" cy="4679950"/>
          </a:xfrm>
          <a:custGeom>
            <a:avLst/>
            <a:gdLst>
              <a:gd name="connsiteX0" fmla="*/ 0 w 990604"/>
              <a:gd name="connsiteY0" fmla="*/ 5956738 h 5956738"/>
              <a:gd name="connsiteX1" fmla="*/ 0 w 990604"/>
              <a:gd name="connsiteY1" fmla="*/ 317938 h 5956738"/>
              <a:gd name="connsiteX2" fmla="*/ 6 w 990604"/>
              <a:gd name="connsiteY2" fmla="*/ 317938 h 5956738"/>
              <a:gd name="connsiteX3" fmla="*/ 495305 w 990604"/>
              <a:gd name="connsiteY3" fmla="*/ 0 h 5956738"/>
              <a:gd name="connsiteX4" fmla="*/ 990604 w 990604"/>
              <a:gd name="connsiteY4" fmla="*/ 317938 h 5956738"/>
              <a:gd name="connsiteX5" fmla="*/ 990601 w 990604"/>
              <a:gd name="connsiteY5" fmla="*/ 317938 h 5956738"/>
              <a:gd name="connsiteX6" fmla="*/ 990601 w 990604"/>
              <a:gd name="connsiteY6" fmla="*/ 5956738 h 5956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0604" h="5956738">
                <a:moveTo>
                  <a:pt x="0" y="5956738"/>
                </a:moveTo>
                <a:lnTo>
                  <a:pt x="0" y="317938"/>
                </a:lnTo>
                <a:lnTo>
                  <a:pt x="6" y="317938"/>
                </a:lnTo>
                <a:lnTo>
                  <a:pt x="495305" y="0"/>
                </a:lnTo>
                <a:lnTo>
                  <a:pt x="990604" y="317938"/>
                </a:lnTo>
                <a:lnTo>
                  <a:pt x="990601" y="317938"/>
                </a:lnTo>
                <a:lnTo>
                  <a:pt x="990601" y="5956738"/>
                </a:lnTo>
                <a:close/>
              </a:path>
            </a:pathLst>
          </a:custGeom>
          <a:solidFill>
            <a:srgbClr val="4B64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zh-CN" altLang="en-US" noProof="1"/>
          </a:p>
        </p:txBody>
      </p:sp>
      <p:sp>
        <p:nvSpPr>
          <p:cNvPr id="2" name="椭圆 1">
            <a:extLst>
              <a:ext uri="{FF2B5EF4-FFF2-40B4-BE49-F238E27FC236}">
                <a16:creationId xmlns:a16="http://schemas.microsoft.com/office/drawing/2014/main" id="{989F1B2B-D069-4E1D-ABB9-F2C6C8EF9ED8}"/>
              </a:ext>
            </a:extLst>
          </p:cNvPr>
          <p:cNvSpPr/>
          <p:nvPr/>
        </p:nvSpPr>
        <p:spPr>
          <a:xfrm>
            <a:off x="323850" y="247650"/>
            <a:ext cx="1333500" cy="1333500"/>
          </a:xfrm>
          <a:prstGeom prst="ellipse">
            <a:avLst/>
          </a:prstGeom>
          <a:solidFill>
            <a:schemeClr val="bg1"/>
          </a:solidFill>
          <a:ln w="38100">
            <a:solidFill>
              <a:srgbClr val="4B64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zh-CN" altLang="en-US" noProof="1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EB01D4AC-4383-4216-A68F-045301757739}"/>
              </a:ext>
            </a:extLst>
          </p:cNvPr>
          <p:cNvGrpSpPr/>
          <p:nvPr/>
        </p:nvGrpSpPr>
        <p:grpSpPr>
          <a:xfrm>
            <a:off x="475624" y="571426"/>
            <a:ext cx="1029952" cy="685949"/>
            <a:chOff x="5302250" y="2903538"/>
            <a:chExt cx="1587500" cy="1057276"/>
          </a:xfrm>
          <a:solidFill>
            <a:srgbClr val="4B649F"/>
          </a:solidFill>
        </p:grpSpPr>
        <p:sp>
          <p:nvSpPr>
            <p:cNvPr id="4" name="Freeform 84">
              <a:extLst>
                <a:ext uri="{FF2B5EF4-FFF2-40B4-BE49-F238E27FC236}">
                  <a16:creationId xmlns:a16="http://schemas.microsoft.com/office/drawing/2014/main" id="{31146644-E136-4958-B5BF-A9B632D430C5}"/>
                </a:ext>
              </a:extLst>
            </p:cNvPr>
            <p:cNvSpPr/>
            <p:nvPr/>
          </p:nvSpPr>
          <p:spPr bwMode="auto">
            <a:xfrm>
              <a:off x="5362575" y="3040063"/>
              <a:ext cx="706438" cy="614363"/>
            </a:xfrm>
            <a:custGeom>
              <a:avLst/>
              <a:gdLst>
                <a:gd name="T0" fmla="*/ 181 w 187"/>
                <a:gd name="T1" fmla="*/ 49 h 162"/>
                <a:gd name="T2" fmla="*/ 187 w 187"/>
                <a:gd name="T3" fmla="*/ 66 h 162"/>
                <a:gd name="T4" fmla="*/ 187 w 187"/>
                <a:gd name="T5" fmla="*/ 162 h 162"/>
                <a:gd name="T6" fmla="*/ 176 w 187"/>
                <a:gd name="T7" fmla="*/ 153 h 162"/>
                <a:gd name="T8" fmla="*/ 92 w 187"/>
                <a:gd name="T9" fmla="*/ 115 h 162"/>
                <a:gd name="T10" fmla="*/ 73 w 187"/>
                <a:gd name="T11" fmla="*/ 114 h 162"/>
                <a:gd name="T12" fmla="*/ 8 w 187"/>
                <a:gd name="T13" fmla="*/ 131 h 162"/>
                <a:gd name="T14" fmla="*/ 1 w 187"/>
                <a:gd name="T15" fmla="*/ 131 h 162"/>
                <a:gd name="T16" fmla="*/ 2 w 187"/>
                <a:gd name="T17" fmla="*/ 126 h 162"/>
                <a:gd name="T18" fmla="*/ 26 w 187"/>
                <a:gd name="T19" fmla="*/ 70 h 162"/>
                <a:gd name="T20" fmla="*/ 48 w 187"/>
                <a:gd name="T21" fmla="*/ 20 h 162"/>
                <a:gd name="T22" fmla="*/ 53 w 187"/>
                <a:gd name="T23" fmla="*/ 13 h 162"/>
                <a:gd name="T24" fmla="*/ 62 w 187"/>
                <a:gd name="T25" fmla="*/ 9 h 162"/>
                <a:gd name="T26" fmla="*/ 130 w 187"/>
                <a:gd name="T27" fmla="*/ 11 h 162"/>
                <a:gd name="T28" fmla="*/ 181 w 187"/>
                <a:gd name="T29" fmla="*/ 49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7" h="162">
                  <a:moveTo>
                    <a:pt x="181" y="49"/>
                  </a:moveTo>
                  <a:cubicBezTo>
                    <a:pt x="184" y="54"/>
                    <a:pt x="187" y="60"/>
                    <a:pt x="187" y="66"/>
                  </a:cubicBezTo>
                  <a:cubicBezTo>
                    <a:pt x="187" y="162"/>
                    <a:pt x="187" y="162"/>
                    <a:pt x="187" y="162"/>
                  </a:cubicBezTo>
                  <a:cubicBezTo>
                    <a:pt x="187" y="162"/>
                    <a:pt x="178" y="154"/>
                    <a:pt x="176" y="153"/>
                  </a:cubicBezTo>
                  <a:cubicBezTo>
                    <a:pt x="168" y="148"/>
                    <a:pt x="133" y="120"/>
                    <a:pt x="92" y="115"/>
                  </a:cubicBezTo>
                  <a:cubicBezTo>
                    <a:pt x="86" y="114"/>
                    <a:pt x="79" y="114"/>
                    <a:pt x="73" y="114"/>
                  </a:cubicBezTo>
                  <a:cubicBezTo>
                    <a:pt x="32" y="114"/>
                    <a:pt x="8" y="131"/>
                    <a:pt x="8" y="131"/>
                  </a:cubicBezTo>
                  <a:cubicBezTo>
                    <a:pt x="5" y="133"/>
                    <a:pt x="2" y="133"/>
                    <a:pt x="1" y="131"/>
                  </a:cubicBezTo>
                  <a:cubicBezTo>
                    <a:pt x="0" y="130"/>
                    <a:pt x="1" y="128"/>
                    <a:pt x="2" y="126"/>
                  </a:cubicBezTo>
                  <a:cubicBezTo>
                    <a:pt x="26" y="70"/>
                    <a:pt x="26" y="70"/>
                    <a:pt x="26" y="70"/>
                  </a:cubicBezTo>
                  <a:cubicBezTo>
                    <a:pt x="48" y="20"/>
                    <a:pt x="48" y="20"/>
                    <a:pt x="48" y="20"/>
                  </a:cubicBezTo>
                  <a:cubicBezTo>
                    <a:pt x="49" y="18"/>
                    <a:pt x="51" y="15"/>
                    <a:pt x="53" y="13"/>
                  </a:cubicBezTo>
                  <a:cubicBezTo>
                    <a:pt x="55" y="11"/>
                    <a:pt x="59" y="10"/>
                    <a:pt x="62" y="9"/>
                  </a:cubicBezTo>
                  <a:cubicBezTo>
                    <a:pt x="65" y="9"/>
                    <a:pt x="98" y="0"/>
                    <a:pt x="130" y="11"/>
                  </a:cubicBezTo>
                  <a:cubicBezTo>
                    <a:pt x="163" y="22"/>
                    <a:pt x="179" y="45"/>
                    <a:pt x="181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5" name="Freeform 85">
              <a:extLst>
                <a:ext uri="{FF2B5EF4-FFF2-40B4-BE49-F238E27FC236}">
                  <a16:creationId xmlns:a16="http://schemas.microsoft.com/office/drawing/2014/main" id="{15DA8FD2-48AA-4963-8E7E-85AB57E553CB}"/>
                </a:ext>
              </a:extLst>
            </p:cNvPr>
            <p:cNvSpPr/>
            <p:nvPr/>
          </p:nvSpPr>
          <p:spPr bwMode="auto">
            <a:xfrm>
              <a:off x="6115050" y="2903538"/>
              <a:ext cx="400050" cy="747713"/>
            </a:xfrm>
            <a:custGeom>
              <a:avLst/>
              <a:gdLst>
                <a:gd name="T0" fmla="*/ 44 w 106"/>
                <a:gd name="T1" fmla="*/ 119 h 197"/>
                <a:gd name="T2" fmla="*/ 3 w 106"/>
                <a:gd name="T3" fmla="*/ 187 h 197"/>
                <a:gd name="T4" fmla="*/ 0 w 106"/>
                <a:gd name="T5" fmla="*/ 197 h 197"/>
                <a:gd name="T6" fmla="*/ 0 w 106"/>
                <a:gd name="T7" fmla="*/ 83 h 197"/>
                <a:gd name="T8" fmla="*/ 1 w 106"/>
                <a:gd name="T9" fmla="*/ 64 h 197"/>
                <a:gd name="T10" fmla="*/ 16 w 106"/>
                <a:gd name="T11" fmla="*/ 29 h 197"/>
                <a:gd name="T12" fmla="*/ 49 w 106"/>
                <a:gd name="T13" fmla="*/ 1 h 197"/>
                <a:gd name="T14" fmla="*/ 54 w 106"/>
                <a:gd name="T15" fmla="*/ 0 h 197"/>
                <a:gd name="T16" fmla="*/ 64 w 106"/>
                <a:gd name="T17" fmla="*/ 6 h 197"/>
                <a:gd name="T18" fmla="*/ 85 w 106"/>
                <a:gd name="T19" fmla="*/ 42 h 197"/>
                <a:gd name="T20" fmla="*/ 86 w 106"/>
                <a:gd name="T21" fmla="*/ 42 h 197"/>
                <a:gd name="T22" fmla="*/ 104 w 106"/>
                <a:gd name="T23" fmla="*/ 74 h 197"/>
                <a:gd name="T24" fmla="*/ 105 w 106"/>
                <a:gd name="T25" fmla="*/ 82 h 197"/>
                <a:gd name="T26" fmla="*/ 99 w 106"/>
                <a:gd name="T27" fmla="*/ 87 h 197"/>
                <a:gd name="T28" fmla="*/ 44 w 106"/>
                <a:gd name="T29" fmla="*/ 119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6" h="197">
                  <a:moveTo>
                    <a:pt x="44" y="119"/>
                  </a:moveTo>
                  <a:cubicBezTo>
                    <a:pt x="25" y="137"/>
                    <a:pt x="12" y="156"/>
                    <a:pt x="3" y="187"/>
                  </a:cubicBezTo>
                  <a:cubicBezTo>
                    <a:pt x="0" y="197"/>
                    <a:pt x="0" y="197"/>
                    <a:pt x="0" y="197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77"/>
                    <a:pt x="0" y="69"/>
                    <a:pt x="1" y="64"/>
                  </a:cubicBezTo>
                  <a:cubicBezTo>
                    <a:pt x="1" y="63"/>
                    <a:pt x="3" y="47"/>
                    <a:pt x="16" y="29"/>
                  </a:cubicBezTo>
                  <a:cubicBezTo>
                    <a:pt x="30" y="11"/>
                    <a:pt x="48" y="1"/>
                    <a:pt x="49" y="1"/>
                  </a:cubicBezTo>
                  <a:cubicBezTo>
                    <a:pt x="51" y="0"/>
                    <a:pt x="52" y="0"/>
                    <a:pt x="54" y="0"/>
                  </a:cubicBezTo>
                  <a:cubicBezTo>
                    <a:pt x="58" y="0"/>
                    <a:pt x="62" y="2"/>
                    <a:pt x="64" y="6"/>
                  </a:cubicBezTo>
                  <a:cubicBezTo>
                    <a:pt x="85" y="42"/>
                    <a:pt x="85" y="42"/>
                    <a:pt x="85" y="42"/>
                  </a:cubicBezTo>
                  <a:cubicBezTo>
                    <a:pt x="86" y="42"/>
                    <a:pt x="86" y="42"/>
                    <a:pt x="86" y="42"/>
                  </a:cubicBezTo>
                  <a:cubicBezTo>
                    <a:pt x="104" y="74"/>
                    <a:pt x="104" y="74"/>
                    <a:pt x="104" y="74"/>
                  </a:cubicBezTo>
                  <a:cubicBezTo>
                    <a:pt x="106" y="76"/>
                    <a:pt x="106" y="79"/>
                    <a:pt x="105" y="82"/>
                  </a:cubicBezTo>
                  <a:cubicBezTo>
                    <a:pt x="104" y="84"/>
                    <a:pt x="102" y="86"/>
                    <a:pt x="99" y="87"/>
                  </a:cubicBezTo>
                  <a:cubicBezTo>
                    <a:pt x="99" y="87"/>
                    <a:pt x="66" y="99"/>
                    <a:pt x="44" y="1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6" name="Freeform 86">
              <a:extLst>
                <a:ext uri="{FF2B5EF4-FFF2-40B4-BE49-F238E27FC236}">
                  <a16:creationId xmlns:a16="http://schemas.microsoft.com/office/drawing/2014/main" id="{D734BADA-8DF3-43AB-AF1D-D1882A0044FC}"/>
                </a:ext>
              </a:extLst>
            </p:cNvPr>
            <p:cNvSpPr/>
            <p:nvPr/>
          </p:nvSpPr>
          <p:spPr bwMode="auto">
            <a:xfrm>
              <a:off x="6194425" y="3529013"/>
              <a:ext cx="642938" cy="160338"/>
            </a:xfrm>
            <a:custGeom>
              <a:avLst/>
              <a:gdLst>
                <a:gd name="T0" fmla="*/ 155 w 170"/>
                <a:gd name="T1" fmla="*/ 11 h 42"/>
                <a:gd name="T2" fmla="*/ 154 w 170"/>
                <a:gd name="T3" fmla="*/ 10 h 42"/>
                <a:gd name="T4" fmla="*/ 153 w 170"/>
                <a:gd name="T5" fmla="*/ 10 h 42"/>
                <a:gd name="T6" fmla="*/ 108 w 170"/>
                <a:gd name="T7" fmla="*/ 0 h 42"/>
                <a:gd name="T8" fmla="*/ 85 w 170"/>
                <a:gd name="T9" fmla="*/ 3 h 42"/>
                <a:gd name="T10" fmla="*/ 11 w 170"/>
                <a:gd name="T11" fmla="*/ 35 h 42"/>
                <a:gd name="T12" fmla="*/ 11 w 170"/>
                <a:gd name="T13" fmla="*/ 36 h 42"/>
                <a:gd name="T14" fmla="*/ 7 w 170"/>
                <a:gd name="T15" fmla="*/ 38 h 42"/>
                <a:gd name="T16" fmla="*/ 3 w 170"/>
                <a:gd name="T17" fmla="*/ 40 h 42"/>
                <a:gd name="T18" fmla="*/ 1 w 170"/>
                <a:gd name="T19" fmla="*/ 42 h 42"/>
                <a:gd name="T20" fmla="*/ 0 w 170"/>
                <a:gd name="T21" fmla="*/ 42 h 42"/>
                <a:gd name="T22" fmla="*/ 161 w 170"/>
                <a:gd name="T23" fmla="*/ 42 h 42"/>
                <a:gd name="T24" fmla="*/ 169 w 170"/>
                <a:gd name="T25" fmla="*/ 38 h 42"/>
                <a:gd name="T26" fmla="*/ 167 w 170"/>
                <a:gd name="T27" fmla="*/ 28 h 42"/>
                <a:gd name="T28" fmla="*/ 155 w 170"/>
                <a:gd name="T29" fmla="*/ 11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70" h="42">
                  <a:moveTo>
                    <a:pt x="155" y="11"/>
                  </a:moveTo>
                  <a:cubicBezTo>
                    <a:pt x="155" y="11"/>
                    <a:pt x="154" y="10"/>
                    <a:pt x="154" y="10"/>
                  </a:cubicBezTo>
                  <a:cubicBezTo>
                    <a:pt x="153" y="10"/>
                    <a:pt x="153" y="10"/>
                    <a:pt x="153" y="10"/>
                  </a:cubicBezTo>
                  <a:cubicBezTo>
                    <a:pt x="152" y="9"/>
                    <a:pt x="132" y="0"/>
                    <a:pt x="108" y="0"/>
                  </a:cubicBezTo>
                  <a:cubicBezTo>
                    <a:pt x="100" y="0"/>
                    <a:pt x="92" y="1"/>
                    <a:pt x="85" y="3"/>
                  </a:cubicBezTo>
                  <a:cubicBezTo>
                    <a:pt x="46" y="15"/>
                    <a:pt x="15" y="33"/>
                    <a:pt x="11" y="35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10" y="36"/>
                    <a:pt x="9" y="37"/>
                    <a:pt x="7" y="38"/>
                  </a:cubicBezTo>
                  <a:cubicBezTo>
                    <a:pt x="6" y="39"/>
                    <a:pt x="4" y="40"/>
                    <a:pt x="3" y="40"/>
                  </a:cubicBezTo>
                  <a:cubicBezTo>
                    <a:pt x="2" y="41"/>
                    <a:pt x="2" y="41"/>
                    <a:pt x="1" y="42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161" y="42"/>
                    <a:pt x="161" y="42"/>
                    <a:pt x="161" y="42"/>
                  </a:cubicBezTo>
                  <a:cubicBezTo>
                    <a:pt x="165" y="42"/>
                    <a:pt x="167" y="41"/>
                    <a:pt x="169" y="38"/>
                  </a:cubicBezTo>
                  <a:cubicBezTo>
                    <a:pt x="170" y="35"/>
                    <a:pt x="169" y="32"/>
                    <a:pt x="167" y="28"/>
                  </a:cubicBezTo>
                  <a:cubicBezTo>
                    <a:pt x="167" y="28"/>
                    <a:pt x="162" y="20"/>
                    <a:pt x="155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7" name="Freeform 87">
              <a:extLst>
                <a:ext uri="{FF2B5EF4-FFF2-40B4-BE49-F238E27FC236}">
                  <a16:creationId xmlns:a16="http://schemas.microsoft.com/office/drawing/2014/main" id="{8C32EF48-F3AF-4683-9EBA-C2E0FA0202B0}"/>
                </a:ext>
              </a:extLst>
            </p:cNvPr>
            <p:cNvSpPr/>
            <p:nvPr/>
          </p:nvSpPr>
          <p:spPr bwMode="auto">
            <a:xfrm>
              <a:off x="5335588" y="3771901"/>
              <a:ext cx="1520825" cy="155575"/>
            </a:xfrm>
            <a:custGeom>
              <a:avLst/>
              <a:gdLst>
                <a:gd name="T0" fmla="*/ 402 w 402"/>
                <a:gd name="T1" fmla="*/ 24 h 41"/>
                <a:gd name="T2" fmla="*/ 385 w 402"/>
                <a:gd name="T3" fmla="*/ 41 h 41"/>
                <a:gd name="T4" fmla="*/ 382 w 402"/>
                <a:gd name="T5" fmla="*/ 41 h 41"/>
                <a:gd name="T6" fmla="*/ 232 w 402"/>
                <a:gd name="T7" fmla="*/ 28 h 41"/>
                <a:gd name="T8" fmla="*/ 217 w 402"/>
                <a:gd name="T9" fmla="*/ 34 h 41"/>
                <a:gd name="T10" fmla="*/ 216 w 402"/>
                <a:gd name="T11" fmla="*/ 35 h 41"/>
                <a:gd name="T12" fmla="*/ 201 w 402"/>
                <a:gd name="T13" fmla="*/ 40 h 41"/>
                <a:gd name="T14" fmla="*/ 201 w 402"/>
                <a:gd name="T15" fmla="*/ 40 h 41"/>
                <a:gd name="T16" fmla="*/ 186 w 402"/>
                <a:gd name="T17" fmla="*/ 35 h 41"/>
                <a:gd name="T18" fmla="*/ 185 w 402"/>
                <a:gd name="T19" fmla="*/ 34 h 41"/>
                <a:gd name="T20" fmla="*/ 170 w 402"/>
                <a:gd name="T21" fmla="*/ 28 h 41"/>
                <a:gd name="T22" fmla="*/ 20 w 402"/>
                <a:gd name="T23" fmla="*/ 41 h 41"/>
                <a:gd name="T24" fmla="*/ 17 w 402"/>
                <a:gd name="T25" fmla="*/ 41 h 41"/>
                <a:gd name="T26" fmla="*/ 0 w 402"/>
                <a:gd name="T27" fmla="*/ 24 h 41"/>
                <a:gd name="T28" fmla="*/ 16 w 402"/>
                <a:gd name="T29" fmla="*/ 7 h 41"/>
                <a:gd name="T30" fmla="*/ 17 w 402"/>
                <a:gd name="T31" fmla="*/ 7 h 41"/>
                <a:gd name="T32" fmla="*/ 164 w 402"/>
                <a:gd name="T33" fmla="*/ 0 h 41"/>
                <a:gd name="T34" fmla="*/ 177 w 402"/>
                <a:gd name="T35" fmla="*/ 6 h 41"/>
                <a:gd name="T36" fmla="*/ 182 w 402"/>
                <a:gd name="T37" fmla="*/ 6 h 41"/>
                <a:gd name="T38" fmla="*/ 194 w 402"/>
                <a:gd name="T39" fmla="*/ 0 h 41"/>
                <a:gd name="T40" fmla="*/ 208 w 402"/>
                <a:gd name="T41" fmla="*/ 0 h 41"/>
                <a:gd name="T42" fmla="*/ 220 w 402"/>
                <a:gd name="T43" fmla="*/ 6 h 41"/>
                <a:gd name="T44" fmla="*/ 225 w 402"/>
                <a:gd name="T45" fmla="*/ 6 h 41"/>
                <a:gd name="T46" fmla="*/ 238 w 402"/>
                <a:gd name="T47" fmla="*/ 0 h 41"/>
                <a:gd name="T48" fmla="*/ 385 w 402"/>
                <a:gd name="T49" fmla="*/ 7 h 41"/>
                <a:gd name="T50" fmla="*/ 386 w 402"/>
                <a:gd name="T51" fmla="*/ 7 h 41"/>
                <a:gd name="T52" fmla="*/ 402 w 402"/>
                <a:gd name="T53" fmla="*/ 2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02" h="41">
                  <a:moveTo>
                    <a:pt x="402" y="24"/>
                  </a:moveTo>
                  <a:cubicBezTo>
                    <a:pt x="402" y="33"/>
                    <a:pt x="394" y="41"/>
                    <a:pt x="385" y="41"/>
                  </a:cubicBezTo>
                  <a:cubicBezTo>
                    <a:pt x="384" y="41"/>
                    <a:pt x="383" y="41"/>
                    <a:pt x="382" y="41"/>
                  </a:cubicBezTo>
                  <a:cubicBezTo>
                    <a:pt x="232" y="28"/>
                    <a:pt x="232" y="28"/>
                    <a:pt x="232" y="28"/>
                  </a:cubicBezTo>
                  <a:cubicBezTo>
                    <a:pt x="227" y="28"/>
                    <a:pt x="220" y="31"/>
                    <a:pt x="217" y="34"/>
                  </a:cubicBezTo>
                  <a:cubicBezTo>
                    <a:pt x="217" y="34"/>
                    <a:pt x="217" y="34"/>
                    <a:pt x="216" y="35"/>
                  </a:cubicBezTo>
                  <a:cubicBezTo>
                    <a:pt x="214" y="38"/>
                    <a:pt x="208" y="40"/>
                    <a:pt x="201" y="40"/>
                  </a:cubicBezTo>
                  <a:cubicBezTo>
                    <a:pt x="201" y="40"/>
                    <a:pt x="201" y="40"/>
                    <a:pt x="201" y="40"/>
                  </a:cubicBezTo>
                  <a:cubicBezTo>
                    <a:pt x="194" y="40"/>
                    <a:pt x="188" y="38"/>
                    <a:pt x="186" y="35"/>
                  </a:cubicBezTo>
                  <a:cubicBezTo>
                    <a:pt x="185" y="34"/>
                    <a:pt x="185" y="34"/>
                    <a:pt x="185" y="34"/>
                  </a:cubicBezTo>
                  <a:cubicBezTo>
                    <a:pt x="182" y="31"/>
                    <a:pt x="175" y="28"/>
                    <a:pt x="170" y="28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19" y="41"/>
                    <a:pt x="18" y="41"/>
                    <a:pt x="17" y="41"/>
                  </a:cubicBezTo>
                  <a:cubicBezTo>
                    <a:pt x="8" y="41"/>
                    <a:pt x="0" y="33"/>
                    <a:pt x="0" y="24"/>
                  </a:cubicBezTo>
                  <a:cubicBezTo>
                    <a:pt x="0" y="15"/>
                    <a:pt x="7" y="8"/>
                    <a:pt x="16" y="7"/>
                  </a:cubicBezTo>
                  <a:cubicBezTo>
                    <a:pt x="16" y="7"/>
                    <a:pt x="16" y="7"/>
                    <a:pt x="17" y="7"/>
                  </a:cubicBezTo>
                  <a:cubicBezTo>
                    <a:pt x="164" y="0"/>
                    <a:pt x="164" y="0"/>
                    <a:pt x="164" y="0"/>
                  </a:cubicBezTo>
                  <a:cubicBezTo>
                    <a:pt x="169" y="0"/>
                    <a:pt x="175" y="2"/>
                    <a:pt x="177" y="6"/>
                  </a:cubicBezTo>
                  <a:cubicBezTo>
                    <a:pt x="178" y="10"/>
                    <a:pt x="181" y="10"/>
                    <a:pt x="182" y="6"/>
                  </a:cubicBezTo>
                  <a:cubicBezTo>
                    <a:pt x="183" y="2"/>
                    <a:pt x="189" y="0"/>
                    <a:pt x="194" y="0"/>
                  </a:cubicBezTo>
                  <a:cubicBezTo>
                    <a:pt x="208" y="0"/>
                    <a:pt x="208" y="0"/>
                    <a:pt x="208" y="0"/>
                  </a:cubicBezTo>
                  <a:cubicBezTo>
                    <a:pt x="213" y="0"/>
                    <a:pt x="219" y="2"/>
                    <a:pt x="220" y="6"/>
                  </a:cubicBezTo>
                  <a:cubicBezTo>
                    <a:pt x="221" y="10"/>
                    <a:pt x="224" y="10"/>
                    <a:pt x="225" y="6"/>
                  </a:cubicBezTo>
                  <a:cubicBezTo>
                    <a:pt x="227" y="2"/>
                    <a:pt x="233" y="0"/>
                    <a:pt x="238" y="0"/>
                  </a:cubicBezTo>
                  <a:cubicBezTo>
                    <a:pt x="385" y="7"/>
                    <a:pt x="385" y="7"/>
                    <a:pt x="385" y="7"/>
                  </a:cubicBezTo>
                  <a:cubicBezTo>
                    <a:pt x="386" y="7"/>
                    <a:pt x="386" y="7"/>
                    <a:pt x="386" y="7"/>
                  </a:cubicBezTo>
                  <a:cubicBezTo>
                    <a:pt x="395" y="8"/>
                    <a:pt x="402" y="15"/>
                    <a:pt x="402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8" name="Freeform 88">
              <a:extLst>
                <a:ext uri="{FF2B5EF4-FFF2-40B4-BE49-F238E27FC236}">
                  <a16:creationId xmlns:a16="http://schemas.microsoft.com/office/drawing/2014/main" id="{4B3D1034-A172-47FD-BB41-0875EF5575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02250" y="3733801"/>
              <a:ext cx="1587500" cy="227013"/>
            </a:xfrm>
            <a:custGeom>
              <a:avLst/>
              <a:gdLst>
                <a:gd name="T0" fmla="*/ 394 w 420"/>
                <a:gd name="T1" fmla="*/ 60 h 60"/>
                <a:gd name="T2" fmla="*/ 394 w 420"/>
                <a:gd name="T3" fmla="*/ 60 h 60"/>
                <a:gd name="T4" fmla="*/ 391 w 420"/>
                <a:gd name="T5" fmla="*/ 60 h 60"/>
                <a:gd name="T6" fmla="*/ 390 w 420"/>
                <a:gd name="T7" fmla="*/ 60 h 60"/>
                <a:gd name="T8" fmla="*/ 240 w 420"/>
                <a:gd name="T9" fmla="*/ 47 h 60"/>
                <a:gd name="T10" fmla="*/ 240 w 420"/>
                <a:gd name="T11" fmla="*/ 47 h 60"/>
                <a:gd name="T12" fmla="*/ 235 w 420"/>
                <a:gd name="T13" fmla="*/ 49 h 60"/>
                <a:gd name="T14" fmla="*/ 235 w 420"/>
                <a:gd name="T15" fmla="*/ 52 h 60"/>
                <a:gd name="T16" fmla="*/ 230 w 420"/>
                <a:gd name="T17" fmla="*/ 53 h 60"/>
                <a:gd name="T18" fmla="*/ 210 w 420"/>
                <a:gd name="T19" fmla="*/ 59 h 60"/>
                <a:gd name="T20" fmla="*/ 210 w 420"/>
                <a:gd name="T21" fmla="*/ 59 h 60"/>
                <a:gd name="T22" fmla="*/ 190 w 420"/>
                <a:gd name="T23" fmla="*/ 53 h 60"/>
                <a:gd name="T24" fmla="*/ 186 w 420"/>
                <a:gd name="T25" fmla="*/ 52 h 60"/>
                <a:gd name="T26" fmla="*/ 185 w 420"/>
                <a:gd name="T27" fmla="*/ 49 h 60"/>
                <a:gd name="T28" fmla="*/ 180 w 420"/>
                <a:gd name="T29" fmla="*/ 47 h 60"/>
                <a:gd name="T30" fmla="*/ 29 w 420"/>
                <a:gd name="T31" fmla="*/ 60 h 60"/>
                <a:gd name="T32" fmla="*/ 26 w 420"/>
                <a:gd name="T33" fmla="*/ 60 h 60"/>
                <a:gd name="T34" fmla="*/ 0 w 420"/>
                <a:gd name="T35" fmla="*/ 34 h 60"/>
                <a:gd name="T36" fmla="*/ 25 w 420"/>
                <a:gd name="T37" fmla="*/ 8 h 60"/>
                <a:gd name="T38" fmla="*/ 25 w 420"/>
                <a:gd name="T39" fmla="*/ 8 h 60"/>
                <a:gd name="T40" fmla="*/ 173 w 420"/>
                <a:gd name="T41" fmla="*/ 1 h 60"/>
                <a:gd name="T42" fmla="*/ 188 w 420"/>
                <a:gd name="T43" fmla="*/ 5 h 60"/>
                <a:gd name="T44" fmla="*/ 203 w 420"/>
                <a:gd name="T45" fmla="*/ 0 h 60"/>
                <a:gd name="T46" fmla="*/ 217 w 420"/>
                <a:gd name="T47" fmla="*/ 0 h 60"/>
                <a:gd name="T48" fmla="*/ 232 w 420"/>
                <a:gd name="T49" fmla="*/ 5 h 60"/>
                <a:gd name="T50" fmla="*/ 247 w 420"/>
                <a:gd name="T51" fmla="*/ 1 h 60"/>
                <a:gd name="T52" fmla="*/ 395 w 420"/>
                <a:gd name="T53" fmla="*/ 8 h 60"/>
                <a:gd name="T54" fmla="*/ 420 w 420"/>
                <a:gd name="T55" fmla="*/ 34 h 60"/>
                <a:gd name="T56" fmla="*/ 394 w 420"/>
                <a:gd name="T57" fmla="*/ 60 h 60"/>
                <a:gd name="T58" fmla="*/ 26 w 420"/>
                <a:gd name="T59" fmla="*/ 26 h 60"/>
                <a:gd name="T60" fmla="*/ 18 w 420"/>
                <a:gd name="T61" fmla="*/ 34 h 60"/>
                <a:gd name="T62" fmla="*/ 26 w 420"/>
                <a:gd name="T63" fmla="*/ 42 h 60"/>
                <a:gd name="T64" fmla="*/ 26 w 420"/>
                <a:gd name="T65" fmla="*/ 42 h 60"/>
                <a:gd name="T66" fmla="*/ 28 w 420"/>
                <a:gd name="T67" fmla="*/ 42 h 60"/>
                <a:gd name="T68" fmla="*/ 178 w 420"/>
                <a:gd name="T69" fmla="*/ 29 h 60"/>
                <a:gd name="T70" fmla="*/ 180 w 420"/>
                <a:gd name="T71" fmla="*/ 29 h 60"/>
                <a:gd name="T72" fmla="*/ 199 w 420"/>
                <a:gd name="T73" fmla="*/ 36 h 60"/>
                <a:gd name="T74" fmla="*/ 200 w 420"/>
                <a:gd name="T75" fmla="*/ 36 h 60"/>
                <a:gd name="T76" fmla="*/ 202 w 420"/>
                <a:gd name="T77" fmla="*/ 39 h 60"/>
                <a:gd name="T78" fmla="*/ 210 w 420"/>
                <a:gd name="T79" fmla="*/ 41 h 60"/>
                <a:gd name="T80" fmla="*/ 210 w 420"/>
                <a:gd name="T81" fmla="*/ 41 h 60"/>
                <a:gd name="T82" fmla="*/ 218 w 420"/>
                <a:gd name="T83" fmla="*/ 39 h 60"/>
                <a:gd name="T84" fmla="*/ 220 w 420"/>
                <a:gd name="T85" fmla="*/ 36 h 60"/>
                <a:gd name="T86" fmla="*/ 221 w 420"/>
                <a:gd name="T87" fmla="*/ 36 h 60"/>
                <a:gd name="T88" fmla="*/ 242 w 420"/>
                <a:gd name="T89" fmla="*/ 29 h 60"/>
                <a:gd name="T90" fmla="*/ 392 w 420"/>
                <a:gd name="T91" fmla="*/ 42 h 60"/>
                <a:gd name="T92" fmla="*/ 394 w 420"/>
                <a:gd name="T93" fmla="*/ 42 h 60"/>
                <a:gd name="T94" fmla="*/ 402 w 420"/>
                <a:gd name="T95" fmla="*/ 34 h 60"/>
                <a:gd name="T96" fmla="*/ 395 w 420"/>
                <a:gd name="T97" fmla="*/ 26 h 60"/>
                <a:gd name="T98" fmla="*/ 394 w 420"/>
                <a:gd name="T99" fmla="*/ 26 h 60"/>
                <a:gd name="T100" fmla="*/ 246 w 420"/>
                <a:gd name="T101" fmla="*/ 19 h 60"/>
                <a:gd name="T102" fmla="*/ 246 w 420"/>
                <a:gd name="T103" fmla="*/ 19 h 60"/>
                <a:gd name="T104" fmla="*/ 242 w 420"/>
                <a:gd name="T105" fmla="*/ 20 h 60"/>
                <a:gd name="T106" fmla="*/ 231 w 420"/>
                <a:gd name="T107" fmla="*/ 28 h 60"/>
                <a:gd name="T108" fmla="*/ 221 w 420"/>
                <a:gd name="T109" fmla="*/ 20 h 60"/>
                <a:gd name="T110" fmla="*/ 217 w 420"/>
                <a:gd name="T111" fmla="*/ 19 h 60"/>
                <a:gd name="T112" fmla="*/ 203 w 420"/>
                <a:gd name="T113" fmla="*/ 19 h 60"/>
                <a:gd name="T114" fmla="*/ 199 w 420"/>
                <a:gd name="T115" fmla="*/ 20 h 60"/>
                <a:gd name="T116" fmla="*/ 189 w 420"/>
                <a:gd name="T117" fmla="*/ 28 h 60"/>
                <a:gd name="T118" fmla="*/ 178 w 420"/>
                <a:gd name="T119" fmla="*/ 20 h 60"/>
                <a:gd name="T120" fmla="*/ 174 w 420"/>
                <a:gd name="T121" fmla="*/ 19 h 60"/>
                <a:gd name="T122" fmla="*/ 26 w 420"/>
                <a:gd name="T123" fmla="*/ 26 h 60"/>
                <a:gd name="T124" fmla="*/ 26 w 420"/>
                <a:gd name="T125" fmla="*/ 26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20" h="60">
                  <a:moveTo>
                    <a:pt x="394" y="60"/>
                  </a:moveTo>
                  <a:cubicBezTo>
                    <a:pt x="394" y="60"/>
                    <a:pt x="394" y="60"/>
                    <a:pt x="394" y="60"/>
                  </a:cubicBezTo>
                  <a:cubicBezTo>
                    <a:pt x="393" y="60"/>
                    <a:pt x="392" y="60"/>
                    <a:pt x="391" y="60"/>
                  </a:cubicBezTo>
                  <a:cubicBezTo>
                    <a:pt x="390" y="60"/>
                    <a:pt x="390" y="60"/>
                    <a:pt x="390" y="60"/>
                  </a:cubicBezTo>
                  <a:cubicBezTo>
                    <a:pt x="240" y="47"/>
                    <a:pt x="240" y="47"/>
                    <a:pt x="240" y="47"/>
                  </a:cubicBezTo>
                  <a:cubicBezTo>
                    <a:pt x="240" y="47"/>
                    <a:pt x="240" y="47"/>
                    <a:pt x="240" y="47"/>
                  </a:cubicBezTo>
                  <a:cubicBezTo>
                    <a:pt x="238" y="47"/>
                    <a:pt x="236" y="48"/>
                    <a:pt x="235" y="49"/>
                  </a:cubicBezTo>
                  <a:cubicBezTo>
                    <a:pt x="235" y="52"/>
                    <a:pt x="235" y="52"/>
                    <a:pt x="235" y="52"/>
                  </a:cubicBezTo>
                  <a:cubicBezTo>
                    <a:pt x="230" y="53"/>
                    <a:pt x="230" y="53"/>
                    <a:pt x="230" y="53"/>
                  </a:cubicBezTo>
                  <a:cubicBezTo>
                    <a:pt x="225" y="57"/>
                    <a:pt x="218" y="59"/>
                    <a:pt x="210" y="59"/>
                  </a:cubicBezTo>
                  <a:cubicBezTo>
                    <a:pt x="210" y="59"/>
                    <a:pt x="210" y="59"/>
                    <a:pt x="210" y="59"/>
                  </a:cubicBezTo>
                  <a:cubicBezTo>
                    <a:pt x="202" y="59"/>
                    <a:pt x="195" y="57"/>
                    <a:pt x="190" y="53"/>
                  </a:cubicBezTo>
                  <a:cubicBezTo>
                    <a:pt x="186" y="52"/>
                    <a:pt x="186" y="52"/>
                    <a:pt x="186" y="52"/>
                  </a:cubicBezTo>
                  <a:cubicBezTo>
                    <a:pt x="185" y="49"/>
                    <a:pt x="185" y="49"/>
                    <a:pt x="185" y="49"/>
                  </a:cubicBezTo>
                  <a:cubicBezTo>
                    <a:pt x="184" y="48"/>
                    <a:pt x="182" y="47"/>
                    <a:pt x="180" y="47"/>
                  </a:cubicBezTo>
                  <a:cubicBezTo>
                    <a:pt x="29" y="60"/>
                    <a:pt x="29" y="60"/>
                    <a:pt x="29" y="60"/>
                  </a:cubicBezTo>
                  <a:cubicBezTo>
                    <a:pt x="28" y="60"/>
                    <a:pt x="27" y="60"/>
                    <a:pt x="26" y="60"/>
                  </a:cubicBezTo>
                  <a:cubicBezTo>
                    <a:pt x="12" y="60"/>
                    <a:pt x="0" y="48"/>
                    <a:pt x="0" y="34"/>
                  </a:cubicBezTo>
                  <a:cubicBezTo>
                    <a:pt x="0" y="20"/>
                    <a:pt x="11" y="9"/>
                    <a:pt x="25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173" y="1"/>
                    <a:pt x="173" y="1"/>
                    <a:pt x="173" y="1"/>
                  </a:cubicBezTo>
                  <a:cubicBezTo>
                    <a:pt x="178" y="1"/>
                    <a:pt x="184" y="2"/>
                    <a:pt x="188" y="5"/>
                  </a:cubicBezTo>
                  <a:cubicBezTo>
                    <a:pt x="192" y="2"/>
                    <a:pt x="197" y="0"/>
                    <a:pt x="203" y="0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23" y="0"/>
                    <a:pt x="228" y="2"/>
                    <a:pt x="232" y="5"/>
                  </a:cubicBezTo>
                  <a:cubicBezTo>
                    <a:pt x="236" y="2"/>
                    <a:pt x="242" y="1"/>
                    <a:pt x="247" y="1"/>
                  </a:cubicBezTo>
                  <a:cubicBezTo>
                    <a:pt x="395" y="8"/>
                    <a:pt x="395" y="8"/>
                    <a:pt x="395" y="8"/>
                  </a:cubicBezTo>
                  <a:cubicBezTo>
                    <a:pt x="409" y="9"/>
                    <a:pt x="420" y="20"/>
                    <a:pt x="420" y="34"/>
                  </a:cubicBezTo>
                  <a:cubicBezTo>
                    <a:pt x="420" y="48"/>
                    <a:pt x="408" y="60"/>
                    <a:pt x="394" y="60"/>
                  </a:cubicBezTo>
                  <a:close/>
                  <a:moveTo>
                    <a:pt x="26" y="26"/>
                  </a:moveTo>
                  <a:cubicBezTo>
                    <a:pt x="21" y="26"/>
                    <a:pt x="18" y="30"/>
                    <a:pt x="18" y="34"/>
                  </a:cubicBezTo>
                  <a:cubicBezTo>
                    <a:pt x="18" y="38"/>
                    <a:pt x="22" y="42"/>
                    <a:pt x="26" y="42"/>
                  </a:cubicBezTo>
                  <a:cubicBezTo>
                    <a:pt x="26" y="42"/>
                    <a:pt x="26" y="42"/>
                    <a:pt x="26" y="42"/>
                  </a:cubicBezTo>
                  <a:cubicBezTo>
                    <a:pt x="27" y="42"/>
                    <a:pt x="28" y="42"/>
                    <a:pt x="28" y="42"/>
                  </a:cubicBezTo>
                  <a:cubicBezTo>
                    <a:pt x="178" y="29"/>
                    <a:pt x="178" y="29"/>
                    <a:pt x="178" y="29"/>
                  </a:cubicBezTo>
                  <a:cubicBezTo>
                    <a:pt x="179" y="29"/>
                    <a:pt x="179" y="29"/>
                    <a:pt x="180" y="29"/>
                  </a:cubicBezTo>
                  <a:cubicBezTo>
                    <a:pt x="187" y="29"/>
                    <a:pt x="194" y="32"/>
                    <a:pt x="199" y="36"/>
                  </a:cubicBezTo>
                  <a:cubicBezTo>
                    <a:pt x="200" y="36"/>
                    <a:pt x="200" y="36"/>
                    <a:pt x="200" y="36"/>
                  </a:cubicBezTo>
                  <a:cubicBezTo>
                    <a:pt x="202" y="39"/>
                    <a:pt x="202" y="39"/>
                    <a:pt x="202" y="39"/>
                  </a:cubicBezTo>
                  <a:cubicBezTo>
                    <a:pt x="202" y="40"/>
                    <a:pt x="205" y="41"/>
                    <a:pt x="210" y="41"/>
                  </a:cubicBezTo>
                  <a:cubicBezTo>
                    <a:pt x="210" y="41"/>
                    <a:pt x="210" y="41"/>
                    <a:pt x="210" y="41"/>
                  </a:cubicBezTo>
                  <a:cubicBezTo>
                    <a:pt x="215" y="41"/>
                    <a:pt x="218" y="40"/>
                    <a:pt x="218" y="39"/>
                  </a:cubicBezTo>
                  <a:cubicBezTo>
                    <a:pt x="220" y="36"/>
                    <a:pt x="220" y="36"/>
                    <a:pt x="220" y="36"/>
                  </a:cubicBezTo>
                  <a:cubicBezTo>
                    <a:pt x="221" y="36"/>
                    <a:pt x="221" y="36"/>
                    <a:pt x="221" y="36"/>
                  </a:cubicBezTo>
                  <a:cubicBezTo>
                    <a:pt x="227" y="32"/>
                    <a:pt x="235" y="29"/>
                    <a:pt x="242" y="29"/>
                  </a:cubicBezTo>
                  <a:cubicBezTo>
                    <a:pt x="392" y="42"/>
                    <a:pt x="392" y="42"/>
                    <a:pt x="392" y="42"/>
                  </a:cubicBezTo>
                  <a:cubicBezTo>
                    <a:pt x="392" y="42"/>
                    <a:pt x="393" y="42"/>
                    <a:pt x="394" y="42"/>
                  </a:cubicBezTo>
                  <a:cubicBezTo>
                    <a:pt x="398" y="42"/>
                    <a:pt x="402" y="38"/>
                    <a:pt x="402" y="34"/>
                  </a:cubicBezTo>
                  <a:cubicBezTo>
                    <a:pt x="402" y="30"/>
                    <a:pt x="399" y="26"/>
                    <a:pt x="395" y="26"/>
                  </a:cubicBezTo>
                  <a:cubicBezTo>
                    <a:pt x="394" y="26"/>
                    <a:pt x="394" y="26"/>
                    <a:pt x="394" y="26"/>
                  </a:cubicBezTo>
                  <a:cubicBezTo>
                    <a:pt x="246" y="19"/>
                    <a:pt x="246" y="19"/>
                    <a:pt x="246" y="19"/>
                  </a:cubicBezTo>
                  <a:cubicBezTo>
                    <a:pt x="246" y="19"/>
                    <a:pt x="246" y="19"/>
                    <a:pt x="246" y="19"/>
                  </a:cubicBezTo>
                  <a:cubicBezTo>
                    <a:pt x="244" y="19"/>
                    <a:pt x="243" y="20"/>
                    <a:pt x="242" y="20"/>
                  </a:cubicBezTo>
                  <a:cubicBezTo>
                    <a:pt x="239" y="27"/>
                    <a:pt x="234" y="28"/>
                    <a:pt x="231" y="28"/>
                  </a:cubicBezTo>
                  <a:cubicBezTo>
                    <a:pt x="227" y="28"/>
                    <a:pt x="223" y="25"/>
                    <a:pt x="221" y="20"/>
                  </a:cubicBezTo>
                  <a:cubicBezTo>
                    <a:pt x="220" y="19"/>
                    <a:pt x="219" y="19"/>
                    <a:pt x="217" y="19"/>
                  </a:cubicBezTo>
                  <a:cubicBezTo>
                    <a:pt x="203" y="19"/>
                    <a:pt x="203" y="19"/>
                    <a:pt x="203" y="19"/>
                  </a:cubicBezTo>
                  <a:cubicBezTo>
                    <a:pt x="201" y="19"/>
                    <a:pt x="200" y="19"/>
                    <a:pt x="199" y="20"/>
                  </a:cubicBezTo>
                  <a:cubicBezTo>
                    <a:pt x="197" y="25"/>
                    <a:pt x="193" y="28"/>
                    <a:pt x="189" y="28"/>
                  </a:cubicBezTo>
                  <a:cubicBezTo>
                    <a:pt x="186" y="28"/>
                    <a:pt x="181" y="27"/>
                    <a:pt x="178" y="20"/>
                  </a:cubicBezTo>
                  <a:cubicBezTo>
                    <a:pt x="177" y="20"/>
                    <a:pt x="176" y="19"/>
                    <a:pt x="174" y="19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6" y="26"/>
                    <a:pt x="26" y="26"/>
                    <a:pt x="26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9" name="Freeform 89">
              <a:extLst>
                <a:ext uri="{FF2B5EF4-FFF2-40B4-BE49-F238E27FC236}">
                  <a16:creationId xmlns:a16="http://schemas.microsoft.com/office/drawing/2014/main" id="{B158FFF0-B7BE-4A61-BED7-743AF0F41E76}"/>
                </a:ext>
              </a:extLst>
            </p:cNvPr>
            <p:cNvSpPr/>
            <p:nvPr/>
          </p:nvSpPr>
          <p:spPr bwMode="auto">
            <a:xfrm>
              <a:off x="5354638" y="3525838"/>
              <a:ext cx="669925" cy="163513"/>
            </a:xfrm>
            <a:custGeom>
              <a:avLst/>
              <a:gdLst>
                <a:gd name="T0" fmla="*/ 169 w 177"/>
                <a:gd name="T1" fmla="*/ 37 h 43"/>
                <a:gd name="T2" fmla="*/ 168 w 177"/>
                <a:gd name="T3" fmla="*/ 36 h 43"/>
                <a:gd name="T4" fmla="*/ 92 w 177"/>
                <a:gd name="T5" fmla="*/ 1 h 43"/>
                <a:gd name="T6" fmla="*/ 75 w 177"/>
                <a:gd name="T7" fmla="*/ 0 h 43"/>
                <a:gd name="T8" fmla="*/ 18 w 177"/>
                <a:gd name="T9" fmla="*/ 15 h 43"/>
                <a:gd name="T10" fmla="*/ 3 w 177"/>
                <a:gd name="T11" fmla="*/ 29 h 43"/>
                <a:gd name="T12" fmla="*/ 1 w 177"/>
                <a:gd name="T13" fmla="*/ 39 h 43"/>
                <a:gd name="T14" fmla="*/ 9 w 177"/>
                <a:gd name="T15" fmla="*/ 43 h 43"/>
                <a:gd name="T16" fmla="*/ 177 w 177"/>
                <a:gd name="T17" fmla="*/ 43 h 43"/>
                <a:gd name="T18" fmla="*/ 169 w 177"/>
                <a:gd name="T19" fmla="*/ 37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7" h="43">
                  <a:moveTo>
                    <a:pt x="169" y="37"/>
                  </a:moveTo>
                  <a:cubicBezTo>
                    <a:pt x="168" y="36"/>
                    <a:pt x="168" y="36"/>
                    <a:pt x="168" y="36"/>
                  </a:cubicBezTo>
                  <a:cubicBezTo>
                    <a:pt x="141" y="16"/>
                    <a:pt x="115" y="5"/>
                    <a:pt x="92" y="1"/>
                  </a:cubicBezTo>
                  <a:cubicBezTo>
                    <a:pt x="87" y="1"/>
                    <a:pt x="81" y="0"/>
                    <a:pt x="75" y="0"/>
                  </a:cubicBezTo>
                  <a:cubicBezTo>
                    <a:pt x="40" y="0"/>
                    <a:pt x="18" y="15"/>
                    <a:pt x="18" y="15"/>
                  </a:cubicBezTo>
                  <a:cubicBezTo>
                    <a:pt x="16" y="16"/>
                    <a:pt x="6" y="23"/>
                    <a:pt x="3" y="29"/>
                  </a:cubicBezTo>
                  <a:cubicBezTo>
                    <a:pt x="1" y="33"/>
                    <a:pt x="0" y="36"/>
                    <a:pt x="1" y="39"/>
                  </a:cubicBezTo>
                  <a:cubicBezTo>
                    <a:pt x="3" y="42"/>
                    <a:pt x="5" y="43"/>
                    <a:pt x="9" y="43"/>
                  </a:cubicBezTo>
                  <a:cubicBezTo>
                    <a:pt x="177" y="43"/>
                    <a:pt x="177" y="43"/>
                    <a:pt x="177" y="43"/>
                  </a:cubicBezTo>
                  <a:cubicBezTo>
                    <a:pt x="174" y="40"/>
                    <a:pt x="170" y="37"/>
                    <a:pt x="169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10" name="Freeform 90">
              <a:extLst>
                <a:ext uri="{FF2B5EF4-FFF2-40B4-BE49-F238E27FC236}">
                  <a16:creationId xmlns:a16="http://schemas.microsoft.com/office/drawing/2014/main" id="{03AE4986-48C0-402A-9374-5000E238EE61}"/>
                </a:ext>
              </a:extLst>
            </p:cNvPr>
            <p:cNvSpPr/>
            <p:nvPr/>
          </p:nvSpPr>
          <p:spPr bwMode="auto">
            <a:xfrm>
              <a:off x="6175375" y="3063876"/>
              <a:ext cx="654050" cy="571500"/>
            </a:xfrm>
            <a:custGeom>
              <a:avLst/>
              <a:gdLst>
                <a:gd name="T0" fmla="*/ 171 w 173"/>
                <a:gd name="T1" fmla="*/ 114 h 151"/>
                <a:gd name="T2" fmla="*/ 157 w 173"/>
                <a:gd name="T3" fmla="*/ 87 h 151"/>
                <a:gd name="T4" fmla="*/ 157 w 173"/>
                <a:gd name="T5" fmla="*/ 86 h 151"/>
                <a:gd name="T6" fmla="*/ 123 w 173"/>
                <a:gd name="T7" fmla="*/ 21 h 151"/>
                <a:gd name="T8" fmla="*/ 116 w 173"/>
                <a:gd name="T9" fmla="*/ 8 h 151"/>
                <a:gd name="T10" fmla="*/ 115 w 173"/>
                <a:gd name="T11" fmla="*/ 7 h 151"/>
                <a:gd name="T12" fmla="*/ 87 w 173"/>
                <a:gd name="T13" fmla="*/ 0 h 151"/>
                <a:gd name="T14" fmla="*/ 101 w 173"/>
                <a:gd name="T15" fmla="*/ 24 h 151"/>
                <a:gd name="T16" fmla="*/ 103 w 173"/>
                <a:gd name="T17" fmla="*/ 45 h 151"/>
                <a:gd name="T18" fmla="*/ 88 w 173"/>
                <a:gd name="T19" fmla="*/ 59 h 151"/>
                <a:gd name="T20" fmla="*/ 38 w 173"/>
                <a:gd name="T21" fmla="*/ 87 h 151"/>
                <a:gd name="T22" fmla="*/ 1 w 173"/>
                <a:gd name="T23" fmla="*/ 149 h 151"/>
                <a:gd name="T24" fmla="*/ 0 w 173"/>
                <a:gd name="T25" fmla="*/ 151 h 151"/>
                <a:gd name="T26" fmla="*/ 1 w 173"/>
                <a:gd name="T27" fmla="*/ 151 h 151"/>
                <a:gd name="T28" fmla="*/ 9 w 173"/>
                <a:gd name="T29" fmla="*/ 146 h 151"/>
                <a:gd name="T30" fmla="*/ 86 w 173"/>
                <a:gd name="T31" fmla="*/ 112 h 151"/>
                <a:gd name="T32" fmla="*/ 113 w 173"/>
                <a:gd name="T33" fmla="*/ 109 h 151"/>
                <a:gd name="T34" fmla="*/ 165 w 173"/>
                <a:gd name="T35" fmla="*/ 120 h 151"/>
                <a:gd name="T36" fmla="*/ 169 w 173"/>
                <a:gd name="T37" fmla="*/ 121 h 151"/>
                <a:gd name="T38" fmla="*/ 172 w 173"/>
                <a:gd name="T39" fmla="*/ 120 h 151"/>
                <a:gd name="T40" fmla="*/ 171 w 173"/>
                <a:gd name="T41" fmla="*/ 114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73" h="151">
                  <a:moveTo>
                    <a:pt x="171" y="114"/>
                  </a:moveTo>
                  <a:cubicBezTo>
                    <a:pt x="157" y="87"/>
                    <a:pt x="157" y="87"/>
                    <a:pt x="157" y="87"/>
                  </a:cubicBezTo>
                  <a:cubicBezTo>
                    <a:pt x="157" y="86"/>
                    <a:pt x="157" y="86"/>
                    <a:pt x="157" y="86"/>
                  </a:cubicBezTo>
                  <a:cubicBezTo>
                    <a:pt x="123" y="21"/>
                    <a:pt x="123" y="21"/>
                    <a:pt x="123" y="21"/>
                  </a:cubicBezTo>
                  <a:cubicBezTo>
                    <a:pt x="120" y="17"/>
                    <a:pt x="117" y="11"/>
                    <a:pt x="116" y="8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5" y="7"/>
                    <a:pt x="101" y="0"/>
                    <a:pt x="87" y="0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5" y="31"/>
                    <a:pt x="105" y="38"/>
                    <a:pt x="103" y="45"/>
                  </a:cubicBezTo>
                  <a:cubicBezTo>
                    <a:pt x="100" y="51"/>
                    <a:pt x="95" y="56"/>
                    <a:pt x="88" y="59"/>
                  </a:cubicBezTo>
                  <a:cubicBezTo>
                    <a:pt x="85" y="60"/>
                    <a:pt x="56" y="71"/>
                    <a:pt x="38" y="87"/>
                  </a:cubicBezTo>
                  <a:cubicBezTo>
                    <a:pt x="19" y="105"/>
                    <a:pt x="8" y="123"/>
                    <a:pt x="1" y="149"/>
                  </a:cubicBezTo>
                  <a:cubicBezTo>
                    <a:pt x="0" y="151"/>
                    <a:pt x="0" y="151"/>
                    <a:pt x="0" y="151"/>
                  </a:cubicBezTo>
                  <a:cubicBezTo>
                    <a:pt x="0" y="151"/>
                    <a:pt x="1" y="151"/>
                    <a:pt x="1" y="151"/>
                  </a:cubicBezTo>
                  <a:cubicBezTo>
                    <a:pt x="3" y="149"/>
                    <a:pt x="6" y="147"/>
                    <a:pt x="9" y="146"/>
                  </a:cubicBezTo>
                  <a:cubicBezTo>
                    <a:pt x="9" y="146"/>
                    <a:pt x="42" y="125"/>
                    <a:pt x="86" y="112"/>
                  </a:cubicBezTo>
                  <a:cubicBezTo>
                    <a:pt x="95" y="110"/>
                    <a:pt x="104" y="109"/>
                    <a:pt x="113" y="109"/>
                  </a:cubicBezTo>
                  <a:cubicBezTo>
                    <a:pt x="141" y="109"/>
                    <a:pt x="165" y="120"/>
                    <a:pt x="165" y="120"/>
                  </a:cubicBezTo>
                  <a:cubicBezTo>
                    <a:pt x="167" y="121"/>
                    <a:pt x="168" y="121"/>
                    <a:pt x="169" y="121"/>
                  </a:cubicBezTo>
                  <a:cubicBezTo>
                    <a:pt x="171" y="121"/>
                    <a:pt x="172" y="120"/>
                    <a:pt x="172" y="120"/>
                  </a:cubicBezTo>
                  <a:cubicBezTo>
                    <a:pt x="173" y="118"/>
                    <a:pt x="172" y="116"/>
                    <a:pt x="171" y="1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/>
            </a:p>
          </p:txBody>
        </p:sp>
      </p:grpSp>
      <p:sp>
        <p:nvSpPr>
          <p:cNvPr id="28678" name="文本框 11">
            <a:extLst>
              <a:ext uri="{FF2B5EF4-FFF2-40B4-BE49-F238E27FC236}">
                <a16:creationId xmlns:a16="http://schemas.microsoft.com/office/drawing/2014/main" id="{2D74EA7C-AE82-4A7C-BE5B-6A6D0FDA28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38313" y="552450"/>
            <a:ext cx="249299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ja-JP" altLang="en-US" sz="3600">
                <a:solidFill>
                  <a:schemeClr val="bg1"/>
                </a:solidFill>
              </a:rPr>
              <a:t>什么是黑盒</a:t>
            </a:r>
            <a:endParaRPr lang="zh-CN" altLang="en-US" sz="3600" dirty="0">
              <a:solidFill>
                <a:schemeClr val="bg1"/>
              </a:solidFill>
            </a:endParaRPr>
          </a:p>
        </p:txBody>
      </p:sp>
      <p:pic>
        <p:nvPicPr>
          <p:cNvPr id="28679" name="图片 12">
            <a:extLst>
              <a:ext uri="{FF2B5EF4-FFF2-40B4-BE49-F238E27FC236}">
                <a16:creationId xmlns:a16="http://schemas.microsoft.com/office/drawing/2014/main" id="{EA21A789-CAFE-4DCE-9356-4BD8695A86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6188" y="5200650"/>
            <a:ext cx="5865812" cy="165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343D5C3-F7D1-304B-B324-FF214642E970}"/>
              </a:ext>
            </a:extLst>
          </p:cNvPr>
          <p:cNvSpPr/>
          <p:nvPr/>
        </p:nvSpPr>
        <p:spPr>
          <a:xfrm>
            <a:off x="2799278" y="2598003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ja-JP" altLang="en-US" sz="2400">
                <a:solidFill>
                  <a:srgbClr val="808080"/>
                </a:solidFill>
              </a:rPr>
              <a:t>任何一个复杂的系统</a:t>
            </a:r>
            <a:r>
              <a:rPr lang="zh-CN" altLang="en-US" sz="2400" dirty="0">
                <a:solidFill>
                  <a:srgbClr val="808080"/>
                </a:solidFill>
              </a:rPr>
              <a:t>，</a:t>
            </a:r>
            <a:r>
              <a:rPr lang="ja-JP" altLang="en-US" sz="2400">
                <a:solidFill>
                  <a:srgbClr val="808080"/>
                </a:solidFill>
              </a:rPr>
              <a:t>当</a:t>
            </a:r>
            <a:r>
              <a:rPr lang="ja-JP" altLang="en-US" sz="2400" b="1">
                <a:solidFill>
                  <a:srgbClr val="808080"/>
                </a:solidFill>
              </a:rPr>
              <a:t>了解它内部的运转模式的难度大于直接探索使用它</a:t>
            </a:r>
            <a:r>
              <a:rPr lang="ja-JP" altLang="en-US" sz="2400">
                <a:solidFill>
                  <a:srgbClr val="808080"/>
                </a:solidFill>
              </a:rPr>
              <a:t>的时候</a:t>
            </a:r>
            <a:r>
              <a:rPr lang="zh-CN" altLang="en-US" sz="2400" dirty="0">
                <a:solidFill>
                  <a:srgbClr val="808080"/>
                </a:solidFill>
              </a:rPr>
              <a:t>，</a:t>
            </a:r>
            <a:r>
              <a:rPr lang="ja-JP" altLang="en-US" sz="2400">
                <a:solidFill>
                  <a:srgbClr val="808080"/>
                </a:solidFill>
              </a:rPr>
              <a:t>就可以把它认为是一个</a:t>
            </a:r>
            <a:r>
              <a:rPr lang="zh-CN" altLang="en-US" sz="2400" dirty="0">
                <a:solidFill>
                  <a:srgbClr val="808080"/>
                </a:solidFill>
              </a:rPr>
              <a:t>“</a:t>
            </a:r>
            <a:r>
              <a:rPr lang="ja-JP" altLang="en-US" sz="2400">
                <a:solidFill>
                  <a:srgbClr val="808080"/>
                </a:solidFill>
              </a:rPr>
              <a:t>黑盒</a:t>
            </a:r>
            <a:r>
              <a:rPr lang="zh-CN" altLang="en-US" sz="2400" dirty="0">
                <a:solidFill>
                  <a:srgbClr val="808080"/>
                </a:solidFill>
              </a:rPr>
              <a:t>”。</a:t>
            </a:r>
            <a:endParaRPr lang="en-US" sz="2400" dirty="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06233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任意多边形 10">
            <a:extLst>
              <a:ext uri="{FF2B5EF4-FFF2-40B4-BE49-F238E27FC236}">
                <a16:creationId xmlns:a16="http://schemas.microsoft.com/office/drawing/2014/main" id="{F78217A7-87B9-42C8-9AA2-56639B95E51F}"/>
              </a:ext>
            </a:extLst>
          </p:cNvPr>
          <p:cNvSpPr/>
          <p:nvPr/>
        </p:nvSpPr>
        <p:spPr>
          <a:xfrm rot="5400000">
            <a:off x="2471531" y="-2014332"/>
            <a:ext cx="914400" cy="5857464"/>
          </a:xfrm>
          <a:custGeom>
            <a:avLst/>
            <a:gdLst>
              <a:gd name="connsiteX0" fmla="*/ 0 w 990604"/>
              <a:gd name="connsiteY0" fmla="*/ 5956738 h 5956738"/>
              <a:gd name="connsiteX1" fmla="*/ 0 w 990604"/>
              <a:gd name="connsiteY1" fmla="*/ 317938 h 5956738"/>
              <a:gd name="connsiteX2" fmla="*/ 6 w 990604"/>
              <a:gd name="connsiteY2" fmla="*/ 317938 h 5956738"/>
              <a:gd name="connsiteX3" fmla="*/ 495305 w 990604"/>
              <a:gd name="connsiteY3" fmla="*/ 0 h 5956738"/>
              <a:gd name="connsiteX4" fmla="*/ 990604 w 990604"/>
              <a:gd name="connsiteY4" fmla="*/ 317938 h 5956738"/>
              <a:gd name="connsiteX5" fmla="*/ 990601 w 990604"/>
              <a:gd name="connsiteY5" fmla="*/ 317938 h 5956738"/>
              <a:gd name="connsiteX6" fmla="*/ 990601 w 990604"/>
              <a:gd name="connsiteY6" fmla="*/ 5956738 h 5956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0604" h="5956738">
                <a:moveTo>
                  <a:pt x="0" y="5956738"/>
                </a:moveTo>
                <a:lnTo>
                  <a:pt x="0" y="317938"/>
                </a:lnTo>
                <a:lnTo>
                  <a:pt x="6" y="317938"/>
                </a:lnTo>
                <a:lnTo>
                  <a:pt x="495305" y="0"/>
                </a:lnTo>
                <a:lnTo>
                  <a:pt x="990604" y="317938"/>
                </a:lnTo>
                <a:lnTo>
                  <a:pt x="990601" y="317938"/>
                </a:lnTo>
                <a:lnTo>
                  <a:pt x="990601" y="5956738"/>
                </a:lnTo>
                <a:close/>
              </a:path>
            </a:pathLst>
          </a:custGeom>
          <a:solidFill>
            <a:srgbClr val="4B64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zh-CN" altLang="en-US" noProof="1"/>
          </a:p>
        </p:txBody>
      </p:sp>
      <p:sp>
        <p:nvSpPr>
          <p:cNvPr id="2" name="椭圆 1">
            <a:extLst>
              <a:ext uri="{FF2B5EF4-FFF2-40B4-BE49-F238E27FC236}">
                <a16:creationId xmlns:a16="http://schemas.microsoft.com/office/drawing/2014/main" id="{989F1B2B-D069-4E1D-ABB9-F2C6C8EF9ED8}"/>
              </a:ext>
            </a:extLst>
          </p:cNvPr>
          <p:cNvSpPr/>
          <p:nvPr/>
        </p:nvSpPr>
        <p:spPr>
          <a:xfrm>
            <a:off x="323850" y="247650"/>
            <a:ext cx="1333500" cy="1333500"/>
          </a:xfrm>
          <a:prstGeom prst="ellipse">
            <a:avLst/>
          </a:prstGeom>
          <a:solidFill>
            <a:schemeClr val="bg1"/>
          </a:solidFill>
          <a:ln w="38100">
            <a:solidFill>
              <a:srgbClr val="4B64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zh-CN" altLang="en-US" noProof="1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EB01D4AC-4383-4216-A68F-045301757739}"/>
              </a:ext>
            </a:extLst>
          </p:cNvPr>
          <p:cNvGrpSpPr/>
          <p:nvPr/>
        </p:nvGrpSpPr>
        <p:grpSpPr>
          <a:xfrm>
            <a:off x="475624" y="571426"/>
            <a:ext cx="1029952" cy="685949"/>
            <a:chOff x="5302250" y="2903538"/>
            <a:chExt cx="1587500" cy="1057276"/>
          </a:xfrm>
          <a:solidFill>
            <a:srgbClr val="4B649F"/>
          </a:solidFill>
        </p:grpSpPr>
        <p:sp>
          <p:nvSpPr>
            <p:cNvPr id="4" name="Freeform 84">
              <a:extLst>
                <a:ext uri="{FF2B5EF4-FFF2-40B4-BE49-F238E27FC236}">
                  <a16:creationId xmlns:a16="http://schemas.microsoft.com/office/drawing/2014/main" id="{31146644-E136-4958-B5BF-A9B632D430C5}"/>
                </a:ext>
              </a:extLst>
            </p:cNvPr>
            <p:cNvSpPr/>
            <p:nvPr/>
          </p:nvSpPr>
          <p:spPr bwMode="auto">
            <a:xfrm>
              <a:off x="5362575" y="3040063"/>
              <a:ext cx="706438" cy="614363"/>
            </a:xfrm>
            <a:custGeom>
              <a:avLst/>
              <a:gdLst>
                <a:gd name="T0" fmla="*/ 181 w 187"/>
                <a:gd name="T1" fmla="*/ 49 h 162"/>
                <a:gd name="T2" fmla="*/ 187 w 187"/>
                <a:gd name="T3" fmla="*/ 66 h 162"/>
                <a:gd name="T4" fmla="*/ 187 w 187"/>
                <a:gd name="T5" fmla="*/ 162 h 162"/>
                <a:gd name="T6" fmla="*/ 176 w 187"/>
                <a:gd name="T7" fmla="*/ 153 h 162"/>
                <a:gd name="T8" fmla="*/ 92 w 187"/>
                <a:gd name="T9" fmla="*/ 115 h 162"/>
                <a:gd name="T10" fmla="*/ 73 w 187"/>
                <a:gd name="T11" fmla="*/ 114 h 162"/>
                <a:gd name="T12" fmla="*/ 8 w 187"/>
                <a:gd name="T13" fmla="*/ 131 h 162"/>
                <a:gd name="T14" fmla="*/ 1 w 187"/>
                <a:gd name="T15" fmla="*/ 131 h 162"/>
                <a:gd name="T16" fmla="*/ 2 w 187"/>
                <a:gd name="T17" fmla="*/ 126 h 162"/>
                <a:gd name="T18" fmla="*/ 26 w 187"/>
                <a:gd name="T19" fmla="*/ 70 h 162"/>
                <a:gd name="T20" fmla="*/ 48 w 187"/>
                <a:gd name="T21" fmla="*/ 20 h 162"/>
                <a:gd name="T22" fmla="*/ 53 w 187"/>
                <a:gd name="T23" fmla="*/ 13 h 162"/>
                <a:gd name="T24" fmla="*/ 62 w 187"/>
                <a:gd name="T25" fmla="*/ 9 h 162"/>
                <a:gd name="T26" fmla="*/ 130 w 187"/>
                <a:gd name="T27" fmla="*/ 11 h 162"/>
                <a:gd name="T28" fmla="*/ 181 w 187"/>
                <a:gd name="T29" fmla="*/ 49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7" h="162">
                  <a:moveTo>
                    <a:pt x="181" y="49"/>
                  </a:moveTo>
                  <a:cubicBezTo>
                    <a:pt x="184" y="54"/>
                    <a:pt x="187" y="60"/>
                    <a:pt x="187" y="66"/>
                  </a:cubicBezTo>
                  <a:cubicBezTo>
                    <a:pt x="187" y="162"/>
                    <a:pt x="187" y="162"/>
                    <a:pt x="187" y="162"/>
                  </a:cubicBezTo>
                  <a:cubicBezTo>
                    <a:pt x="187" y="162"/>
                    <a:pt x="178" y="154"/>
                    <a:pt x="176" y="153"/>
                  </a:cubicBezTo>
                  <a:cubicBezTo>
                    <a:pt x="168" y="148"/>
                    <a:pt x="133" y="120"/>
                    <a:pt x="92" y="115"/>
                  </a:cubicBezTo>
                  <a:cubicBezTo>
                    <a:pt x="86" y="114"/>
                    <a:pt x="79" y="114"/>
                    <a:pt x="73" y="114"/>
                  </a:cubicBezTo>
                  <a:cubicBezTo>
                    <a:pt x="32" y="114"/>
                    <a:pt x="8" y="131"/>
                    <a:pt x="8" y="131"/>
                  </a:cubicBezTo>
                  <a:cubicBezTo>
                    <a:pt x="5" y="133"/>
                    <a:pt x="2" y="133"/>
                    <a:pt x="1" y="131"/>
                  </a:cubicBezTo>
                  <a:cubicBezTo>
                    <a:pt x="0" y="130"/>
                    <a:pt x="1" y="128"/>
                    <a:pt x="2" y="126"/>
                  </a:cubicBezTo>
                  <a:cubicBezTo>
                    <a:pt x="26" y="70"/>
                    <a:pt x="26" y="70"/>
                    <a:pt x="26" y="70"/>
                  </a:cubicBezTo>
                  <a:cubicBezTo>
                    <a:pt x="48" y="20"/>
                    <a:pt x="48" y="20"/>
                    <a:pt x="48" y="20"/>
                  </a:cubicBezTo>
                  <a:cubicBezTo>
                    <a:pt x="49" y="18"/>
                    <a:pt x="51" y="15"/>
                    <a:pt x="53" y="13"/>
                  </a:cubicBezTo>
                  <a:cubicBezTo>
                    <a:pt x="55" y="11"/>
                    <a:pt x="59" y="10"/>
                    <a:pt x="62" y="9"/>
                  </a:cubicBezTo>
                  <a:cubicBezTo>
                    <a:pt x="65" y="9"/>
                    <a:pt x="98" y="0"/>
                    <a:pt x="130" y="11"/>
                  </a:cubicBezTo>
                  <a:cubicBezTo>
                    <a:pt x="163" y="22"/>
                    <a:pt x="179" y="45"/>
                    <a:pt x="181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5" name="Freeform 85">
              <a:extLst>
                <a:ext uri="{FF2B5EF4-FFF2-40B4-BE49-F238E27FC236}">
                  <a16:creationId xmlns:a16="http://schemas.microsoft.com/office/drawing/2014/main" id="{15DA8FD2-48AA-4963-8E7E-85AB57E553CB}"/>
                </a:ext>
              </a:extLst>
            </p:cNvPr>
            <p:cNvSpPr/>
            <p:nvPr/>
          </p:nvSpPr>
          <p:spPr bwMode="auto">
            <a:xfrm>
              <a:off x="6115050" y="2903538"/>
              <a:ext cx="400050" cy="747713"/>
            </a:xfrm>
            <a:custGeom>
              <a:avLst/>
              <a:gdLst>
                <a:gd name="T0" fmla="*/ 44 w 106"/>
                <a:gd name="T1" fmla="*/ 119 h 197"/>
                <a:gd name="T2" fmla="*/ 3 w 106"/>
                <a:gd name="T3" fmla="*/ 187 h 197"/>
                <a:gd name="T4" fmla="*/ 0 w 106"/>
                <a:gd name="T5" fmla="*/ 197 h 197"/>
                <a:gd name="T6" fmla="*/ 0 w 106"/>
                <a:gd name="T7" fmla="*/ 83 h 197"/>
                <a:gd name="T8" fmla="*/ 1 w 106"/>
                <a:gd name="T9" fmla="*/ 64 h 197"/>
                <a:gd name="T10" fmla="*/ 16 w 106"/>
                <a:gd name="T11" fmla="*/ 29 h 197"/>
                <a:gd name="T12" fmla="*/ 49 w 106"/>
                <a:gd name="T13" fmla="*/ 1 h 197"/>
                <a:gd name="T14" fmla="*/ 54 w 106"/>
                <a:gd name="T15" fmla="*/ 0 h 197"/>
                <a:gd name="T16" fmla="*/ 64 w 106"/>
                <a:gd name="T17" fmla="*/ 6 h 197"/>
                <a:gd name="T18" fmla="*/ 85 w 106"/>
                <a:gd name="T19" fmla="*/ 42 h 197"/>
                <a:gd name="T20" fmla="*/ 86 w 106"/>
                <a:gd name="T21" fmla="*/ 42 h 197"/>
                <a:gd name="T22" fmla="*/ 104 w 106"/>
                <a:gd name="T23" fmla="*/ 74 h 197"/>
                <a:gd name="T24" fmla="*/ 105 w 106"/>
                <a:gd name="T25" fmla="*/ 82 h 197"/>
                <a:gd name="T26" fmla="*/ 99 w 106"/>
                <a:gd name="T27" fmla="*/ 87 h 197"/>
                <a:gd name="T28" fmla="*/ 44 w 106"/>
                <a:gd name="T29" fmla="*/ 119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6" h="197">
                  <a:moveTo>
                    <a:pt x="44" y="119"/>
                  </a:moveTo>
                  <a:cubicBezTo>
                    <a:pt x="25" y="137"/>
                    <a:pt x="12" y="156"/>
                    <a:pt x="3" y="187"/>
                  </a:cubicBezTo>
                  <a:cubicBezTo>
                    <a:pt x="0" y="197"/>
                    <a:pt x="0" y="197"/>
                    <a:pt x="0" y="197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77"/>
                    <a:pt x="0" y="69"/>
                    <a:pt x="1" y="64"/>
                  </a:cubicBezTo>
                  <a:cubicBezTo>
                    <a:pt x="1" y="63"/>
                    <a:pt x="3" y="47"/>
                    <a:pt x="16" y="29"/>
                  </a:cubicBezTo>
                  <a:cubicBezTo>
                    <a:pt x="30" y="11"/>
                    <a:pt x="48" y="1"/>
                    <a:pt x="49" y="1"/>
                  </a:cubicBezTo>
                  <a:cubicBezTo>
                    <a:pt x="51" y="0"/>
                    <a:pt x="52" y="0"/>
                    <a:pt x="54" y="0"/>
                  </a:cubicBezTo>
                  <a:cubicBezTo>
                    <a:pt x="58" y="0"/>
                    <a:pt x="62" y="2"/>
                    <a:pt x="64" y="6"/>
                  </a:cubicBezTo>
                  <a:cubicBezTo>
                    <a:pt x="85" y="42"/>
                    <a:pt x="85" y="42"/>
                    <a:pt x="85" y="42"/>
                  </a:cubicBezTo>
                  <a:cubicBezTo>
                    <a:pt x="86" y="42"/>
                    <a:pt x="86" y="42"/>
                    <a:pt x="86" y="42"/>
                  </a:cubicBezTo>
                  <a:cubicBezTo>
                    <a:pt x="104" y="74"/>
                    <a:pt x="104" y="74"/>
                    <a:pt x="104" y="74"/>
                  </a:cubicBezTo>
                  <a:cubicBezTo>
                    <a:pt x="106" y="76"/>
                    <a:pt x="106" y="79"/>
                    <a:pt x="105" y="82"/>
                  </a:cubicBezTo>
                  <a:cubicBezTo>
                    <a:pt x="104" y="84"/>
                    <a:pt x="102" y="86"/>
                    <a:pt x="99" y="87"/>
                  </a:cubicBezTo>
                  <a:cubicBezTo>
                    <a:pt x="99" y="87"/>
                    <a:pt x="66" y="99"/>
                    <a:pt x="44" y="1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6" name="Freeform 86">
              <a:extLst>
                <a:ext uri="{FF2B5EF4-FFF2-40B4-BE49-F238E27FC236}">
                  <a16:creationId xmlns:a16="http://schemas.microsoft.com/office/drawing/2014/main" id="{D734BADA-8DF3-43AB-AF1D-D1882A0044FC}"/>
                </a:ext>
              </a:extLst>
            </p:cNvPr>
            <p:cNvSpPr/>
            <p:nvPr/>
          </p:nvSpPr>
          <p:spPr bwMode="auto">
            <a:xfrm>
              <a:off x="6194425" y="3529013"/>
              <a:ext cx="642938" cy="160338"/>
            </a:xfrm>
            <a:custGeom>
              <a:avLst/>
              <a:gdLst>
                <a:gd name="T0" fmla="*/ 155 w 170"/>
                <a:gd name="T1" fmla="*/ 11 h 42"/>
                <a:gd name="T2" fmla="*/ 154 w 170"/>
                <a:gd name="T3" fmla="*/ 10 h 42"/>
                <a:gd name="T4" fmla="*/ 153 w 170"/>
                <a:gd name="T5" fmla="*/ 10 h 42"/>
                <a:gd name="T6" fmla="*/ 108 w 170"/>
                <a:gd name="T7" fmla="*/ 0 h 42"/>
                <a:gd name="T8" fmla="*/ 85 w 170"/>
                <a:gd name="T9" fmla="*/ 3 h 42"/>
                <a:gd name="T10" fmla="*/ 11 w 170"/>
                <a:gd name="T11" fmla="*/ 35 h 42"/>
                <a:gd name="T12" fmla="*/ 11 w 170"/>
                <a:gd name="T13" fmla="*/ 36 h 42"/>
                <a:gd name="T14" fmla="*/ 7 w 170"/>
                <a:gd name="T15" fmla="*/ 38 h 42"/>
                <a:gd name="T16" fmla="*/ 3 w 170"/>
                <a:gd name="T17" fmla="*/ 40 h 42"/>
                <a:gd name="T18" fmla="*/ 1 w 170"/>
                <a:gd name="T19" fmla="*/ 42 h 42"/>
                <a:gd name="T20" fmla="*/ 0 w 170"/>
                <a:gd name="T21" fmla="*/ 42 h 42"/>
                <a:gd name="T22" fmla="*/ 161 w 170"/>
                <a:gd name="T23" fmla="*/ 42 h 42"/>
                <a:gd name="T24" fmla="*/ 169 w 170"/>
                <a:gd name="T25" fmla="*/ 38 h 42"/>
                <a:gd name="T26" fmla="*/ 167 w 170"/>
                <a:gd name="T27" fmla="*/ 28 h 42"/>
                <a:gd name="T28" fmla="*/ 155 w 170"/>
                <a:gd name="T29" fmla="*/ 11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70" h="42">
                  <a:moveTo>
                    <a:pt x="155" y="11"/>
                  </a:moveTo>
                  <a:cubicBezTo>
                    <a:pt x="155" y="11"/>
                    <a:pt x="154" y="10"/>
                    <a:pt x="154" y="10"/>
                  </a:cubicBezTo>
                  <a:cubicBezTo>
                    <a:pt x="153" y="10"/>
                    <a:pt x="153" y="10"/>
                    <a:pt x="153" y="10"/>
                  </a:cubicBezTo>
                  <a:cubicBezTo>
                    <a:pt x="152" y="9"/>
                    <a:pt x="132" y="0"/>
                    <a:pt x="108" y="0"/>
                  </a:cubicBezTo>
                  <a:cubicBezTo>
                    <a:pt x="100" y="0"/>
                    <a:pt x="92" y="1"/>
                    <a:pt x="85" y="3"/>
                  </a:cubicBezTo>
                  <a:cubicBezTo>
                    <a:pt x="46" y="15"/>
                    <a:pt x="15" y="33"/>
                    <a:pt x="11" y="35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10" y="36"/>
                    <a:pt x="9" y="37"/>
                    <a:pt x="7" y="38"/>
                  </a:cubicBezTo>
                  <a:cubicBezTo>
                    <a:pt x="6" y="39"/>
                    <a:pt x="4" y="40"/>
                    <a:pt x="3" y="40"/>
                  </a:cubicBezTo>
                  <a:cubicBezTo>
                    <a:pt x="2" y="41"/>
                    <a:pt x="2" y="41"/>
                    <a:pt x="1" y="42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161" y="42"/>
                    <a:pt x="161" y="42"/>
                    <a:pt x="161" y="42"/>
                  </a:cubicBezTo>
                  <a:cubicBezTo>
                    <a:pt x="165" y="42"/>
                    <a:pt x="167" y="41"/>
                    <a:pt x="169" y="38"/>
                  </a:cubicBezTo>
                  <a:cubicBezTo>
                    <a:pt x="170" y="35"/>
                    <a:pt x="169" y="32"/>
                    <a:pt x="167" y="28"/>
                  </a:cubicBezTo>
                  <a:cubicBezTo>
                    <a:pt x="167" y="28"/>
                    <a:pt x="162" y="20"/>
                    <a:pt x="155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7" name="Freeform 87">
              <a:extLst>
                <a:ext uri="{FF2B5EF4-FFF2-40B4-BE49-F238E27FC236}">
                  <a16:creationId xmlns:a16="http://schemas.microsoft.com/office/drawing/2014/main" id="{8C32EF48-F3AF-4683-9EBA-C2E0FA0202B0}"/>
                </a:ext>
              </a:extLst>
            </p:cNvPr>
            <p:cNvSpPr/>
            <p:nvPr/>
          </p:nvSpPr>
          <p:spPr bwMode="auto">
            <a:xfrm>
              <a:off x="5335588" y="3771901"/>
              <a:ext cx="1520825" cy="155575"/>
            </a:xfrm>
            <a:custGeom>
              <a:avLst/>
              <a:gdLst>
                <a:gd name="T0" fmla="*/ 402 w 402"/>
                <a:gd name="T1" fmla="*/ 24 h 41"/>
                <a:gd name="T2" fmla="*/ 385 w 402"/>
                <a:gd name="T3" fmla="*/ 41 h 41"/>
                <a:gd name="T4" fmla="*/ 382 w 402"/>
                <a:gd name="T5" fmla="*/ 41 h 41"/>
                <a:gd name="T6" fmla="*/ 232 w 402"/>
                <a:gd name="T7" fmla="*/ 28 h 41"/>
                <a:gd name="T8" fmla="*/ 217 w 402"/>
                <a:gd name="T9" fmla="*/ 34 h 41"/>
                <a:gd name="T10" fmla="*/ 216 w 402"/>
                <a:gd name="T11" fmla="*/ 35 h 41"/>
                <a:gd name="T12" fmla="*/ 201 w 402"/>
                <a:gd name="T13" fmla="*/ 40 h 41"/>
                <a:gd name="T14" fmla="*/ 201 w 402"/>
                <a:gd name="T15" fmla="*/ 40 h 41"/>
                <a:gd name="T16" fmla="*/ 186 w 402"/>
                <a:gd name="T17" fmla="*/ 35 h 41"/>
                <a:gd name="T18" fmla="*/ 185 w 402"/>
                <a:gd name="T19" fmla="*/ 34 h 41"/>
                <a:gd name="T20" fmla="*/ 170 w 402"/>
                <a:gd name="T21" fmla="*/ 28 h 41"/>
                <a:gd name="T22" fmla="*/ 20 w 402"/>
                <a:gd name="T23" fmla="*/ 41 h 41"/>
                <a:gd name="T24" fmla="*/ 17 w 402"/>
                <a:gd name="T25" fmla="*/ 41 h 41"/>
                <a:gd name="T26" fmla="*/ 0 w 402"/>
                <a:gd name="T27" fmla="*/ 24 h 41"/>
                <a:gd name="T28" fmla="*/ 16 w 402"/>
                <a:gd name="T29" fmla="*/ 7 h 41"/>
                <a:gd name="T30" fmla="*/ 17 w 402"/>
                <a:gd name="T31" fmla="*/ 7 h 41"/>
                <a:gd name="T32" fmla="*/ 164 w 402"/>
                <a:gd name="T33" fmla="*/ 0 h 41"/>
                <a:gd name="T34" fmla="*/ 177 w 402"/>
                <a:gd name="T35" fmla="*/ 6 h 41"/>
                <a:gd name="T36" fmla="*/ 182 w 402"/>
                <a:gd name="T37" fmla="*/ 6 h 41"/>
                <a:gd name="T38" fmla="*/ 194 w 402"/>
                <a:gd name="T39" fmla="*/ 0 h 41"/>
                <a:gd name="T40" fmla="*/ 208 w 402"/>
                <a:gd name="T41" fmla="*/ 0 h 41"/>
                <a:gd name="T42" fmla="*/ 220 w 402"/>
                <a:gd name="T43" fmla="*/ 6 h 41"/>
                <a:gd name="T44" fmla="*/ 225 w 402"/>
                <a:gd name="T45" fmla="*/ 6 h 41"/>
                <a:gd name="T46" fmla="*/ 238 w 402"/>
                <a:gd name="T47" fmla="*/ 0 h 41"/>
                <a:gd name="T48" fmla="*/ 385 w 402"/>
                <a:gd name="T49" fmla="*/ 7 h 41"/>
                <a:gd name="T50" fmla="*/ 386 w 402"/>
                <a:gd name="T51" fmla="*/ 7 h 41"/>
                <a:gd name="T52" fmla="*/ 402 w 402"/>
                <a:gd name="T53" fmla="*/ 2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02" h="41">
                  <a:moveTo>
                    <a:pt x="402" y="24"/>
                  </a:moveTo>
                  <a:cubicBezTo>
                    <a:pt x="402" y="33"/>
                    <a:pt x="394" y="41"/>
                    <a:pt x="385" y="41"/>
                  </a:cubicBezTo>
                  <a:cubicBezTo>
                    <a:pt x="384" y="41"/>
                    <a:pt x="383" y="41"/>
                    <a:pt x="382" y="41"/>
                  </a:cubicBezTo>
                  <a:cubicBezTo>
                    <a:pt x="232" y="28"/>
                    <a:pt x="232" y="28"/>
                    <a:pt x="232" y="28"/>
                  </a:cubicBezTo>
                  <a:cubicBezTo>
                    <a:pt x="227" y="28"/>
                    <a:pt x="220" y="31"/>
                    <a:pt x="217" y="34"/>
                  </a:cubicBezTo>
                  <a:cubicBezTo>
                    <a:pt x="217" y="34"/>
                    <a:pt x="217" y="34"/>
                    <a:pt x="216" y="35"/>
                  </a:cubicBezTo>
                  <a:cubicBezTo>
                    <a:pt x="214" y="38"/>
                    <a:pt x="208" y="40"/>
                    <a:pt x="201" y="40"/>
                  </a:cubicBezTo>
                  <a:cubicBezTo>
                    <a:pt x="201" y="40"/>
                    <a:pt x="201" y="40"/>
                    <a:pt x="201" y="40"/>
                  </a:cubicBezTo>
                  <a:cubicBezTo>
                    <a:pt x="194" y="40"/>
                    <a:pt x="188" y="38"/>
                    <a:pt x="186" y="35"/>
                  </a:cubicBezTo>
                  <a:cubicBezTo>
                    <a:pt x="185" y="34"/>
                    <a:pt x="185" y="34"/>
                    <a:pt x="185" y="34"/>
                  </a:cubicBezTo>
                  <a:cubicBezTo>
                    <a:pt x="182" y="31"/>
                    <a:pt x="175" y="28"/>
                    <a:pt x="170" y="28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19" y="41"/>
                    <a:pt x="18" y="41"/>
                    <a:pt x="17" y="41"/>
                  </a:cubicBezTo>
                  <a:cubicBezTo>
                    <a:pt x="8" y="41"/>
                    <a:pt x="0" y="33"/>
                    <a:pt x="0" y="24"/>
                  </a:cubicBezTo>
                  <a:cubicBezTo>
                    <a:pt x="0" y="15"/>
                    <a:pt x="7" y="8"/>
                    <a:pt x="16" y="7"/>
                  </a:cubicBezTo>
                  <a:cubicBezTo>
                    <a:pt x="16" y="7"/>
                    <a:pt x="16" y="7"/>
                    <a:pt x="17" y="7"/>
                  </a:cubicBezTo>
                  <a:cubicBezTo>
                    <a:pt x="164" y="0"/>
                    <a:pt x="164" y="0"/>
                    <a:pt x="164" y="0"/>
                  </a:cubicBezTo>
                  <a:cubicBezTo>
                    <a:pt x="169" y="0"/>
                    <a:pt x="175" y="2"/>
                    <a:pt x="177" y="6"/>
                  </a:cubicBezTo>
                  <a:cubicBezTo>
                    <a:pt x="178" y="10"/>
                    <a:pt x="181" y="10"/>
                    <a:pt x="182" y="6"/>
                  </a:cubicBezTo>
                  <a:cubicBezTo>
                    <a:pt x="183" y="2"/>
                    <a:pt x="189" y="0"/>
                    <a:pt x="194" y="0"/>
                  </a:cubicBezTo>
                  <a:cubicBezTo>
                    <a:pt x="208" y="0"/>
                    <a:pt x="208" y="0"/>
                    <a:pt x="208" y="0"/>
                  </a:cubicBezTo>
                  <a:cubicBezTo>
                    <a:pt x="213" y="0"/>
                    <a:pt x="219" y="2"/>
                    <a:pt x="220" y="6"/>
                  </a:cubicBezTo>
                  <a:cubicBezTo>
                    <a:pt x="221" y="10"/>
                    <a:pt x="224" y="10"/>
                    <a:pt x="225" y="6"/>
                  </a:cubicBezTo>
                  <a:cubicBezTo>
                    <a:pt x="227" y="2"/>
                    <a:pt x="233" y="0"/>
                    <a:pt x="238" y="0"/>
                  </a:cubicBezTo>
                  <a:cubicBezTo>
                    <a:pt x="385" y="7"/>
                    <a:pt x="385" y="7"/>
                    <a:pt x="385" y="7"/>
                  </a:cubicBezTo>
                  <a:cubicBezTo>
                    <a:pt x="386" y="7"/>
                    <a:pt x="386" y="7"/>
                    <a:pt x="386" y="7"/>
                  </a:cubicBezTo>
                  <a:cubicBezTo>
                    <a:pt x="395" y="8"/>
                    <a:pt x="402" y="15"/>
                    <a:pt x="402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8" name="Freeform 88">
              <a:extLst>
                <a:ext uri="{FF2B5EF4-FFF2-40B4-BE49-F238E27FC236}">
                  <a16:creationId xmlns:a16="http://schemas.microsoft.com/office/drawing/2014/main" id="{4B3D1034-A172-47FD-BB41-0875EF5575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02250" y="3733801"/>
              <a:ext cx="1587500" cy="227013"/>
            </a:xfrm>
            <a:custGeom>
              <a:avLst/>
              <a:gdLst>
                <a:gd name="T0" fmla="*/ 394 w 420"/>
                <a:gd name="T1" fmla="*/ 60 h 60"/>
                <a:gd name="T2" fmla="*/ 394 w 420"/>
                <a:gd name="T3" fmla="*/ 60 h 60"/>
                <a:gd name="T4" fmla="*/ 391 w 420"/>
                <a:gd name="T5" fmla="*/ 60 h 60"/>
                <a:gd name="T6" fmla="*/ 390 w 420"/>
                <a:gd name="T7" fmla="*/ 60 h 60"/>
                <a:gd name="T8" fmla="*/ 240 w 420"/>
                <a:gd name="T9" fmla="*/ 47 h 60"/>
                <a:gd name="T10" fmla="*/ 240 w 420"/>
                <a:gd name="T11" fmla="*/ 47 h 60"/>
                <a:gd name="T12" fmla="*/ 235 w 420"/>
                <a:gd name="T13" fmla="*/ 49 h 60"/>
                <a:gd name="T14" fmla="*/ 235 w 420"/>
                <a:gd name="T15" fmla="*/ 52 h 60"/>
                <a:gd name="T16" fmla="*/ 230 w 420"/>
                <a:gd name="T17" fmla="*/ 53 h 60"/>
                <a:gd name="T18" fmla="*/ 210 w 420"/>
                <a:gd name="T19" fmla="*/ 59 h 60"/>
                <a:gd name="T20" fmla="*/ 210 w 420"/>
                <a:gd name="T21" fmla="*/ 59 h 60"/>
                <a:gd name="T22" fmla="*/ 190 w 420"/>
                <a:gd name="T23" fmla="*/ 53 h 60"/>
                <a:gd name="T24" fmla="*/ 186 w 420"/>
                <a:gd name="T25" fmla="*/ 52 h 60"/>
                <a:gd name="T26" fmla="*/ 185 w 420"/>
                <a:gd name="T27" fmla="*/ 49 h 60"/>
                <a:gd name="T28" fmla="*/ 180 w 420"/>
                <a:gd name="T29" fmla="*/ 47 h 60"/>
                <a:gd name="T30" fmla="*/ 29 w 420"/>
                <a:gd name="T31" fmla="*/ 60 h 60"/>
                <a:gd name="T32" fmla="*/ 26 w 420"/>
                <a:gd name="T33" fmla="*/ 60 h 60"/>
                <a:gd name="T34" fmla="*/ 0 w 420"/>
                <a:gd name="T35" fmla="*/ 34 h 60"/>
                <a:gd name="T36" fmla="*/ 25 w 420"/>
                <a:gd name="T37" fmla="*/ 8 h 60"/>
                <a:gd name="T38" fmla="*/ 25 w 420"/>
                <a:gd name="T39" fmla="*/ 8 h 60"/>
                <a:gd name="T40" fmla="*/ 173 w 420"/>
                <a:gd name="T41" fmla="*/ 1 h 60"/>
                <a:gd name="T42" fmla="*/ 188 w 420"/>
                <a:gd name="T43" fmla="*/ 5 h 60"/>
                <a:gd name="T44" fmla="*/ 203 w 420"/>
                <a:gd name="T45" fmla="*/ 0 h 60"/>
                <a:gd name="T46" fmla="*/ 217 w 420"/>
                <a:gd name="T47" fmla="*/ 0 h 60"/>
                <a:gd name="T48" fmla="*/ 232 w 420"/>
                <a:gd name="T49" fmla="*/ 5 h 60"/>
                <a:gd name="T50" fmla="*/ 247 w 420"/>
                <a:gd name="T51" fmla="*/ 1 h 60"/>
                <a:gd name="T52" fmla="*/ 395 w 420"/>
                <a:gd name="T53" fmla="*/ 8 h 60"/>
                <a:gd name="T54" fmla="*/ 420 w 420"/>
                <a:gd name="T55" fmla="*/ 34 h 60"/>
                <a:gd name="T56" fmla="*/ 394 w 420"/>
                <a:gd name="T57" fmla="*/ 60 h 60"/>
                <a:gd name="T58" fmla="*/ 26 w 420"/>
                <a:gd name="T59" fmla="*/ 26 h 60"/>
                <a:gd name="T60" fmla="*/ 18 w 420"/>
                <a:gd name="T61" fmla="*/ 34 h 60"/>
                <a:gd name="T62" fmla="*/ 26 w 420"/>
                <a:gd name="T63" fmla="*/ 42 h 60"/>
                <a:gd name="T64" fmla="*/ 26 w 420"/>
                <a:gd name="T65" fmla="*/ 42 h 60"/>
                <a:gd name="T66" fmla="*/ 28 w 420"/>
                <a:gd name="T67" fmla="*/ 42 h 60"/>
                <a:gd name="T68" fmla="*/ 178 w 420"/>
                <a:gd name="T69" fmla="*/ 29 h 60"/>
                <a:gd name="T70" fmla="*/ 180 w 420"/>
                <a:gd name="T71" fmla="*/ 29 h 60"/>
                <a:gd name="T72" fmla="*/ 199 w 420"/>
                <a:gd name="T73" fmla="*/ 36 h 60"/>
                <a:gd name="T74" fmla="*/ 200 w 420"/>
                <a:gd name="T75" fmla="*/ 36 h 60"/>
                <a:gd name="T76" fmla="*/ 202 w 420"/>
                <a:gd name="T77" fmla="*/ 39 h 60"/>
                <a:gd name="T78" fmla="*/ 210 w 420"/>
                <a:gd name="T79" fmla="*/ 41 h 60"/>
                <a:gd name="T80" fmla="*/ 210 w 420"/>
                <a:gd name="T81" fmla="*/ 41 h 60"/>
                <a:gd name="T82" fmla="*/ 218 w 420"/>
                <a:gd name="T83" fmla="*/ 39 h 60"/>
                <a:gd name="T84" fmla="*/ 220 w 420"/>
                <a:gd name="T85" fmla="*/ 36 h 60"/>
                <a:gd name="T86" fmla="*/ 221 w 420"/>
                <a:gd name="T87" fmla="*/ 36 h 60"/>
                <a:gd name="T88" fmla="*/ 242 w 420"/>
                <a:gd name="T89" fmla="*/ 29 h 60"/>
                <a:gd name="T90" fmla="*/ 392 w 420"/>
                <a:gd name="T91" fmla="*/ 42 h 60"/>
                <a:gd name="T92" fmla="*/ 394 w 420"/>
                <a:gd name="T93" fmla="*/ 42 h 60"/>
                <a:gd name="T94" fmla="*/ 402 w 420"/>
                <a:gd name="T95" fmla="*/ 34 h 60"/>
                <a:gd name="T96" fmla="*/ 395 w 420"/>
                <a:gd name="T97" fmla="*/ 26 h 60"/>
                <a:gd name="T98" fmla="*/ 394 w 420"/>
                <a:gd name="T99" fmla="*/ 26 h 60"/>
                <a:gd name="T100" fmla="*/ 246 w 420"/>
                <a:gd name="T101" fmla="*/ 19 h 60"/>
                <a:gd name="T102" fmla="*/ 246 w 420"/>
                <a:gd name="T103" fmla="*/ 19 h 60"/>
                <a:gd name="T104" fmla="*/ 242 w 420"/>
                <a:gd name="T105" fmla="*/ 20 h 60"/>
                <a:gd name="T106" fmla="*/ 231 w 420"/>
                <a:gd name="T107" fmla="*/ 28 h 60"/>
                <a:gd name="T108" fmla="*/ 221 w 420"/>
                <a:gd name="T109" fmla="*/ 20 h 60"/>
                <a:gd name="T110" fmla="*/ 217 w 420"/>
                <a:gd name="T111" fmla="*/ 19 h 60"/>
                <a:gd name="T112" fmla="*/ 203 w 420"/>
                <a:gd name="T113" fmla="*/ 19 h 60"/>
                <a:gd name="T114" fmla="*/ 199 w 420"/>
                <a:gd name="T115" fmla="*/ 20 h 60"/>
                <a:gd name="T116" fmla="*/ 189 w 420"/>
                <a:gd name="T117" fmla="*/ 28 h 60"/>
                <a:gd name="T118" fmla="*/ 178 w 420"/>
                <a:gd name="T119" fmla="*/ 20 h 60"/>
                <a:gd name="T120" fmla="*/ 174 w 420"/>
                <a:gd name="T121" fmla="*/ 19 h 60"/>
                <a:gd name="T122" fmla="*/ 26 w 420"/>
                <a:gd name="T123" fmla="*/ 26 h 60"/>
                <a:gd name="T124" fmla="*/ 26 w 420"/>
                <a:gd name="T125" fmla="*/ 26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20" h="60">
                  <a:moveTo>
                    <a:pt x="394" y="60"/>
                  </a:moveTo>
                  <a:cubicBezTo>
                    <a:pt x="394" y="60"/>
                    <a:pt x="394" y="60"/>
                    <a:pt x="394" y="60"/>
                  </a:cubicBezTo>
                  <a:cubicBezTo>
                    <a:pt x="393" y="60"/>
                    <a:pt x="392" y="60"/>
                    <a:pt x="391" y="60"/>
                  </a:cubicBezTo>
                  <a:cubicBezTo>
                    <a:pt x="390" y="60"/>
                    <a:pt x="390" y="60"/>
                    <a:pt x="390" y="60"/>
                  </a:cubicBezTo>
                  <a:cubicBezTo>
                    <a:pt x="240" y="47"/>
                    <a:pt x="240" y="47"/>
                    <a:pt x="240" y="47"/>
                  </a:cubicBezTo>
                  <a:cubicBezTo>
                    <a:pt x="240" y="47"/>
                    <a:pt x="240" y="47"/>
                    <a:pt x="240" y="47"/>
                  </a:cubicBezTo>
                  <a:cubicBezTo>
                    <a:pt x="238" y="47"/>
                    <a:pt x="236" y="48"/>
                    <a:pt x="235" y="49"/>
                  </a:cubicBezTo>
                  <a:cubicBezTo>
                    <a:pt x="235" y="52"/>
                    <a:pt x="235" y="52"/>
                    <a:pt x="235" y="52"/>
                  </a:cubicBezTo>
                  <a:cubicBezTo>
                    <a:pt x="230" y="53"/>
                    <a:pt x="230" y="53"/>
                    <a:pt x="230" y="53"/>
                  </a:cubicBezTo>
                  <a:cubicBezTo>
                    <a:pt x="225" y="57"/>
                    <a:pt x="218" y="59"/>
                    <a:pt x="210" y="59"/>
                  </a:cubicBezTo>
                  <a:cubicBezTo>
                    <a:pt x="210" y="59"/>
                    <a:pt x="210" y="59"/>
                    <a:pt x="210" y="59"/>
                  </a:cubicBezTo>
                  <a:cubicBezTo>
                    <a:pt x="202" y="59"/>
                    <a:pt x="195" y="57"/>
                    <a:pt x="190" y="53"/>
                  </a:cubicBezTo>
                  <a:cubicBezTo>
                    <a:pt x="186" y="52"/>
                    <a:pt x="186" y="52"/>
                    <a:pt x="186" y="52"/>
                  </a:cubicBezTo>
                  <a:cubicBezTo>
                    <a:pt x="185" y="49"/>
                    <a:pt x="185" y="49"/>
                    <a:pt x="185" y="49"/>
                  </a:cubicBezTo>
                  <a:cubicBezTo>
                    <a:pt x="184" y="48"/>
                    <a:pt x="182" y="47"/>
                    <a:pt x="180" y="47"/>
                  </a:cubicBezTo>
                  <a:cubicBezTo>
                    <a:pt x="29" y="60"/>
                    <a:pt x="29" y="60"/>
                    <a:pt x="29" y="60"/>
                  </a:cubicBezTo>
                  <a:cubicBezTo>
                    <a:pt x="28" y="60"/>
                    <a:pt x="27" y="60"/>
                    <a:pt x="26" y="60"/>
                  </a:cubicBezTo>
                  <a:cubicBezTo>
                    <a:pt x="12" y="60"/>
                    <a:pt x="0" y="48"/>
                    <a:pt x="0" y="34"/>
                  </a:cubicBezTo>
                  <a:cubicBezTo>
                    <a:pt x="0" y="20"/>
                    <a:pt x="11" y="9"/>
                    <a:pt x="25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173" y="1"/>
                    <a:pt x="173" y="1"/>
                    <a:pt x="173" y="1"/>
                  </a:cubicBezTo>
                  <a:cubicBezTo>
                    <a:pt x="178" y="1"/>
                    <a:pt x="184" y="2"/>
                    <a:pt x="188" y="5"/>
                  </a:cubicBezTo>
                  <a:cubicBezTo>
                    <a:pt x="192" y="2"/>
                    <a:pt x="197" y="0"/>
                    <a:pt x="203" y="0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23" y="0"/>
                    <a:pt x="228" y="2"/>
                    <a:pt x="232" y="5"/>
                  </a:cubicBezTo>
                  <a:cubicBezTo>
                    <a:pt x="236" y="2"/>
                    <a:pt x="242" y="1"/>
                    <a:pt x="247" y="1"/>
                  </a:cubicBezTo>
                  <a:cubicBezTo>
                    <a:pt x="395" y="8"/>
                    <a:pt x="395" y="8"/>
                    <a:pt x="395" y="8"/>
                  </a:cubicBezTo>
                  <a:cubicBezTo>
                    <a:pt x="409" y="9"/>
                    <a:pt x="420" y="20"/>
                    <a:pt x="420" y="34"/>
                  </a:cubicBezTo>
                  <a:cubicBezTo>
                    <a:pt x="420" y="48"/>
                    <a:pt x="408" y="60"/>
                    <a:pt x="394" y="60"/>
                  </a:cubicBezTo>
                  <a:close/>
                  <a:moveTo>
                    <a:pt x="26" y="26"/>
                  </a:moveTo>
                  <a:cubicBezTo>
                    <a:pt x="21" y="26"/>
                    <a:pt x="18" y="30"/>
                    <a:pt x="18" y="34"/>
                  </a:cubicBezTo>
                  <a:cubicBezTo>
                    <a:pt x="18" y="38"/>
                    <a:pt x="22" y="42"/>
                    <a:pt x="26" y="42"/>
                  </a:cubicBezTo>
                  <a:cubicBezTo>
                    <a:pt x="26" y="42"/>
                    <a:pt x="26" y="42"/>
                    <a:pt x="26" y="42"/>
                  </a:cubicBezTo>
                  <a:cubicBezTo>
                    <a:pt x="27" y="42"/>
                    <a:pt x="28" y="42"/>
                    <a:pt x="28" y="42"/>
                  </a:cubicBezTo>
                  <a:cubicBezTo>
                    <a:pt x="178" y="29"/>
                    <a:pt x="178" y="29"/>
                    <a:pt x="178" y="29"/>
                  </a:cubicBezTo>
                  <a:cubicBezTo>
                    <a:pt x="179" y="29"/>
                    <a:pt x="179" y="29"/>
                    <a:pt x="180" y="29"/>
                  </a:cubicBezTo>
                  <a:cubicBezTo>
                    <a:pt x="187" y="29"/>
                    <a:pt x="194" y="32"/>
                    <a:pt x="199" y="36"/>
                  </a:cubicBezTo>
                  <a:cubicBezTo>
                    <a:pt x="200" y="36"/>
                    <a:pt x="200" y="36"/>
                    <a:pt x="200" y="36"/>
                  </a:cubicBezTo>
                  <a:cubicBezTo>
                    <a:pt x="202" y="39"/>
                    <a:pt x="202" y="39"/>
                    <a:pt x="202" y="39"/>
                  </a:cubicBezTo>
                  <a:cubicBezTo>
                    <a:pt x="202" y="40"/>
                    <a:pt x="205" y="41"/>
                    <a:pt x="210" y="41"/>
                  </a:cubicBezTo>
                  <a:cubicBezTo>
                    <a:pt x="210" y="41"/>
                    <a:pt x="210" y="41"/>
                    <a:pt x="210" y="41"/>
                  </a:cubicBezTo>
                  <a:cubicBezTo>
                    <a:pt x="215" y="41"/>
                    <a:pt x="218" y="40"/>
                    <a:pt x="218" y="39"/>
                  </a:cubicBezTo>
                  <a:cubicBezTo>
                    <a:pt x="220" y="36"/>
                    <a:pt x="220" y="36"/>
                    <a:pt x="220" y="36"/>
                  </a:cubicBezTo>
                  <a:cubicBezTo>
                    <a:pt x="221" y="36"/>
                    <a:pt x="221" y="36"/>
                    <a:pt x="221" y="36"/>
                  </a:cubicBezTo>
                  <a:cubicBezTo>
                    <a:pt x="227" y="32"/>
                    <a:pt x="235" y="29"/>
                    <a:pt x="242" y="29"/>
                  </a:cubicBezTo>
                  <a:cubicBezTo>
                    <a:pt x="392" y="42"/>
                    <a:pt x="392" y="42"/>
                    <a:pt x="392" y="42"/>
                  </a:cubicBezTo>
                  <a:cubicBezTo>
                    <a:pt x="392" y="42"/>
                    <a:pt x="393" y="42"/>
                    <a:pt x="394" y="42"/>
                  </a:cubicBezTo>
                  <a:cubicBezTo>
                    <a:pt x="398" y="42"/>
                    <a:pt x="402" y="38"/>
                    <a:pt x="402" y="34"/>
                  </a:cubicBezTo>
                  <a:cubicBezTo>
                    <a:pt x="402" y="30"/>
                    <a:pt x="399" y="26"/>
                    <a:pt x="395" y="26"/>
                  </a:cubicBezTo>
                  <a:cubicBezTo>
                    <a:pt x="394" y="26"/>
                    <a:pt x="394" y="26"/>
                    <a:pt x="394" y="26"/>
                  </a:cubicBezTo>
                  <a:cubicBezTo>
                    <a:pt x="246" y="19"/>
                    <a:pt x="246" y="19"/>
                    <a:pt x="246" y="19"/>
                  </a:cubicBezTo>
                  <a:cubicBezTo>
                    <a:pt x="246" y="19"/>
                    <a:pt x="246" y="19"/>
                    <a:pt x="246" y="19"/>
                  </a:cubicBezTo>
                  <a:cubicBezTo>
                    <a:pt x="244" y="19"/>
                    <a:pt x="243" y="20"/>
                    <a:pt x="242" y="20"/>
                  </a:cubicBezTo>
                  <a:cubicBezTo>
                    <a:pt x="239" y="27"/>
                    <a:pt x="234" y="28"/>
                    <a:pt x="231" y="28"/>
                  </a:cubicBezTo>
                  <a:cubicBezTo>
                    <a:pt x="227" y="28"/>
                    <a:pt x="223" y="25"/>
                    <a:pt x="221" y="20"/>
                  </a:cubicBezTo>
                  <a:cubicBezTo>
                    <a:pt x="220" y="19"/>
                    <a:pt x="219" y="19"/>
                    <a:pt x="217" y="19"/>
                  </a:cubicBezTo>
                  <a:cubicBezTo>
                    <a:pt x="203" y="19"/>
                    <a:pt x="203" y="19"/>
                    <a:pt x="203" y="19"/>
                  </a:cubicBezTo>
                  <a:cubicBezTo>
                    <a:pt x="201" y="19"/>
                    <a:pt x="200" y="19"/>
                    <a:pt x="199" y="20"/>
                  </a:cubicBezTo>
                  <a:cubicBezTo>
                    <a:pt x="197" y="25"/>
                    <a:pt x="193" y="28"/>
                    <a:pt x="189" y="28"/>
                  </a:cubicBezTo>
                  <a:cubicBezTo>
                    <a:pt x="186" y="28"/>
                    <a:pt x="181" y="27"/>
                    <a:pt x="178" y="20"/>
                  </a:cubicBezTo>
                  <a:cubicBezTo>
                    <a:pt x="177" y="20"/>
                    <a:pt x="176" y="19"/>
                    <a:pt x="174" y="19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6" y="26"/>
                    <a:pt x="26" y="26"/>
                    <a:pt x="26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9" name="Freeform 89">
              <a:extLst>
                <a:ext uri="{FF2B5EF4-FFF2-40B4-BE49-F238E27FC236}">
                  <a16:creationId xmlns:a16="http://schemas.microsoft.com/office/drawing/2014/main" id="{B158FFF0-B7BE-4A61-BED7-743AF0F41E76}"/>
                </a:ext>
              </a:extLst>
            </p:cNvPr>
            <p:cNvSpPr/>
            <p:nvPr/>
          </p:nvSpPr>
          <p:spPr bwMode="auto">
            <a:xfrm>
              <a:off x="5354638" y="3525838"/>
              <a:ext cx="669925" cy="163513"/>
            </a:xfrm>
            <a:custGeom>
              <a:avLst/>
              <a:gdLst>
                <a:gd name="T0" fmla="*/ 169 w 177"/>
                <a:gd name="T1" fmla="*/ 37 h 43"/>
                <a:gd name="T2" fmla="*/ 168 w 177"/>
                <a:gd name="T3" fmla="*/ 36 h 43"/>
                <a:gd name="T4" fmla="*/ 92 w 177"/>
                <a:gd name="T5" fmla="*/ 1 h 43"/>
                <a:gd name="T6" fmla="*/ 75 w 177"/>
                <a:gd name="T7" fmla="*/ 0 h 43"/>
                <a:gd name="T8" fmla="*/ 18 w 177"/>
                <a:gd name="T9" fmla="*/ 15 h 43"/>
                <a:gd name="T10" fmla="*/ 3 w 177"/>
                <a:gd name="T11" fmla="*/ 29 h 43"/>
                <a:gd name="T12" fmla="*/ 1 w 177"/>
                <a:gd name="T13" fmla="*/ 39 h 43"/>
                <a:gd name="T14" fmla="*/ 9 w 177"/>
                <a:gd name="T15" fmla="*/ 43 h 43"/>
                <a:gd name="T16" fmla="*/ 177 w 177"/>
                <a:gd name="T17" fmla="*/ 43 h 43"/>
                <a:gd name="T18" fmla="*/ 169 w 177"/>
                <a:gd name="T19" fmla="*/ 37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7" h="43">
                  <a:moveTo>
                    <a:pt x="169" y="37"/>
                  </a:moveTo>
                  <a:cubicBezTo>
                    <a:pt x="168" y="36"/>
                    <a:pt x="168" y="36"/>
                    <a:pt x="168" y="36"/>
                  </a:cubicBezTo>
                  <a:cubicBezTo>
                    <a:pt x="141" y="16"/>
                    <a:pt x="115" y="5"/>
                    <a:pt x="92" y="1"/>
                  </a:cubicBezTo>
                  <a:cubicBezTo>
                    <a:pt x="87" y="1"/>
                    <a:pt x="81" y="0"/>
                    <a:pt x="75" y="0"/>
                  </a:cubicBezTo>
                  <a:cubicBezTo>
                    <a:pt x="40" y="0"/>
                    <a:pt x="18" y="15"/>
                    <a:pt x="18" y="15"/>
                  </a:cubicBezTo>
                  <a:cubicBezTo>
                    <a:pt x="16" y="16"/>
                    <a:pt x="6" y="23"/>
                    <a:pt x="3" y="29"/>
                  </a:cubicBezTo>
                  <a:cubicBezTo>
                    <a:pt x="1" y="33"/>
                    <a:pt x="0" y="36"/>
                    <a:pt x="1" y="39"/>
                  </a:cubicBezTo>
                  <a:cubicBezTo>
                    <a:pt x="3" y="42"/>
                    <a:pt x="5" y="43"/>
                    <a:pt x="9" y="43"/>
                  </a:cubicBezTo>
                  <a:cubicBezTo>
                    <a:pt x="177" y="43"/>
                    <a:pt x="177" y="43"/>
                    <a:pt x="177" y="43"/>
                  </a:cubicBezTo>
                  <a:cubicBezTo>
                    <a:pt x="174" y="40"/>
                    <a:pt x="170" y="37"/>
                    <a:pt x="169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10" name="Freeform 90">
              <a:extLst>
                <a:ext uri="{FF2B5EF4-FFF2-40B4-BE49-F238E27FC236}">
                  <a16:creationId xmlns:a16="http://schemas.microsoft.com/office/drawing/2014/main" id="{03AE4986-48C0-402A-9374-5000E238EE61}"/>
                </a:ext>
              </a:extLst>
            </p:cNvPr>
            <p:cNvSpPr/>
            <p:nvPr/>
          </p:nvSpPr>
          <p:spPr bwMode="auto">
            <a:xfrm>
              <a:off x="6175375" y="3063876"/>
              <a:ext cx="654050" cy="571500"/>
            </a:xfrm>
            <a:custGeom>
              <a:avLst/>
              <a:gdLst>
                <a:gd name="T0" fmla="*/ 171 w 173"/>
                <a:gd name="T1" fmla="*/ 114 h 151"/>
                <a:gd name="T2" fmla="*/ 157 w 173"/>
                <a:gd name="T3" fmla="*/ 87 h 151"/>
                <a:gd name="T4" fmla="*/ 157 w 173"/>
                <a:gd name="T5" fmla="*/ 86 h 151"/>
                <a:gd name="T6" fmla="*/ 123 w 173"/>
                <a:gd name="T7" fmla="*/ 21 h 151"/>
                <a:gd name="T8" fmla="*/ 116 w 173"/>
                <a:gd name="T9" fmla="*/ 8 h 151"/>
                <a:gd name="T10" fmla="*/ 115 w 173"/>
                <a:gd name="T11" fmla="*/ 7 h 151"/>
                <a:gd name="T12" fmla="*/ 87 w 173"/>
                <a:gd name="T13" fmla="*/ 0 h 151"/>
                <a:gd name="T14" fmla="*/ 101 w 173"/>
                <a:gd name="T15" fmla="*/ 24 h 151"/>
                <a:gd name="T16" fmla="*/ 103 w 173"/>
                <a:gd name="T17" fmla="*/ 45 h 151"/>
                <a:gd name="T18" fmla="*/ 88 w 173"/>
                <a:gd name="T19" fmla="*/ 59 h 151"/>
                <a:gd name="T20" fmla="*/ 38 w 173"/>
                <a:gd name="T21" fmla="*/ 87 h 151"/>
                <a:gd name="T22" fmla="*/ 1 w 173"/>
                <a:gd name="T23" fmla="*/ 149 h 151"/>
                <a:gd name="T24" fmla="*/ 0 w 173"/>
                <a:gd name="T25" fmla="*/ 151 h 151"/>
                <a:gd name="T26" fmla="*/ 1 w 173"/>
                <a:gd name="T27" fmla="*/ 151 h 151"/>
                <a:gd name="T28" fmla="*/ 9 w 173"/>
                <a:gd name="T29" fmla="*/ 146 h 151"/>
                <a:gd name="T30" fmla="*/ 86 w 173"/>
                <a:gd name="T31" fmla="*/ 112 h 151"/>
                <a:gd name="T32" fmla="*/ 113 w 173"/>
                <a:gd name="T33" fmla="*/ 109 h 151"/>
                <a:gd name="T34" fmla="*/ 165 w 173"/>
                <a:gd name="T35" fmla="*/ 120 h 151"/>
                <a:gd name="T36" fmla="*/ 169 w 173"/>
                <a:gd name="T37" fmla="*/ 121 h 151"/>
                <a:gd name="T38" fmla="*/ 172 w 173"/>
                <a:gd name="T39" fmla="*/ 120 h 151"/>
                <a:gd name="T40" fmla="*/ 171 w 173"/>
                <a:gd name="T41" fmla="*/ 114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73" h="151">
                  <a:moveTo>
                    <a:pt x="171" y="114"/>
                  </a:moveTo>
                  <a:cubicBezTo>
                    <a:pt x="157" y="87"/>
                    <a:pt x="157" y="87"/>
                    <a:pt x="157" y="87"/>
                  </a:cubicBezTo>
                  <a:cubicBezTo>
                    <a:pt x="157" y="86"/>
                    <a:pt x="157" y="86"/>
                    <a:pt x="157" y="86"/>
                  </a:cubicBezTo>
                  <a:cubicBezTo>
                    <a:pt x="123" y="21"/>
                    <a:pt x="123" y="21"/>
                    <a:pt x="123" y="21"/>
                  </a:cubicBezTo>
                  <a:cubicBezTo>
                    <a:pt x="120" y="17"/>
                    <a:pt x="117" y="11"/>
                    <a:pt x="116" y="8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5" y="7"/>
                    <a:pt x="101" y="0"/>
                    <a:pt x="87" y="0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5" y="31"/>
                    <a:pt x="105" y="38"/>
                    <a:pt x="103" y="45"/>
                  </a:cubicBezTo>
                  <a:cubicBezTo>
                    <a:pt x="100" y="51"/>
                    <a:pt x="95" y="56"/>
                    <a:pt x="88" y="59"/>
                  </a:cubicBezTo>
                  <a:cubicBezTo>
                    <a:pt x="85" y="60"/>
                    <a:pt x="56" y="71"/>
                    <a:pt x="38" y="87"/>
                  </a:cubicBezTo>
                  <a:cubicBezTo>
                    <a:pt x="19" y="105"/>
                    <a:pt x="8" y="123"/>
                    <a:pt x="1" y="149"/>
                  </a:cubicBezTo>
                  <a:cubicBezTo>
                    <a:pt x="0" y="151"/>
                    <a:pt x="0" y="151"/>
                    <a:pt x="0" y="151"/>
                  </a:cubicBezTo>
                  <a:cubicBezTo>
                    <a:pt x="0" y="151"/>
                    <a:pt x="1" y="151"/>
                    <a:pt x="1" y="151"/>
                  </a:cubicBezTo>
                  <a:cubicBezTo>
                    <a:pt x="3" y="149"/>
                    <a:pt x="6" y="147"/>
                    <a:pt x="9" y="146"/>
                  </a:cubicBezTo>
                  <a:cubicBezTo>
                    <a:pt x="9" y="146"/>
                    <a:pt x="42" y="125"/>
                    <a:pt x="86" y="112"/>
                  </a:cubicBezTo>
                  <a:cubicBezTo>
                    <a:pt x="95" y="110"/>
                    <a:pt x="104" y="109"/>
                    <a:pt x="113" y="109"/>
                  </a:cubicBezTo>
                  <a:cubicBezTo>
                    <a:pt x="141" y="109"/>
                    <a:pt x="165" y="120"/>
                    <a:pt x="165" y="120"/>
                  </a:cubicBezTo>
                  <a:cubicBezTo>
                    <a:pt x="167" y="121"/>
                    <a:pt x="168" y="121"/>
                    <a:pt x="169" y="121"/>
                  </a:cubicBezTo>
                  <a:cubicBezTo>
                    <a:pt x="171" y="121"/>
                    <a:pt x="172" y="120"/>
                    <a:pt x="172" y="120"/>
                  </a:cubicBezTo>
                  <a:cubicBezTo>
                    <a:pt x="173" y="118"/>
                    <a:pt x="172" y="116"/>
                    <a:pt x="171" y="1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/>
            </a:p>
          </p:txBody>
        </p:sp>
      </p:grpSp>
      <p:sp>
        <p:nvSpPr>
          <p:cNvPr id="28678" name="文本框 11">
            <a:extLst>
              <a:ext uri="{FF2B5EF4-FFF2-40B4-BE49-F238E27FC236}">
                <a16:creationId xmlns:a16="http://schemas.microsoft.com/office/drawing/2014/main" id="{2D74EA7C-AE82-4A7C-BE5B-6A6D0FDA28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38313" y="552450"/>
            <a:ext cx="4006225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ja-JP" altLang="en-US" sz="3600">
                <a:solidFill>
                  <a:schemeClr val="bg1"/>
                </a:solidFill>
              </a:rPr>
              <a:t>什么是黑盒最优化</a:t>
            </a:r>
            <a:endParaRPr lang="zh-CN" altLang="en-US" sz="3600" dirty="0">
              <a:solidFill>
                <a:schemeClr val="bg1"/>
              </a:solidFill>
            </a:endParaRPr>
          </a:p>
        </p:txBody>
      </p:sp>
      <p:pic>
        <p:nvPicPr>
          <p:cNvPr id="28679" name="图片 12">
            <a:extLst>
              <a:ext uri="{FF2B5EF4-FFF2-40B4-BE49-F238E27FC236}">
                <a16:creationId xmlns:a16="http://schemas.microsoft.com/office/drawing/2014/main" id="{EA21A789-CAFE-4DCE-9356-4BD8695A86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6188" y="5200650"/>
            <a:ext cx="5865812" cy="165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5A722F5-5C07-8044-8F54-F3C3E8950C05}"/>
              </a:ext>
            </a:extLst>
          </p:cNvPr>
          <p:cNvSpPr/>
          <p:nvPr/>
        </p:nvSpPr>
        <p:spPr>
          <a:xfrm>
            <a:off x="2862469" y="2586077"/>
            <a:ext cx="6096000" cy="1134413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hangingPunct="1">
              <a:lnSpc>
                <a:spcPct val="150000"/>
              </a:lnSpc>
            </a:pPr>
            <a:r>
              <a:rPr lang="ja-JP" altLang="en-US" sz="2400" b="1">
                <a:solidFill>
                  <a:srgbClr val="808080"/>
                </a:solidFill>
              </a:rPr>
              <a:t>黑盒最优化</a:t>
            </a:r>
            <a:r>
              <a:rPr lang="en-US" sz="2400" b="1" dirty="0">
                <a:solidFill>
                  <a:srgbClr val="808080"/>
                </a:solidFill>
              </a:rPr>
              <a:t> </a:t>
            </a:r>
            <a:r>
              <a:rPr lang="ja-JP" altLang="en-US" sz="2400">
                <a:solidFill>
                  <a:srgbClr val="808080"/>
                </a:solidFill>
              </a:rPr>
              <a:t>就是在</a:t>
            </a:r>
            <a:r>
              <a:rPr lang="ja-JP" altLang="en-US" sz="2400" b="1">
                <a:solidFill>
                  <a:srgbClr val="808080"/>
                </a:solidFill>
              </a:rPr>
              <a:t>有限的评估次数</a:t>
            </a:r>
            <a:r>
              <a:rPr lang="ja-JP" altLang="en-US" sz="2400">
                <a:solidFill>
                  <a:srgbClr val="808080"/>
                </a:solidFill>
              </a:rPr>
              <a:t>内最优化</a:t>
            </a:r>
            <a:r>
              <a:rPr lang="en-US" sz="2400" dirty="0">
                <a:solidFill>
                  <a:srgbClr val="808080"/>
                </a:solidFill>
              </a:rPr>
              <a:t> </a:t>
            </a:r>
            <a:r>
              <a:rPr lang="en-US" sz="2400" b="1" dirty="0">
                <a:solidFill>
                  <a:srgbClr val="808080"/>
                </a:solidFill>
              </a:rPr>
              <a:t>objective function f </a:t>
            </a:r>
            <a:r>
              <a:rPr lang="en-US" sz="2400" dirty="0">
                <a:solidFill>
                  <a:srgbClr val="808080"/>
                </a:solidFill>
              </a:rPr>
              <a:t>: X → R</a:t>
            </a:r>
            <a:r>
              <a:rPr lang="zh-CN" altLang="en-US" sz="2400" dirty="0">
                <a:solidFill>
                  <a:srgbClr val="808080"/>
                </a:solidFill>
              </a:rPr>
              <a:t>。</a:t>
            </a:r>
            <a:r>
              <a:rPr lang="en-US" sz="2400" dirty="0">
                <a:solidFill>
                  <a:srgbClr val="808080"/>
                </a:solidFill>
              </a:rPr>
              <a:t> 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任意多边形 10">
            <a:extLst>
              <a:ext uri="{FF2B5EF4-FFF2-40B4-BE49-F238E27FC236}">
                <a16:creationId xmlns:a16="http://schemas.microsoft.com/office/drawing/2014/main" id="{F78217A7-87B9-42C8-9AA2-56639B95E51F}"/>
              </a:ext>
            </a:extLst>
          </p:cNvPr>
          <p:cNvSpPr/>
          <p:nvPr/>
        </p:nvSpPr>
        <p:spPr>
          <a:xfrm rot="5400000">
            <a:off x="2471531" y="-2014332"/>
            <a:ext cx="914400" cy="5857464"/>
          </a:xfrm>
          <a:custGeom>
            <a:avLst/>
            <a:gdLst>
              <a:gd name="connsiteX0" fmla="*/ 0 w 990604"/>
              <a:gd name="connsiteY0" fmla="*/ 5956738 h 5956738"/>
              <a:gd name="connsiteX1" fmla="*/ 0 w 990604"/>
              <a:gd name="connsiteY1" fmla="*/ 317938 h 5956738"/>
              <a:gd name="connsiteX2" fmla="*/ 6 w 990604"/>
              <a:gd name="connsiteY2" fmla="*/ 317938 h 5956738"/>
              <a:gd name="connsiteX3" fmla="*/ 495305 w 990604"/>
              <a:gd name="connsiteY3" fmla="*/ 0 h 5956738"/>
              <a:gd name="connsiteX4" fmla="*/ 990604 w 990604"/>
              <a:gd name="connsiteY4" fmla="*/ 317938 h 5956738"/>
              <a:gd name="connsiteX5" fmla="*/ 990601 w 990604"/>
              <a:gd name="connsiteY5" fmla="*/ 317938 h 5956738"/>
              <a:gd name="connsiteX6" fmla="*/ 990601 w 990604"/>
              <a:gd name="connsiteY6" fmla="*/ 5956738 h 5956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0604" h="5956738">
                <a:moveTo>
                  <a:pt x="0" y="5956738"/>
                </a:moveTo>
                <a:lnTo>
                  <a:pt x="0" y="317938"/>
                </a:lnTo>
                <a:lnTo>
                  <a:pt x="6" y="317938"/>
                </a:lnTo>
                <a:lnTo>
                  <a:pt x="495305" y="0"/>
                </a:lnTo>
                <a:lnTo>
                  <a:pt x="990604" y="317938"/>
                </a:lnTo>
                <a:lnTo>
                  <a:pt x="990601" y="317938"/>
                </a:lnTo>
                <a:lnTo>
                  <a:pt x="990601" y="5956738"/>
                </a:lnTo>
                <a:close/>
              </a:path>
            </a:pathLst>
          </a:custGeom>
          <a:solidFill>
            <a:srgbClr val="4B64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zh-CN" altLang="en-US" noProof="1"/>
          </a:p>
        </p:txBody>
      </p:sp>
      <p:sp>
        <p:nvSpPr>
          <p:cNvPr id="2" name="椭圆 1">
            <a:extLst>
              <a:ext uri="{FF2B5EF4-FFF2-40B4-BE49-F238E27FC236}">
                <a16:creationId xmlns:a16="http://schemas.microsoft.com/office/drawing/2014/main" id="{989F1B2B-D069-4E1D-ABB9-F2C6C8EF9ED8}"/>
              </a:ext>
            </a:extLst>
          </p:cNvPr>
          <p:cNvSpPr/>
          <p:nvPr/>
        </p:nvSpPr>
        <p:spPr>
          <a:xfrm>
            <a:off x="323850" y="247650"/>
            <a:ext cx="1333500" cy="1333500"/>
          </a:xfrm>
          <a:prstGeom prst="ellipse">
            <a:avLst/>
          </a:prstGeom>
          <a:solidFill>
            <a:schemeClr val="bg1"/>
          </a:solidFill>
          <a:ln w="38100">
            <a:solidFill>
              <a:srgbClr val="4B64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zh-CN" altLang="en-US" noProof="1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EB01D4AC-4383-4216-A68F-045301757739}"/>
              </a:ext>
            </a:extLst>
          </p:cNvPr>
          <p:cNvGrpSpPr/>
          <p:nvPr/>
        </p:nvGrpSpPr>
        <p:grpSpPr>
          <a:xfrm>
            <a:off x="475624" y="571426"/>
            <a:ext cx="1029952" cy="685949"/>
            <a:chOff x="5302250" y="2903538"/>
            <a:chExt cx="1587500" cy="1057276"/>
          </a:xfrm>
          <a:solidFill>
            <a:srgbClr val="4B649F"/>
          </a:solidFill>
        </p:grpSpPr>
        <p:sp>
          <p:nvSpPr>
            <p:cNvPr id="4" name="Freeform 84">
              <a:extLst>
                <a:ext uri="{FF2B5EF4-FFF2-40B4-BE49-F238E27FC236}">
                  <a16:creationId xmlns:a16="http://schemas.microsoft.com/office/drawing/2014/main" id="{31146644-E136-4958-B5BF-A9B632D430C5}"/>
                </a:ext>
              </a:extLst>
            </p:cNvPr>
            <p:cNvSpPr/>
            <p:nvPr/>
          </p:nvSpPr>
          <p:spPr bwMode="auto">
            <a:xfrm>
              <a:off x="5362575" y="3040063"/>
              <a:ext cx="706438" cy="614363"/>
            </a:xfrm>
            <a:custGeom>
              <a:avLst/>
              <a:gdLst>
                <a:gd name="T0" fmla="*/ 181 w 187"/>
                <a:gd name="T1" fmla="*/ 49 h 162"/>
                <a:gd name="T2" fmla="*/ 187 w 187"/>
                <a:gd name="T3" fmla="*/ 66 h 162"/>
                <a:gd name="T4" fmla="*/ 187 w 187"/>
                <a:gd name="T5" fmla="*/ 162 h 162"/>
                <a:gd name="T6" fmla="*/ 176 w 187"/>
                <a:gd name="T7" fmla="*/ 153 h 162"/>
                <a:gd name="T8" fmla="*/ 92 w 187"/>
                <a:gd name="T9" fmla="*/ 115 h 162"/>
                <a:gd name="T10" fmla="*/ 73 w 187"/>
                <a:gd name="T11" fmla="*/ 114 h 162"/>
                <a:gd name="T12" fmla="*/ 8 w 187"/>
                <a:gd name="T13" fmla="*/ 131 h 162"/>
                <a:gd name="T14" fmla="*/ 1 w 187"/>
                <a:gd name="T15" fmla="*/ 131 h 162"/>
                <a:gd name="T16" fmla="*/ 2 w 187"/>
                <a:gd name="T17" fmla="*/ 126 h 162"/>
                <a:gd name="T18" fmla="*/ 26 w 187"/>
                <a:gd name="T19" fmla="*/ 70 h 162"/>
                <a:gd name="T20" fmla="*/ 48 w 187"/>
                <a:gd name="T21" fmla="*/ 20 h 162"/>
                <a:gd name="T22" fmla="*/ 53 w 187"/>
                <a:gd name="T23" fmla="*/ 13 h 162"/>
                <a:gd name="T24" fmla="*/ 62 w 187"/>
                <a:gd name="T25" fmla="*/ 9 h 162"/>
                <a:gd name="T26" fmla="*/ 130 w 187"/>
                <a:gd name="T27" fmla="*/ 11 h 162"/>
                <a:gd name="T28" fmla="*/ 181 w 187"/>
                <a:gd name="T29" fmla="*/ 49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7" h="162">
                  <a:moveTo>
                    <a:pt x="181" y="49"/>
                  </a:moveTo>
                  <a:cubicBezTo>
                    <a:pt x="184" y="54"/>
                    <a:pt x="187" y="60"/>
                    <a:pt x="187" y="66"/>
                  </a:cubicBezTo>
                  <a:cubicBezTo>
                    <a:pt x="187" y="162"/>
                    <a:pt x="187" y="162"/>
                    <a:pt x="187" y="162"/>
                  </a:cubicBezTo>
                  <a:cubicBezTo>
                    <a:pt x="187" y="162"/>
                    <a:pt x="178" y="154"/>
                    <a:pt x="176" y="153"/>
                  </a:cubicBezTo>
                  <a:cubicBezTo>
                    <a:pt x="168" y="148"/>
                    <a:pt x="133" y="120"/>
                    <a:pt x="92" y="115"/>
                  </a:cubicBezTo>
                  <a:cubicBezTo>
                    <a:pt x="86" y="114"/>
                    <a:pt x="79" y="114"/>
                    <a:pt x="73" y="114"/>
                  </a:cubicBezTo>
                  <a:cubicBezTo>
                    <a:pt x="32" y="114"/>
                    <a:pt x="8" y="131"/>
                    <a:pt x="8" y="131"/>
                  </a:cubicBezTo>
                  <a:cubicBezTo>
                    <a:pt x="5" y="133"/>
                    <a:pt x="2" y="133"/>
                    <a:pt x="1" y="131"/>
                  </a:cubicBezTo>
                  <a:cubicBezTo>
                    <a:pt x="0" y="130"/>
                    <a:pt x="1" y="128"/>
                    <a:pt x="2" y="126"/>
                  </a:cubicBezTo>
                  <a:cubicBezTo>
                    <a:pt x="26" y="70"/>
                    <a:pt x="26" y="70"/>
                    <a:pt x="26" y="70"/>
                  </a:cubicBezTo>
                  <a:cubicBezTo>
                    <a:pt x="48" y="20"/>
                    <a:pt x="48" y="20"/>
                    <a:pt x="48" y="20"/>
                  </a:cubicBezTo>
                  <a:cubicBezTo>
                    <a:pt x="49" y="18"/>
                    <a:pt x="51" y="15"/>
                    <a:pt x="53" y="13"/>
                  </a:cubicBezTo>
                  <a:cubicBezTo>
                    <a:pt x="55" y="11"/>
                    <a:pt x="59" y="10"/>
                    <a:pt x="62" y="9"/>
                  </a:cubicBezTo>
                  <a:cubicBezTo>
                    <a:pt x="65" y="9"/>
                    <a:pt x="98" y="0"/>
                    <a:pt x="130" y="11"/>
                  </a:cubicBezTo>
                  <a:cubicBezTo>
                    <a:pt x="163" y="22"/>
                    <a:pt x="179" y="45"/>
                    <a:pt x="181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5" name="Freeform 85">
              <a:extLst>
                <a:ext uri="{FF2B5EF4-FFF2-40B4-BE49-F238E27FC236}">
                  <a16:creationId xmlns:a16="http://schemas.microsoft.com/office/drawing/2014/main" id="{15DA8FD2-48AA-4963-8E7E-85AB57E553CB}"/>
                </a:ext>
              </a:extLst>
            </p:cNvPr>
            <p:cNvSpPr/>
            <p:nvPr/>
          </p:nvSpPr>
          <p:spPr bwMode="auto">
            <a:xfrm>
              <a:off x="6115050" y="2903538"/>
              <a:ext cx="400050" cy="747713"/>
            </a:xfrm>
            <a:custGeom>
              <a:avLst/>
              <a:gdLst>
                <a:gd name="T0" fmla="*/ 44 w 106"/>
                <a:gd name="T1" fmla="*/ 119 h 197"/>
                <a:gd name="T2" fmla="*/ 3 w 106"/>
                <a:gd name="T3" fmla="*/ 187 h 197"/>
                <a:gd name="T4" fmla="*/ 0 w 106"/>
                <a:gd name="T5" fmla="*/ 197 h 197"/>
                <a:gd name="T6" fmla="*/ 0 w 106"/>
                <a:gd name="T7" fmla="*/ 83 h 197"/>
                <a:gd name="T8" fmla="*/ 1 w 106"/>
                <a:gd name="T9" fmla="*/ 64 h 197"/>
                <a:gd name="T10" fmla="*/ 16 w 106"/>
                <a:gd name="T11" fmla="*/ 29 h 197"/>
                <a:gd name="T12" fmla="*/ 49 w 106"/>
                <a:gd name="T13" fmla="*/ 1 h 197"/>
                <a:gd name="T14" fmla="*/ 54 w 106"/>
                <a:gd name="T15" fmla="*/ 0 h 197"/>
                <a:gd name="T16" fmla="*/ 64 w 106"/>
                <a:gd name="T17" fmla="*/ 6 h 197"/>
                <a:gd name="T18" fmla="*/ 85 w 106"/>
                <a:gd name="T19" fmla="*/ 42 h 197"/>
                <a:gd name="T20" fmla="*/ 86 w 106"/>
                <a:gd name="T21" fmla="*/ 42 h 197"/>
                <a:gd name="T22" fmla="*/ 104 w 106"/>
                <a:gd name="T23" fmla="*/ 74 h 197"/>
                <a:gd name="T24" fmla="*/ 105 w 106"/>
                <a:gd name="T25" fmla="*/ 82 h 197"/>
                <a:gd name="T26" fmla="*/ 99 w 106"/>
                <a:gd name="T27" fmla="*/ 87 h 197"/>
                <a:gd name="T28" fmla="*/ 44 w 106"/>
                <a:gd name="T29" fmla="*/ 119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6" h="197">
                  <a:moveTo>
                    <a:pt x="44" y="119"/>
                  </a:moveTo>
                  <a:cubicBezTo>
                    <a:pt x="25" y="137"/>
                    <a:pt x="12" y="156"/>
                    <a:pt x="3" y="187"/>
                  </a:cubicBezTo>
                  <a:cubicBezTo>
                    <a:pt x="0" y="197"/>
                    <a:pt x="0" y="197"/>
                    <a:pt x="0" y="197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77"/>
                    <a:pt x="0" y="69"/>
                    <a:pt x="1" y="64"/>
                  </a:cubicBezTo>
                  <a:cubicBezTo>
                    <a:pt x="1" y="63"/>
                    <a:pt x="3" y="47"/>
                    <a:pt x="16" y="29"/>
                  </a:cubicBezTo>
                  <a:cubicBezTo>
                    <a:pt x="30" y="11"/>
                    <a:pt x="48" y="1"/>
                    <a:pt x="49" y="1"/>
                  </a:cubicBezTo>
                  <a:cubicBezTo>
                    <a:pt x="51" y="0"/>
                    <a:pt x="52" y="0"/>
                    <a:pt x="54" y="0"/>
                  </a:cubicBezTo>
                  <a:cubicBezTo>
                    <a:pt x="58" y="0"/>
                    <a:pt x="62" y="2"/>
                    <a:pt x="64" y="6"/>
                  </a:cubicBezTo>
                  <a:cubicBezTo>
                    <a:pt x="85" y="42"/>
                    <a:pt x="85" y="42"/>
                    <a:pt x="85" y="42"/>
                  </a:cubicBezTo>
                  <a:cubicBezTo>
                    <a:pt x="86" y="42"/>
                    <a:pt x="86" y="42"/>
                    <a:pt x="86" y="42"/>
                  </a:cubicBezTo>
                  <a:cubicBezTo>
                    <a:pt x="104" y="74"/>
                    <a:pt x="104" y="74"/>
                    <a:pt x="104" y="74"/>
                  </a:cubicBezTo>
                  <a:cubicBezTo>
                    <a:pt x="106" y="76"/>
                    <a:pt x="106" y="79"/>
                    <a:pt x="105" y="82"/>
                  </a:cubicBezTo>
                  <a:cubicBezTo>
                    <a:pt x="104" y="84"/>
                    <a:pt x="102" y="86"/>
                    <a:pt x="99" y="87"/>
                  </a:cubicBezTo>
                  <a:cubicBezTo>
                    <a:pt x="99" y="87"/>
                    <a:pt x="66" y="99"/>
                    <a:pt x="44" y="1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6" name="Freeform 86">
              <a:extLst>
                <a:ext uri="{FF2B5EF4-FFF2-40B4-BE49-F238E27FC236}">
                  <a16:creationId xmlns:a16="http://schemas.microsoft.com/office/drawing/2014/main" id="{D734BADA-8DF3-43AB-AF1D-D1882A0044FC}"/>
                </a:ext>
              </a:extLst>
            </p:cNvPr>
            <p:cNvSpPr/>
            <p:nvPr/>
          </p:nvSpPr>
          <p:spPr bwMode="auto">
            <a:xfrm>
              <a:off x="6194425" y="3529013"/>
              <a:ext cx="642938" cy="160338"/>
            </a:xfrm>
            <a:custGeom>
              <a:avLst/>
              <a:gdLst>
                <a:gd name="T0" fmla="*/ 155 w 170"/>
                <a:gd name="T1" fmla="*/ 11 h 42"/>
                <a:gd name="T2" fmla="*/ 154 w 170"/>
                <a:gd name="T3" fmla="*/ 10 h 42"/>
                <a:gd name="T4" fmla="*/ 153 w 170"/>
                <a:gd name="T5" fmla="*/ 10 h 42"/>
                <a:gd name="T6" fmla="*/ 108 w 170"/>
                <a:gd name="T7" fmla="*/ 0 h 42"/>
                <a:gd name="T8" fmla="*/ 85 w 170"/>
                <a:gd name="T9" fmla="*/ 3 h 42"/>
                <a:gd name="T10" fmla="*/ 11 w 170"/>
                <a:gd name="T11" fmla="*/ 35 h 42"/>
                <a:gd name="T12" fmla="*/ 11 w 170"/>
                <a:gd name="T13" fmla="*/ 36 h 42"/>
                <a:gd name="T14" fmla="*/ 7 w 170"/>
                <a:gd name="T15" fmla="*/ 38 h 42"/>
                <a:gd name="T16" fmla="*/ 3 w 170"/>
                <a:gd name="T17" fmla="*/ 40 h 42"/>
                <a:gd name="T18" fmla="*/ 1 w 170"/>
                <a:gd name="T19" fmla="*/ 42 h 42"/>
                <a:gd name="T20" fmla="*/ 0 w 170"/>
                <a:gd name="T21" fmla="*/ 42 h 42"/>
                <a:gd name="T22" fmla="*/ 161 w 170"/>
                <a:gd name="T23" fmla="*/ 42 h 42"/>
                <a:gd name="T24" fmla="*/ 169 w 170"/>
                <a:gd name="T25" fmla="*/ 38 h 42"/>
                <a:gd name="T26" fmla="*/ 167 w 170"/>
                <a:gd name="T27" fmla="*/ 28 h 42"/>
                <a:gd name="T28" fmla="*/ 155 w 170"/>
                <a:gd name="T29" fmla="*/ 11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70" h="42">
                  <a:moveTo>
                    <a:pt x="155" y="11"/>
                  </a:moveTo>
                  <a:cubicBezTo>
                    <a:pt x="155" y="11"/>
                    <a:pt x="154" y="10"/>
                    <a:pt x="154" y="10"/>
                  </a:cubicBezTo>
                  <a:cubicBezTo>
                    <a:pt x="153" y="10"/>
                    <a:pt x="153" y="10"/>
                    <a:pt x="153" y="10"/>
                  </a:cubicBezTo>
                  <a:cubicBezTo>
                    <a:pt x="152" y="9"/>
                    <a:pt x="132" y="0"/>
                    <a:pt x="108" y="0"/>
                  </a:cubicBezTo>
                  <a:cubicBezTo>
                    <a:pt x="100" y="0"/>
                    <a:pt x="92" y="1"/>
                    <a:pt x="85" y="3"/>
                  </a:cubicBezTo>
                  <a:cubicBezTo>
                    <a:pt x="46" y="15"/>
                    <a:pt x="15" y="33"/>
                    <a:pt x="11" y="35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10" y="36"/>
                    <a:pt x="9" y="37"/>
                    <a:pt x="7" y="38"/>
                  </a:cubicBezTo>
                  <a:cubicBezTo>
                    <a:pt x="6" y="39"/>
                    <a:pt x="4" y="40"/>
                    <a:pt x="3" y="40"/>
                  </a:cubicBezTo>
                  <a:cubicBezTo>
                    <a:pt x="2" y="41"/>
                    <a:pt x="2" y="41"/>
                    <a:pt x="1" y="42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161" y="42"/>
                    <a:pt x="161" y="42"/>
                    <a:pt x="161" y="42"/>
                  </a:cubicBezTo>
                  <a:cubicBezTo>
                    <a:pt x="165" y="42"/>
                    <a:pt x="167" y="41"/>
                    <a:pt x="169" y="38"/>
                  </a:cubicBezTo>
                  <a:cubicBezTo>
                    <a:pt x="170" y="35"/>
                    <a:pt x="169" y="32"/>
                    <a:pt x="167" y="28"/>
                  </a:cubicBezTo>
                  <a:cubicBezTo>
                    <a:pt x="167" y="28"/>
                    <a:pt x="162" y="20"/>
                    <a:pt x="155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7" name="Freeform 87">
              <a:extLst>
                <a:ext uri="{FF2B5EF4-FFF2-40B4-BE49-F238E27FC236}">
                  <a16:creationId xmlns:a16="http://schemas.microsoft.com/office/drawing/2014/main" id="{8C32EF48-F3AF-4683-9EBA-C2E0FA0202B0}"/>
                </a:ext>
              </a:extLst>
            </p:cNvPr>
            <p:cNvSpPr/>
            <p:nvPr/>
          </p:nvSpPr>
          <p:spPr bwMode="auto">
            <a:xfrm>
              <a:off x="5335588" y="3771901"/>
              <a:ext cx="1520825" cy="155575"/>
            </a:xfrm>
            <a:custGeom>
              <a:avLst/>
              <a:gdLst>
                <a:gd name="T0" fmla="*/ 402 w 402"/>
                <a:gd name="T1" fmla="*/ 24 h 41"/>
                <a:gd name="T2" fmla="*/ 385 w 402"/>
                <a:gd name="T3" fmla="*/ 41 h 41"/>
                <a:gd name="T4" fmla="*/ 382 w 402"/>
                <a:gd name="T5" fmla="*/ 41 h 41"/>
                <a:gd name="T6" fmla="*/ 232 w 402"/>
                <a:gd name="T7" fmla="*/ 28 h 41"/>
                <a:gd name="T8" fmla="*/ 217 w 402"/>
                <a:gd name="T9" fmla="*/ 34 h 41"/>
                <a:gd name="T10" fmla="*/ 216 w 402"/>
                <a:gd name="T11" fmla="*/ 35 h 41"/>
                <a:gd name="T12" fmla="*/ 201 w 402"/>
                <a:gd name="T13" fmla="*/ 40 h 41"/>
                <a:gd name="T14" fmla="*/ 201 w 402"/>
                <a:gd name="T15" fmla="*/ 40 h 41"/>
                <a:gd name="T16" fmla="*/ 186 w 402"/>
                <a:gd name="T17" fmla="*/ 35 h 41"/>
                <a:gd name="T18" fmla="*/ 185 w 402"/>
                <a:gd name="T19" fmla="*/ 34 h 41"/>
                <a:gd name="T20" fmla="*/ 170 w 402"/>
                <a:gd name="T21" fmla="*/ 28 h 41"/>
                <a:gd name="T22" fmla="*/ 20 w 402"/>
                <a:gd name="T23" fmla="*/ 41 h 41"/>
                <a:gd name="T24" fmla="*/ 17 w 402"/>
                <a:gd name="T25" fmla="*/ 41 h 41"/>
                <a:gd name="T26" fmla="*/ 0 w 402"/>
                <a:gd name="T27" fmla="*/ 24 h 41"/>
                <a:gd name="T28" fmla="*/ 16 w 402"/>
                <a:gd name="T29" fmla="*/ 7 h 41"/>
                <a:gd name="T30" fmla="*/ 17 w 402"/>
                <a:gd name="T31" fmla="*/ 7 h 41"/>
                <a:gd name="T32" fmla="*/ 164 w 402"/>
                <a:gd name="T33" fmla="*/ 0 h 41"/>
                <a:gd name="T34" fmla="*/ 177 w 402"/>
                <a:gd name="T35" fmla="*/ 6 h 41"/>
                <a:gd name="T36" fmla="*/ 182 w 402"/>
                <a:gd name="T37" fmla="*/ 6 h 41"/>
                <a:gd name="T38" fmla="*/ 194 w 402"/>
                <a:gd name="T39" fmla="*/ 0 h 41"/>
                <a:gd name="T40" fmla="*/ 208 w 402"/>
                <a:gd name="T41" fmla="*/ 0 h 41"/>
                <a:gd name="T42" fmla="*/ 220 w 402"/>
                <a:gd name="T43" fmla="*/ 6 h 41"/>
                <a:gd name="T44" fmla="*/ 225 w 402"/>
                <a:gd name="T45" fmla="*/ 6 h 41"/>
                <a:gd name="T46" fmla="*/ 238 w 402"/>
                <a:gd name="T47" fmla="*/ 0 h 41"/>
                <a:gd name="T48" fmla="*/ 385 w 402"/>
                <a:gd name="T49" fmla="*/ 7 h 41"/>
                <a:gd name="T50" fmla="*/ 386 w 402"/>
                <a:gd name="T51" fmla="*/ 7 h 41"/>
                <a:gd name="T52" fmla="*/ 402 w 402"/>
                <a:gd name="T53" fmla="*/ 2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02" h="41">
                  <a:moveTo>
                    <a:pt x="402" y="24"/>
                  </a:moveTo>
                  <a:cubicBezTo>
                    <a:pt x="402" y="33"/>
                    <a:pt x="394" y="41"/>
                    <a:pt x="385" y="41"/>
                  </a:cubicBezTo>
                  <a:cubicBezTo>
                    <a:pt x="384" y="41"/>
                    <a:pt x="383" y="41"/>
                    <a:pt x="382" y="41"/>
                  </a:cubicBezTo>
                  <a:cubicBezTo>
                    <a:pt x="232" y="28"/>
                    <a:pt x="232" y="28"/>
                    <a:pt x="232" y="28"/>
                  </a:cubicBezTo>
                  <a:cubicBezTo>
                    <a:pt x="227" y="28"/>
                    <a:pt x="220" y="31"/>
                    <a:pt x="217" y="34"/>
                  </a:cubicBezTo>
                  <a:cubicBezTo>
                    <a:pt x="217" y="34"/>
                    <a:pt x="217" y="34"/>
                    <a:pt x="216" y="35"/>
                  </a:cubicBezTo>
                  <a:cubicBezTo>
                    <a:pt x="214" y="38"/>
                    <a:pt x="208" y="40"/>
                    <a:pt x="201" y="40"/>
                  </a:cubicBezTo>
                  <a:cubicBezTo>
                    <a:pt x="201" y="40"/>
                    <a:pt x="201" y="40"/>
                    <a:pt x="201" y="40"/>
                  </a:cubicBezTo>
                  <a:cubicBezTo>
                    <a:pt x="194" y="40"/>
                    <a:pt x="188" y="38"/>
                    <a:pt x="186" y="35"/>
                  </a:cubicBezTo>
                  <a:cubicBezTo>
                    <a:pt x="185" y="34"/>
                    <a:pt x="185" y="34"/>
                    <a:pt x="185" y="34"/>
                  </a:cubicBezTo>
                  <a:cubicBezTo>
                    <a:pt x="182" y="31"/>
                    <a:pt x="175" y="28"/>
                    <a:pt x="170" y="28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19" y="41"/>
                    <a:pt x="18" y="41"/>
                    <a:pt x="17" y="41"/>
                  </a:cubicBezTo>
                  <a:cubicBezTo>
                    <a:pt x="8" y="41"/>
                    <a:pt x="0" y="33"/>
                    <a:pt x="0" y="24"/>
                  </a:cubicBezTo>
                  <a:cubicBezTo>
                    <a:pt x="0" y="15"/>
                    <a:pt x="7" y="8"/>
                    <a:pt x="16" y="7"/>
                  </a:cubicBezTo>
                  <a:cubicBezTo>
                    <a:pt x="16" y="7"/>
                    <a:pt x="16" y="7"/>
                    <a:pt x="17" y="7"/>
                  </a:cubicBezTo>
                  <a:cubicBezTo>
                    <a:pt x="164" y="0"/>
                    <a:pt x="164" y="0"/>
                    <a:pt x="164" y="0"/>
                  </a:cubicBezTo>
                  <a:cubicBezTo>
                    <a:pt x="169" y="0"/>
                    <a:pt x="175" y="2"/>
                    <a:pt x="177" y="6"/>
                  </a:cubicBezTo>
                  <a:cubicBezTo>
                    <a:pt x="178" y="10"/>
                    <a:pt x="181" y="10"/>
                    <a:pt x="182" y="6"/>
                  </a:cubicBezTo>
                  <a:cubicBezTo>
                    <a:pt x="183" y="2"/>
                    <a:pt x="189" y="0"/>
                    <a:pt x="194" y="0"/>
                  </a:cubicBezTo>
                  <a:cubicBezTo>
                    <a:pt x="208" y="0"/>
                    <a:pt x="208" y="0"/>
                    <a:pt x="208" y="0"/>
                  </a:cubicBezTo>
                  <a:cubicBezTo>
                    <a:pt x="213" y="0"/>
                    <a:pt x="219" y="2"/>
                    <a:pt x="220" y="6"/>
                  </a:cubicBezTo>
                  <a:cubicBezTo>
                    <a:pt x="221" y="10"/>
                    <a:pt x="224" y="10"/>
                    <a:pt x="225" y="6"/>
                  </a:cubicBezTo>
                  <a:cubicBezTo>
                    <a:pt x="227" y="2"/>
                    <a:pt x="233" y="0"/>
                    <a:pt x="238" y="0"/>
                  </a:cubicBezTo>
                  <a:cubicBezTo>
                    <a:pt x="385" y="7"/>
                    <a:pt x="385" y="7"/>
                    <a:pt x="385" y="7"/>
                  </a:cubicBezTo>
                  <a:cubicBezTo>
                    <a:pt x="386" y="7"/>
                    <a:pt x="386" y="7"/>
                    <a:pt x="386" y="7"/>
                  </a:cubicBezTo>
                  <a:cubicBezTo>
                    <a:pt x="395" y="8"/>
                    <a:pt x="402" y="15"/>
                    <a:pt x="402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8" name="Freeform 88">
              <a:extLst>
                <a:ext uri="{FF2B5EF4-FFF2-40B4-BE49-F238E27FC236}">
                  <a16:creationId xmlns:a16="http://schemas.microsoft.com/office/drawing/2014/main" id="{4B3D1034-A172-47FD-BB41-0875EF5575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02250" y="3733801"/>
              <a:ext cx="1587500" cy="227013"/>
            </a:xfrm>
            <a:custGeom>
              <a:avLst/>
              <a:gdLst>
                <a:gd name="T0" fmla="*/ 394 w 420"/>
                <a:gd name="T1" fmla="*/ 60 h 60"/>
                <a:gd name="T2" fmla="*/ 394 w 420"/>
                <a:gd name="T3" fmla="*/ 60 h 60"/>
                <a:gd name="T4" fmla="*/ 391 w 420"/>
                <a:gd name="T5" fmla="*/ 60 h 60"/>
                <a:gd name="T6" fmla="*/ 390 w 420"/>
                <a:gd name="T7" fmla="*/ 60 h 60"/>
                <a:gd name="T8" fmla="*/ 240 w 420"/>
                <a:gd name="T9" fmla="*/ 47 h 60"/>
                <a:gd name="T10" fmla="*/ 240 w 420"/>
                <a:gd name="T11" fmla="*/ 47 h 60"/>
                <a:gd name="T12" fmla="*/ 235 w 420"/>
                <a:gd name="T13" fmla="*/ 49 h 60"/>
                <a:gd name="T14" fmla="*/ 235 w 420"/>
                <a:gd name="T15" fmla="*/ 52 h 60"/>
                <a:gd name="T16" fmla="*/ 230 w 420"/>
                <a:gd name="T17" fmla="*/ 53 h 60"/>
                <a:gd name="T18" fmla="*/ 210 w 420"/>
                <a:gd name="T19" fmla="*/ 59 h 60"/>
                <a:gd name="T20" fmla="*/ 210 w 420"/>
                <a:gd name="T21" fmla="*/ 59 h 60"/>
                <a:gd name="T22" fmla="*/ 190 w 420"/>
                <a:gd name="T23" fmla="*/ 53 h 60"/>
                <a:gd name="T24" fmla="*/ 186 w 420"/>
                <a:gd name="T25" fmla="*/ 52 h 60"/>
                <a:gd name="T26" fmla="*/ 185 w 420"/>
                <a:gd name="T27" fmla="*/ 49 h 60"/>
                <a:gd name="T28" fmla="*/ 180 w 420"/>
                <a:gd name="T29" fmla="*/ 47 h 60"/>
                <a:gd name="T30" fmla="*/ 29 w 420"/>
                <a:gd name="T31" fmla="*/ 60 h 60"/>
                <a:gd name="T32" fmla="*/ 26 w 420"/>
                <a:gd name="T33" fmla="*/ 60 h 60"/>
                <a:gd name="T34" fmla="*/ 0 w 420"/>
                <a:gd name="T35" fmla="*/ 34 h 60"/>
                <a:gd name="T36" fmla="*/ 25 w 420"/>
                <a:gd name="T37" fmla="*/ 8 h 60"/>
                <a:gd name="T38" fmla="*/ 25 w 420"/>
                <a:gd name="T39" fmla="*/ 8 h 60"/>
                <a:gd name="T40" fmla="*/ 173 w 420"/>
                <a:gd name="T41" fmla="*/ 1 h 60"/>
                <a:gd name="T42" fmla="*/ 188 w 420"/>
                <a:gd name="T43" fmla="*/ 5 h 60"/>
                <a:gd name="T44" fmla="*/ 203 w 420"/>
                <a:gd name="T45" fmla="*/ 0 h 60"/>
                <a:gd name="T46" fmla="*/ 217 w 420"/>
                <a:gd name="T47" fmla="*/ 0 h 60"/>
                <a:gd name="T48" fmla="*/ 232 w 420"/>
                <a:gd name="T49" fmla="*/ 5 h 60"/>
                <a:gd name="T50" fmla="*/ 247 w 420"/>
                <a:gd name="T51" fmla="*/ 1 h 60"/>
                <a:gd name="T52" fmla="*/ 395 w 420"/>
                <a:gd name="T53" fmla="*/ 8 h 60"/>
                <a:gd name="T54" fmla="*/ 420 w 420"/>
                <a:gd name="T55" fmla="*/ 34 h 60"/>
                <a:gd name="T56" fmla="*/ 394 w 420"/>
                <a:gd name="T57" fmla="*/ 60 h 60"/>
                <a:gd name="T58" fmla="*/ 26 w 420"/>
                <a:gd name="T59" fmla="*/ 26 h 60"/>
                <a:gd name="T60" fmla="*/ 18 w 420"/>
                <a:gd name="T61" fmla="*/ 34 h 60"/>
                <a:gd name="T62" fmla="*/ 26 w 420"/>
                <a:gd name="T63" fmla="*/ 42 h 60"/>
                <a:gd name="T64" fmla="*/ 26 w 420"/>
                <a:gd name="T65" fmla="*/ 42 h 60"/>
                <a:gd name="T66" fmla="*/ 28 w 420"/>
                <a:gd name="T67" fmla="*/ 42 h 60"/>
                <a:gd name="T68" fmla="*/ 178 w 420"/>
                <a:gd name="T69" fmla="*/ 29 h 60"/>
                <a:gd name="T70" fmla="*/ 180 w 420"/>
                <a:gd name="T71" fmla="*/ 29 h 60"/>
                <a:gd name="T72" fmla="*/ 199 w 420"/>
                <a:gd name="T73" fmla="*/ 36 h 60"/>
                <a:gd name="T74" fmla="*/ 200 w 420"/>
                <a:gd name="T75" fmla="*/ 36 h 60"/>
                <a:gd name="T76" fmla="*/ 202 w 420"/>
                <a:gd name="T77" fmla="*/ 39 h 60"/>
                <a:gd name="T78" fmla="*/ 210 w 420"/>
                <a:gd name="T79" fmla="*/ 41 h 60"/>
                <a:gd name="T80" fmla="*/ 210 w 420"/>
                <a:gd name="T81" fmla="*/ 41 h 60"/>
                <a:gd name="T82" fmla="*/ 218 w 420"/>
                <a:gd name="T83" fmla="*/ 39 h 60"/>
                <a:gd name="T84" fmla="*/ 220 w 420"/>
                <a:gd name="T85" fmla="*/ 36 h 60"/>
                <a:gd name="T86" fmla="*/ 221 w 420"/>
                <a:gd name="T87" fmla="*/ 36 h 60"/>
                <a:gd name="T88" fmla="*/ 242 w 420"/>
                <a:gd name="T89" fmla="*/ 29 h 60"/>
                <a:gd name="T90" fmla="*/ 392 w 420"/>
                <a:gd name="T91" fmla="*/ 42 h 60"/>
                <a:gd name="T92" fmla="*/ 394 w 420"/>
                <a:gd name="T93" fmla="*/ 42 h 60"/>
                <a:gd name="T94" fmla="*/ 402 w 420"/>
                <a:gd name="T95" fmla="*/ 34 h 60"/>
                <a:gd name="T96" fmla="*/ 395 w 420"/>
                <a:gd name="T97" fmla="*/ 26 h 60"/>
                <a:gd name="T98" fmla="*/ 394 w 420"/>
                <a:gd name="T99" fmla="*/ 26 h 60"/>
                <a:gd name="T100" fmla="*/ 246 w 420"/>
                <a:gd name="T101" fmla="*/ 19 h 60"/>
                <a:gd name="T102" fmla="*/ 246 w 420"/>
                <a:gd name="T103" fmla="*/ 19 h 60"/>
                <a:gd name="T104" fmla="*/ 242 w 420"/>
                <a:gd name="T105" fmla="*/ 20 h 60"/>
                <a:gd name="T106" fmla="*/ 231 w 420"/>
                <a:gd name="T107" fmla="*/ 28 h 60"/>
                <a:gd name="T108" fmla="*/ 221 w 420"/>
                <a:gd name="T109" fmla="*/ 20 h 60"/>
                <a:gd name="T110" fmla="*/ 217 w 420"/>
                <a:gd name="T111" fmla="*/ 19 h 60"/>
                <a:gd name="T112" fmla="*/ 203 w 420"/>
                <a:gd name="T113" fmla="*/ 19 h 60"/>
                <a:gd name="T114" fmla="*/ 199 w 420"/>
                <a:gd name="T115" fmla="*/ 20 h 60"/>
                <a:gd name="T116" fmla="*/ 189 w 420"/>
                <a:gd name="T117" fmla="*/ 28 h 60"/>
                <a:gd name="T118" fmla="*/ 178 w 420"/>
                <a:gd name="T119" fmla="*/ 20 h 60"/>
                <a:gd name="T120" fmla="*/ 174 w 420"/>
                <a:gd name="T121" fmla="*/ 19 h 60"/>
                <a:gd name="T122" fmla="*/ 26 w 420"/>
                <a:gd name="T123" fmla="*/ 26 h 60"/>
                <a:gd name="T124" fmla="*/ 26 w 420"/>
                <a:gd name="T125" fmla="*/ 26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20" h="60">
                  <a:moveTo>
                    <a:pt x="394" y="60"/>
                  </a:moveTo>
                  <a:cubicBezTo>
                    <a:pt x="394" y="60"/>
                    <a:pt x="394" y="60"/>
                    <a:pt x="394" y="60"/>
                  </a:cubicBezTo>
                  <a:cubicBezTo>
                    <a:pt x="393" y="60"/>
                    <a:pt x="392" y="60"/>
                    <a:pt x="391" y="60"/>
                  </a:cubicBezTo>
                  <a:cubicBezTo>
                    <a:pt x="390" y="60"/>
                    <a:pt x="390" y="60"/>
                    <a:pt x="390" y="60"/>
                  </a:cubicBezTo>
                  <a:cubicBezTo>
                    <a:pt x="240" y="47"/>
                    <a:pt x="240" y="47"/>
                    <a:pt x="240" y="47"/>
                  </a:cubicBezTo>
                  <a:cubicBezTo>
                    <a:pt x="240" y="47"/>
                    <a:pt x="240" y="47"/>
                    <a:pt x="240" y="47"/>
                  </a:cubicBezTo>
                  <a:cubicBezTo>
                    <a:pt x="238" y="47"/>
                    <a:pt x="236" y="48"/>
                    <a:pt x="235" y="49"/>
                  </a:cubicBezTo>
                  <a:cubicBezTo>
                    <a:pt x="235" y="52"/>
                    <a:pt x="235" y="52"/>
                    <a:pt x="235" y="52"/>
                  </a:cubicBezTo>
                  <a:cubicBezTo>
                    <a:pt x="230" y="53"/>
                    <a:pt x="230" y="53"/>
                    <a:pt x="230" y="53"/>
                  </a:cubicBezTo>
                  <a:cubicBezTo>
                    <a:pt x="225" y="57"/>
                    <a:pt x="218" y="59"/>
                    <a:pt x="210" y="59"/>
                  </a:cubicBezTo>
                  <a:cubicBezTo>
                    <a:pt x="210" y="59"/>
                    <a:pt x="210" y="59"/>
                    <a:pt x="210" y="59"/>
                  </a:cubicBezTo>
                  <a:cubicBezTo>
                    <a:pt x="202" y="59"/>
                    <a:pt x="195" y="57"/>
                    <a:pt x="190" y="53"/>
                  </a:cubicBezTo>
                  <a:cubicBezTo>
                    <a:pt x="186" y="52"/>
                    <a:pt x="186" y="52"/>
                    <a:pt x="186" y="52"/>
                  </a:cubicBezTo>
                  <a:cubicBezTo>
                    <a:pt x="185" y="49"/>
                    <a:pt x="185" y="49"/>
                    <a:pt x="185" y="49"/>
                  </a:cubicBezTo>
                  <a:cubicBezTo>
                    <a:pt x="184" y="48"/>
                    <a:pt x="182" y="47"/>
                    <a:pt x="180" y="47"/>
                  </a:cubicBezTo>
                  <a:cubicBezTo>
                    <a:pt x="29" y="60"/>
                    <a:pt x="29" y="60"/>
                    <a:pt x="29" y="60"/>
                  </a:cubicBezTo>
                  <a:cubicBezTo>
                    <a:pt x="28" y="60"/>
                    <a:pt x="27" y="60"/>
                    <a:pt x="26" y="60"/>
                  </a:cubicBezTo>
                  <a:cubicBezTo>
                    <a:pt x="12" y="60"/>
                    <a:pt x="0" y="48"/>
                    <a:pt x="0" y="34"/>
                  </a:cubicBezTo>
                  <a:cubicBezTo>
                    <a:pt x="0" y="20"/>
                    <a:pt x="11" y="9"/>
                    <a:pt x="25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173" y="1"/>
                    <a:pt x="173" y="1"/>
                    <a:pt x="173" y="1"/>
                  </a:cubicBezTo>
                  <a:cubicBezTo>
                    <a:pt x="178" y="1"/>
                    <a:pt x="184" y="2"/>
                    <a:pt x="188" y="5"/>
                  </a:cubicBezTo>
                  <a:cubicBezTo>
                    <a:pt x="192" y="2"/>
                    <a:pt x="197" y="0"/>
                    <a:pt x="203" y="0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23" y="0"/>
                    <a:pt x="228" y="2"/>
                    <a:pt x="232" y="5"/>
                  </a:cubicBezTo>
                  <a:cubicBezTo>
                    <a:pt x="236" y="2"/>
                    <a:pt x="242" y="1"/>
                    <a:pt x="247" y="1"/>
                  </a:cubicBezTo>
                  <a:cubicBezTo>
                    <a:pt x="395" y="8"/>
                    <a:pt x="395" y="8"/>
                    <a:pt x="395" y="8"/>
                  </a:cubicBezTo>
                  <a:cubicBezTo>
                    <a:pt x="409" y="9"/>
                    <a:pt x="420" y="20"/>
                    <a:pt x="420" y="34"/>
                  </a:cubicBezTo>
                  <a:cubicBezTo>
                    <a:pt x="420" y="48"/>
                    <a:pt x="408" y="60"/>
                    <a:pt x="394" y="60"/>
                  </a:cubicBezTo>
                  <a:close/>
                  <a:moveTo>
                    <a:pt x="26" y="26"/>
                  </a:moveTo>
                  <a:cubicBezTo>
                    <a:pt x="21" y="26"/>
                    <a:pt x="18" y="30"/>
                    <a:pt x="18" y="34"/>
                  </a:cubicBezTo>
                  <a:cubicBezTo>
                    <a:pt x="18" y="38"/>
                    <a:pt x="22" y="42"/>
                    <a:pt x="26" y="42"/>
                  </a:cubicBezTo>
                  <a:cubicBezTo>
                    <a:pt x="26" y="42"/>
                    <a:pt x="26" y="42"/>
                    <a:pt x="26" y="42"/>
                  </a:cubicBezTo>
                  <a:cubicBezTo>
                    <a:pt x="27" y="42"/>
                    <a:pt x="28" y="42"/>
                    <a:pt x="28" y="42"/>
                  </a:cubicBezTo>
                  <a:cubicBezTo>
                    <a:pt x="178" y="29"/>
                    <a:pt x="178" y="29"/>
                    <a:pt x="178" y="29"/>
                  </a:cubicBezTo>
                  <a:cubicBezTo>
                    <a:pt x="179" y="29"/>
                    <a:pt x="179" y="29"/>
                    <a:pt x="180" y="29"/>
                  </a:cubicBezTo>
                  <a:cubicBezTo>
                    <a:pt x="187" y="29"/>
                    <a:pt x="194" y="32"/>
                    <a:pt x="199" y="36"/>
                  </a:cubicBezTo>
                  <a:cubicBezTo>
                    <a:pt x="200" y="36"/>
                    <a:pt x="200" y="36"/>
                    <a:pt x="200" y="36"/>
                  </a:cubicBezTo>
                  <a:cubicBezTo>
                    <a:pt x="202" y="39"/>
                    <a:pt x="202" y="39"/>
                    <a:pt x="202" y="39"/>
                  </a:cubicBezTo>
                  <a:cubicBezTo>
                    <a:pt x="202" y="40"/>
                    <a:pt x="205" y="41"/>
                    <a:pt x="210" y="41"/>
                  </a:cubicBezTo>
                  <a:cubicBezTo>
                    <a:pt x="210" y="41"/>
                    <a:pt x="210" y="41"/>
                    <a:pt x="210" y="41"/>
                  </a:cubicBezTo>
                  <a:cubicBezTo>
                    <a:pt x="215" y="41"/>
                    <a:pt x="218" y="40"/>
                    <a:pt x="218" y="39"/>
                  </a:cubicBezTo>
                  <a:cubicBezTo>
                    <a:pt x="220" y="36"/>
                    <a:pt x="220" y="36"/>
                    <a:pt x="220" y="36"/>
                  </a:cubicBezTo>
                  <a:cubicBezTo>
                    <a:pt x="221" y="36"/>
                    <a:pt x="221" y="36"/>
                    <a:pt x="221" y="36"/>
                  </a:cubicBezTo>
                  <a:cubicBezTo>
                    <a:pt x="227" y="32"/>
                    <a:pt x="235" y="29"/>
                    <a:pt x="242" y="29"/>
                  </a:cubicBezTo>
                  <a:cubicBezTo>
                    <a:pt x="392" y="42"/>
                    <a:pt x="392" y="42"/>
                    <a:pt x="392" y="42"/>
                  </a:cubicBezTo>
                  <a:cubicBezTo>
                    <a:pt x="392" y="42"/>
                    <a:pt x="393" y="42"/>
                    <a:pt x="394" y="42"/>
                  </a:cubicBezTo>
                  <a:cubicBezTo>
                    <a:pt x="398" y="42"/>
                    <a:pt x="402" y="38"/>
                    <a:pt x="402" y="34"/>
                  </a:cubicBezTo>
                  <a:cubicBezTo>
                    <a:pt x="402" y="30"/>
                    <a:pt x="399" y="26"/>
                    <a:pt x="395" y="26"/>
                  </a:cubicBezTo>
                  <a:cubicBezTo>
                    <a:pt x="394" y="26"/>
                    <a:pt x="394" y="26"/>
                    <a:pt x="394" y="26"/>
                  </a:cubicBezTo>
                  <a:cubicBezTo>
                    <a:pt x="246" y="19"/>
                    <a:pt x="246" y="19"/>
                    <a:pt x="246" y="19"/>
                  </a:cubicBezTo>
                  <a:cubicBezTo>
                    <a:pt x="246" y="19"/>
                    <a:pt x="246" y="19"/>
                    <a:pt x="246" y="19"/>
                  </a:cubicBezTo>
                  <a:cubicBezTo>
                    <a:pt x="244" y="19"/>
                    <a:pt x="243" y="20"/>
                    <a:pt x="242" y="20"/>
                  </a:cubicBezTo>
                  <a:cubicBezTo>
                    <a:pt x="239" y="27"/>
                    <a:pt x="234" y="28"/>
                    <a:pt x="231" y="28"/>
                  </a:cubicBezTo>
                  <a:cubicBezTo>
                    <a:pt x="227" y="28"/>
                    <a:pt x="223" y="25"/>
                    <a:pt x="221" y="20"/>
                  </a:cubicBezTo>
                  <a:cubicBezTo>
                    <a:pt x="220" y="19"/>
                    <a:pt x="219" y="19"/>
                    <a:pt x="217" y="19"/>
                  </a:cubicBezTo>
                  <a:cubicBezTo>
                    <a:pt x="203" y="19"/>
                    <a:pt x="203" y="19"/>
                    <a:pt x="203" y="19"/>
                  </a:cubicBezTo>
                  <a:cubicBezTo>
                    <a:pt x="201" y="19"/>
                    <a:pt x="200" y="19"/>
                    <a:pt x="199" y="20"/>
                  </a:cubicBezTo>
                  <a:cubicBezTo>
                    <a:pt x="197" y="25"/>
                    <a:pt x="193" y="28"/>
                    <a:pt x="189" y="28"/>
                  </a:cubicBezTo>
                  <a:cubicBezTo>
                    <a:pt x="186" y="28"/>
                    <a:pt x="181" y="27"/>
                    <a:pt x="178" y="20"/>
                  </a:cubicBezTo>
                  <a:cubicBezTo>
                    <a:pt x="177" y="20"/>
                    <a:pt x="176" y="19"/>
                    <a:pt x="174" y="19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6" y="26"/>
                    <a:pt x="26" y="26"/>
                    <a:pt x="26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9" name="Freeform 89">
              <a:extLst>
                <a:ext uri="{FF2B5EF4-FFF2-40B4-BE49-F238E27FC236}">
                  <a16:creationId xmlns:a16="http://schemas.microsoft.com/office/drawing/2014/main" id="{B158FFF0-B7BE-4A61-BED7-743AF0F41E76}"/>
                </a:ext>
              </a:extLst>
            </p:cNvPr>
            <p:cNvSpPr/>
            <p:nvPr/>
          </p:nvSpPr>
          <p:spPr bwMode="auto">
            <a:xfrm>
              <a:off x="5354638" y="3525838"/>
              <a:ext cx="669925" cy="163513"/>
            </a:xfrm>
            <a:custGeom>
              <a:avLst/>
              <a:gdLst>
                <a:gd name="T0" fmla="*/ 169 w 177"/>
                <a:gd name="T1" fmla="*/ 37 h 43"/>
                <a:gd name="T2" fmla="*/ 168 w 177"/>
                <a:gd name="T3" fmla="*/ 36 h 43"/>
                <a:gd name="T4" fmla="*/ 92 w 177"/>
                <a:gd name="T5" fmla="*/ 1 h 43"/>
                <a:gd name="T6" fmla="*/ 75 w 177"/>
                <a:gd name="T7" fmla="*/ 0 h 43"/>
                <a:gd name="T8" fmla="*/ 18 w 177"/>
                <a:gd name="T9" fmla="*/ 15 h 43"/>
                <a:gd name="T10" fmla="*/ 3 w 177"/>
                <a:gd name="T11" fmla="*/ 29 h 43"/>
                <a:gd name="T12" fmla="*/ 1 w 177"/>
                <a:gd name="T13" fmla="*/ 39 h 43"/>
                <a:gd name="T14" fmla="*/ 9 w 177"/>
                <a:gd name="T15" fmla="*/ 43 h 43"/>
                <a:gd name="T16" fmla="*/ 177 w 177"/>
                <a:gd name="T17" fmla="*/ 43 h 43"/>
                <a:gd name="T18" fmla="*/ 169 w 177"/>
                <a:gd name="T19" fmla="*/ 37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7" h="43">
                  <a:moveTo>
                    <a:pt x="169" y="37"/>
                  </a:moveTo>
                  <a:cubicBezTo>
                    <a:pt x="168" y="36"/>
                    <a:pt x="168" y="36"/>
                    <a:pt x="168" y="36"/>
                  </a:cubicBezTo>
                  <a:cubicBezTo>
                    <a:pt x="141" y="16"/>
                    <a:pt x="115" y="5"/>
                    <a:pt x="92" y="1"/>
                  </a:cubicBezTo>
                  <a:cubicBezTo>
                    <a:pt x="87" y="1"/>
                    <a:pt x="81" y="0"/>
                    <a:pt x="75" y="0"/>
                  </a:cubicBezTo>
                  <a:cubicBezTo>
                    <a:pt x="40" y="0"/>
                    <a:pt x="18" y="15"/>
                    <a:pt x="18" y="15"/>
                  </a:cubicBezTo>
                  <a:cubicBezTo>
                    <a:pt x="16" y="16"/>
                    <a:pt x="6" y="23"/>
                    <a:pt x="3" y="29"/>
                  </a:cubicBezTo>
                  <a:cubicBezTo>
                    <a:pt x="1" y="33"/>
                    <a:pt x="0" y="36"/>
                    <a:pt x="1" y="39"/>
                  </a:cubicBezTo>
                  <a:cubicBezTo>
                    <a:pt x="3" y="42"/>
                    <a:pt x="5" y="43"/>
                    <a:pt x="9" y="43"/>
                  </a:cubicBezTo>
                  <a:cubicBezTo>
                    <a:pt x="177" y="43"/>
                    <a:pt x="177" y="43"/>
                    <a:pt x="177" y="43"/>
                  </a:cubicBezTo>
                  <a:cubicBezTo>
                    <a:pt x="174" y="40"/>
                    <a:pt x="170" y="37"/>
                    <a:pt x="169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10" name="Freeform 90">
              <a:extLst>
                <a:ext uri="{FF2B5EF4-FFF2-40B4-BE49-F238E27FC236}">
                  <a16:creationId xmlns:a16="http://schemas.microsoft.com/office/drawing/2014/main" id="{03AE4986-48C0-402A-9374-5000E238EE61}"/>
                </a:ext>
              </a:extLst>
            </p:cNvPr>
            <p:cNvSpPr/>
            <p:nvPr/>
          </p:nvSpPr>
          <p:spPr bwMode="auto">
            <a:xfrm>
              <a:off x="6175375" y="3063876"/>
              <a:ext cx="654050" cy="571500"/>
            </a:xfrm>
            <a:custGeom>
              <a:avLst/>
              <a:gdLst>
                <a:gd name="T0" fmla="*/ 171 w 173"/>
                <a:gd name="T1" fmla="*/ 114 h 151"/>
                <a:gd name="T2" fmla="*/ 157 w 173"/>
                <a:gd name="T3" fmla="*/ 87 h 151"/>
                <a:gd name="T4" fmla="*/ 157 w 173"/>
                <a:gd name="T5" fmla="*/ 86 h 151"/>
                <a:gd name="T6" fmla="*/ 123 w 173"/>
                <a:gd name="T7" fmla="*/ 21 h 151"/>
                <a:gd name="T8" fmla="*/ 116 w 173"/>
                <a:gd name="T9" fmla="*/ 8 h 151"/>
                <a:gd name="T10" fmla="*/ 115 w 173"/>
                <a:gd name="T11" fmla="*/ 7 h 151"/>
                <a:gd name="T12" fmla="*/ 87 w 173"/>
                <a:gd name="T13" fmla="*/ 0 h 151"/>
                <a:gd name="T14" fmla="*/ 101 w 173"/>
                <a:gd name="T15" fmla="*/ 24 h 151"/>
                <a:gd name="T16" fmla="*/ 103 w 173"/>
                <a:gd name="T17" fmla="*/ 45 h 151"/>
                <a:gd name="T18" fmla="*/ 88 w 173"/>
                <a:gd name="T19" fmla="*/ 59 h 151"/>
                <a:gd name="T20" fmla="*/ 38 w 173"/>
                <a:gd name="T21" fmla="*/ 87 h 151"/>
                <a:gd name="T22" fmla="*/ 1 w 173"/>
                <a:gd name="T23" fmla="*/ 149 h 151"/>
                <a:gd name="T24" fmla="*/ 0 w 173"/>
                <a:gd name="T25" fmla="*/ 151 h 151"/>
                <a:gd name="T26" fmla="*/ 1 w 173"/>
                <a:gd name="T27" fmla="*/ 151 h 151"/>
                <a:gd name="T28" fmla="*/ 9 w 173"/>
                <a:gd name="T29" fmla="*/ 146 h 151"/>
                <a:gd name="T30" fmla="*/ 86 w 173"/>
                <a:gd name="T31" fmla="*/ 112 h 151"/>
                <a:gd name="T32" fmla="*/ 113 w 173"/>
                <a:gd name="T33" fmla="*/ 109 h 151"/>
                <a:gd name="T34" fmla="*/ 165 w 173"/>
                <a:gd name="T35" fmla="*/ 120 h 151"/>
                <a:gd name="T36" fmla="*/ 169 w 173"/>
                <a:gd name="T37" fmla="*/ 121 h 151"/>
                <a:gd name="T38" fmla="*/ 172 w 173"/>
                <a:gd name="T39" fmla="*/ 120 h 151"/>
                <a:gd name="T40" fmla="*/ 171 w 173"/>
                <a:gd name="T41" fmla="*/ 114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73" h="151">
                  <a:moveTo>
                    <a:pt x="171" y="114"/>
                  </a:moveTo>
                  <a:cubicBezTo>
                    <a:pt x="157" y="87"/>
                    <a:pt x="157" y="87"/>
                    <a:pt x="157" y="87"/>
                  </a:cubicBezTo>
                  <a:cubicBezTo>
                    <a:pt x="157" y="86"/>
                    <a:pt x="157" y="86"/>
                    <a:pt x="157" y="86"/>
                  </a:cubicBezTo>
                  <a:cubicBezTo>
                    <a:pt x="123" y="21"/>
                    <a:pt x="123" y="21"/>
                    <a:pt x="123" y="21"/>
                  </a:cubicBezTo>
                  <a:cubicBezTo>
                    <a:pt x="120" y="17"/>
                    <a:pt x="117" y="11"/>
                    <a:pt x="116" y="8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5" y="7"/>
                    <a:pt x="101" y="0"/>
                    <a:pt x="87" y="0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5" y="31"/>
                    <a:pt x="105" y="38"/>
                    <a:pt x="103" y="45"/>
                  </a:cubicBezTo>
                  <a:cubicBezTo>
                    <a:pt x="100" y="51"/>
                    <a:pt x="95" y="56"/>
                    <a:pt x="88" y="59"/>
                  </a:cubicBezTo>
                  <a:cubicBezTo>
                    <a:pt x="85" y="60"/>
                    <a:pt x="56" y="71"/>
                    <a:pt x="38" y="87"/>
                  </a:cubicBezTo>
                  <a:cubicBezTo>
                    <a:pt x="19" y="105"/>
                    <a:pt x="8" y="123"/>
                    <a:pt x="1" y="149"/>
                  </a:cubicBezTo>
                  <a:cubicBezTo>
                    <a:pt x="0" y="151"/>
                    <a:pt x="0" y="151"/>
                    <a:pt x="0" y="151"/>
                  </a:cubicBezTo>
                  <a:cubicBezTo>
                    <a:pt x="0" y="151"/>
                    <a:pt x="1" y="151"/>
                    <a:pt x="1" y="151"/>
                  </a:cubicBezTo>
                  <a:cubicBezTo>
                    <a:pt x="3" y="149"/>
                    <a:pt x="6" y="147"/>
                    <a:pt x="9" y="146"/>
                  </a:cubicBezTo>
                  <a:cubicBezTo>
                    <a:pt x="9" y="146"/>
                    <a:pt x="42" y="125"/>
                    <a:pt x="86" y="112"/>
                  </a:cubicBezTo>
                  <a:cubicBezTo>
                    <a:pt x="95" y="110"/>
                    <a:pt x="104" y="109"/>
                    <a:pt x="113" y="109"/>
                  </a:cubicBezTo>
                  <a:cubicBezTo>
                    <a:pt x="141" y="109"/>
                    <a:pt x="165" y="120"/>
                    <a:pt x="165" y="120"/>
                  </a:cubicBezTo>
                  <a:cubicBezTo>
                    <a:pt x="167" y="121"/>
                    <a:pt x="168" y="121"/>
                    <a:pt x="169" y="121"/>
                  </a:cubicBezTo>
                  <a:cubicBezTo>
                    <a:pt x="171" y="121"/>
                    <a:pt x="172" y="120"/>
                    <a:pt x="172" y="120"/>
                  </a:cubicBezTo>
                  <a:cubicBezTo>
                    <a:pt x="173" y="118"/>
                    <a:pt x="172" y="116"/>
                    <a:pt x="171" y="1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/>
            </a:p>
          </p:txBody>
        </p:sp>
      </p:grpSp>
      <p:sp>
        <p:nvSpPr>
          <p:cNvPr id="28678" name="文本框 11">
            <a:extLst>
              <a:ext uri="{FF2B5EF4-FFF2-40B4-BE49-F238E27FC236}">
                <a16:creationId xmlns:a16="http://schemas.microsoft.com/office/drawing/2014/main" id="{2D74EA7C-AE82-4A7C-BE5B-6A6D0FDA28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38313" y="552450"/>
            <a:ext cx="4006225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ja-JP" altLang="en-US" sz="3600">
                <a:solidFill>
                  <a:schemeClr val="bg1"/>
                </a:solidFill>
              </a:rPr>
              <a:t>什么是黑盒最优化</a:t>
            </a:r>
            <a:endParaRPr lang="zh-CN" altLang="en-US" sz="3600" dirty="0">
              <a:solidFill>
                <a:schemeClr val="bg1"/>
              </a:solidFill>
            </a:endParaRPr>
          </a:p>
        </p:txBody>
      </p:sp>
      <p:pic>
        <p:nvPicPr>
          <p:cNvPr id="28679" name="图片 12">
            <a:extLst>
              <a:ext uri="{FF2B5EF4-FFF2-40B4-BE49-F238E27FC236}">
                <a16:creationId xmlns:a16="http://schemas.microsoft.com/office/drawing/2014/main" id="{EA21A789-CAFE-4DCE-9356-4BD8695A86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6188" y="5200650"/>
            <a:ext cx="5865812" cy="165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5A722F5-5C07-8044-8F54-F3C3E8950C05}"/>
              </a:ext>
            </a:extLst>
          </p:cNvPr>
          <p:cNvSpPr/>
          <p:nvPr/>
        </p:nvSpPr>
        <p:spPr>
          <a:xfrm>
            <a:off x="2809463" y="2032079"/>
            <a:ext cx="6096000" cy="3638368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hangingPunct="1">
              <a:lnSpc>
                <a:spcPct val="150000"/>
              </a:lnSpc>
            </a:pPr>
            <a:r>
              <a:rPr lang="ja-JP" altLang="en-US" sz="2400">
                <a:solidFill>
                  <a:srgbClr val="808080"/>
                </a:solidFill>
              </a:rPr>
              <a:t>如果一个系统</a:t>
            </a:r>
            <a:r>
              <a:rPr lang="zh-CN" altLang="en-US" sz="2400" dirty="0">
                <a:solidFill>
                  <a:srgbClr val="808080"/>
                </a:solidFill>
              </a:rPr>
              <a:t>，</a:t>
            </a:r>
            <a:r>
              <a:rPr lang="ja-JP" altLang="en-US" sz="2400">
                <a:solidFill>
                  <a:srgbClr val="808080"/>
                </a:solidFill>
              </a:rPr>
              <a:t>它的表现可以通过一组可调参数的函数来计算</a:t>
            </a:r>
            <a:r>
              <a:rPr lang="zh-CN" altLang="en-US" sz="2400" dirty="0">
                <a:solidFill>
                  <a:srgbClr val="808080"/>
                </a:solidFill>
              </a:rPr>
              <a:t>，</a:t>
            </a:r>
            <a:r>
              <a:rPr lang="ja-JP" altLang="en-US" sz="2400">
                <a:solidFill>
                  <a:srgbClr val="808080"/>
                </a:solidFill>
              </a:rPr>
              <a:t>那么就可以使用黑盒最优化算法来来寻找最佳参数</a:t>
            </a:r>
            <a:r>
              <a:rPr lang="zh-CN" altLang="en-US" sz="2400" dirty="0">
                <a:solidFill>
                  <a:srgbClr val="808080"/>
                </a:solidFill>
              </a:rPr>
              <a:t>。</a:t>
            </a:r>
            <a:r>
              <a:rPr lang="en-US" sz="2400" dirty="0">
                <a:solidFill>
                  <a:srgbClr val="808080"/>
                </a:solidFill>
              </a:rPr>
              <a:t> </a:t>
            </a:r>
          </a:p>
          <a:p>
            <a:pPr eaLnBrk="1" hangingPunct="1">
              <a:lnSpc>
                <a:spcPct val="150000"/>
              </a:lnSpc>
            </a:pPr>
            <a:endParaRPr lang="en-US" sz="2400" dirty="0">
              <a:solidFill>
                <a:srgbClr val="808080"/>
              </a:solidFill>
            </a:endParaRPr>
          </a:p>
          <a:p>
            <a:pPr eaLnBrk="1" hangingPunct="1">
              <a:lnSpc>
                <a:spcPct val="150000"/>
              </a:lnSpc>
            </a:pPr>
            <a:r>
              <a:rPr lang="ja-JP" altLang="en-US" sz="2000">
                <a:solidFill>
                  <a:srgbClr val="808080"/>
                </a:solidFill>
              </a:rPr>
              <a:t>例如</a:t>
            </a:r>
            <a:r>
              <a:rPr lang="zh-CN" altLang="en-US" sz="2000" dirty="0">
                <a:solidFill>
                  <a:srgbClr val="808080"/>
                </a:solidFill>
              </a:rPr>
              <a:t>：</a:t>
            </a:r>
            <a:endParaRPr lang="en-US" altLang="zh-CN" sz="2000" dirty="0">
              <a:solidFill>
                <a:srgbClr val="808080"/>
              </a:solidFill>
            </a:endParaRPr>
          </a:p>
          <a:p>
            <a:pPr marL="342900" indent="-342900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ja-JP" altLang="en-US" sz="2000">
                <a:solidFill>
                  <a:srgbClr val="808080"/>
                </a:solidFill>
              </a:rPr>
              <a:t>机器学习系统超参数的调优</a:t>
            </a:r>
            <a:endParaRPr lang="en-US" altLang="ja-JP" sz="2000" dirty="0">
              <a:solidFill>
                <a:srgbClr val="808080"/>
              </a:solidFill>
            </a:endParaRPr>
          </a:p>
          <a:p>
            <a:pPr marL="342900" indent="-342900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ja-JP" altLang="en-US" sz="2000">
                <a:solidFill>
                  <a:srgbClr val="808080"/>
                </a:solidFill>
              </a:rPr>
              <a:t>寻找机翼的最佳形状等</a:t>
            </a:r>
            <a:endParaRPr lang="en-US" sz="2000" dirty="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11511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7C7D8824-526C-4369-BD94-F88DF4938B6E}"/>
              </a:ext>
            </a:extLst>
          </p:cNvPr>
          <p:cNvSpPr/>
          <p:nvPr/>
        </p:nvSpPr>
        <p:spPr>
          <a:xfrm>
            <a:off x="0" y="2540000"/>
            <a:ext cx="5619750" cy="1965325"/>
          </a:xfrm>
          <a:prstGeom prst="rect">
            <a:avLst/>
          </a:prstGeom>
          <a:solidFill>
            <a:srgbClr val="4B64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zh-CN" altLang="en-US" noProof="1"/>
          </a:p>
        </p:txBody>
      </p:sp>
      <p:sp>
        <p:nvSpPr>
          <p:cNvPr id="31747" name="文本框 2">
            <a:extLst>
              <a:ext uri="{FF2B5EF4-FFF2-40B4-BE49-F238E27FC236}">
                <a16:creationId xmlns:a16="http://schemas.microsoft.com/office/drawing/2014/main" id="{3FA8B08D-2570-4A5F-9B4D-F4088648FD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54700" y="2292350"/>
            <a:ext cx="5708650" cy="8206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ja-JP" altLang="en-US" sz="3600" b="1">
                <a:solidFill>
                  <a:srgbClr val="4B649F"/>
                </a:solidFill>
              </a:rPr>
              <a:t>系统概览</a:t>
            </a:r>
            <a:endParaRPr lang="zh-CN" altLang="en-US" sz="3600" b="1" dirty="0">
              <a:solidFill>
                <a:srgbClr val="4B649F"/>
              </a:solidFill>
            </a:endParaRPr>
          </a:p>
        </p:txBody>
      </p:sp>
      <p:sp>
        <p:nvSpPr>
          <p:cNvPr id="31748" name="文本框 4">
            <a:extLst>
              <a:ext uri="{FF2B5EF4-FFF2-40B4-BE49-F238E27FC236}">
                <a16:creationId xmlns:a16="http://schemas.microsoft.com/office/drawing/2014/main" id="{F01DD6F0-69AB-42C5-8E2D-162B3D5815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54700" y="3216275"/>
            <a:ext cx="5708650" cy="2533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marL="285750" indent="-285750" eaLnBrk="1" hangingPunct="1">
              <a:lnSpc>
                <a:spcPct val="150000"/>
              </a:lnSpc>
              <a:spcBef>
                <a:spcPct val="0"/>
              </a:spcBef>
            </a:pPr>
            <a:r>
              <a:rPr lang="en-US" altLang="zh-CN" sz="1800" dirty="0">
                <a:solidFill>
                  <a:srgbClr val="808080"/>
                </a:solidFill>
              </a:rPr>
              <a:t>Vizier</a:t>
            </a:r>
            <a:r>
              <a:rPr lang="zh-CN" altLang="en-US" sz="1800" dirty="0">
                <a:solidFill>
                  <a:srgbClr val="808080"/>
                </a:solidFill>
              </a:rPr>
              <a:t> </a:t>
            </a:r>
            <a:r>
              <a:rPr lang="ja-JP" altLang="en-US" sz="1800">
                <a:solidFill>
                  <a:srgbClr val="808080"/>
                </a:solidFill>
              </a:rPr>
              <a:t>系统及其一些概念</a:t>
            </a:r>
            <a:endParaRPr lang="en-US" altLang="zh-CN" sz="1800" dirty="0">
              <a:solidFill>
                <a:srgbClr val="808080"/>
              </a:solidFill>
            </a:endParaRPr>
          </a:p>
          <a:p>
            <a:pPr marL="285750" indent="-285750" eaLnBrk="1" hangingPunct="1">
              <a:lnSpc>
                <a:spcPct val="150000"/>
              </a:lnSpc>
              <a:spcBef>
                <a:spcPct val="0"/>
              </a:spcBef>
            </a:pPr>
            <a:r>
              <a:rPr lang="en-US" altLang="zh-CN" sz="1800" dirty="0">
                <a:solidFill>
                  <a:srgbClr val="808080"/>
                </a:solidFill>
              </a:rPr>
              <a:t>Vizier</a:t>
            </a:r>
            <a:r>
              <a:rPr lang="zh-CN" altLang="en-US" sz="1800" dirty="0">
                <a:solidFill>
                  <a:srgbClr val="808080"/>
                </a:solidFill>
              </a:rPr>
              <a:t> </a:t>
            </a:r>
            <a:r>
              <a:rPr lang="ja-JP" altLang="en-US" sz="1800">
                <a:solidFill>
                  <a:srgbClr val="808080"/>
                </a:solidFill>
              </a:rPr>
              <a:t>服务的架构</a:t>
            </a:r>
            <a:endParaRPr lang="en-US" altLang="zh-CN" sz="1800" dirty="0">
              <a:solidFill>
                <a:srgbClr val="808080"/>
              </a:solidFill>
            </a:endParaRPr>
          </a:p>
          <a:p>
            <a:pPr marL="285750" indent="-285750" eaLnBrk="1" hangingPunct="1">
              <a:lnSpc>
                <a:spcPct val="150000"/>
              </a:lnSpc>
              <a:spcBef>
                <a:spcPct val="0"/>
              </a:spcBef>
            </a:pPr>
            <a:r>
              <a:rPr lang="en-US" altLang="zh-CN" sz="1800" dirty="0">
                <a:solidFill>
                  <a:srgbClr val="808080"/>
                </a:solidFill>
              </a:rPr>
              <a:t>Basic</a:t>
            </a:r>
            <a:r>
              <a:rPr lang="zh-CN" altLang="en-US" sz="1800" dirty="0">
                <a:solidFill>
                  <a:srgbClr val="808080"/>
                </a:solidFill>
              </a:rPr>
              <a:t> </a:t>
            </a:r>
            <a:r>
              <a:rPr lang="en-US" altLang="zh-CN" sz="1800" dirty="0">
                <a:solidFill>
                  <a:srgbClr val="808080"/>
                </a:solidFill>
              </a:rPr>
              <a:t>User</a:t>
            </a:r>
            <a:r>
              <a:rPr lang="zh-CN" altLang="en-US" sz="1800" dirty="0">
                <a:solidFill>
                  <a:srgbClr val="808080"/>
                </a:solidFill>
              </a:rPr>
              <a:t> </a:t>
            </a:r>
            <a:r>
              <a:rPr lang="en-US" altLang="zh-CN" sz="1800" dirty="0">
                <a:solidFill>
                  <a:srgbClr val="808080"/>
                </a:solidFill>
              </a:rPr>
              <a:t>workflow</a:t>
            </a:r>
          </a:p>
          <a:p>
            <a:pPr marL="285750" indent="-285750" eaLnBrk="1" hangingPunct="1">
              <a:lnSpc>
                <a:spcPct val="150000"/>
              </a:lnSpc>
              <a:spcBef>
                <a:spcPct val="0"/>
              </a:spcBef>
            </a:pPr>
            <a:r>
              <a:rPr lang="en-US" altLang="zh-CN" sz="1800" dirty="0">
                <a:solidFill>
                  <a:srgbClr val="808080"/>
                </a:solidFill>
              </a:rPr>
              <a:t>Vizier</a:t>
            </a:r>
            <a:r>
              <a:rPr lang="zh-CN" altLang="en-US" sz="1800" dirty="0">
                <a:solidFill>
                  <a:srgbClr val="808080"/>
                </a:solidFill>
              </a:rPr>
              <a:t> </a:t>
            </a:r>
            <a:r>
              <a:rPr lang="ja-JP" altLang="en-US" sz="1800">
                <a:solidFill>
                  <a:srgbClr val="808080"/>
                </a:solidFill>
              </a:rPr>
              <a:t>的</a:t>
            </a:r>
            <a:r>
              <a:rPr lang="en-US" altLang="ja-JP" sz="1800" dirty="0">
                <a:solidFill>
                  <a:srgbClr val="808080"/>
                </a:solidFill>
              </a:rPr>
              <a:t> playground</a:t>
            </a:r>
          </a:p>
          <a:p>
            <a:pPr marL="285750" indent="-285750" eaLnBrk="1" hangingPunct="1">
              <a:lnSpc>
                <a:spcPct val="150000"/>
              </a:lnSpc>
              <a:spcBef>
                <a:spcPct val="0"/>
              </a:spcBef>
            </a:pPr>
            <a:r>
              <a:rPr lang="en-US" altLang="zh-CN" sz="1800" dirty="0">
                <a:solidFill>
                  <a:srgbClr val="808080"/>
                </a:solidFill>
              </a:rPr>
              <a:t>Benchmarking</a:t>
            </a:r>
            <a:r>
              <a:rPr lang="zh-CN" altLang="en-US" sz="1800" dirty="0">
                <a:solidFill>
                  <a:srgbClr val="808080"/>
                </a:solidFill>
              </a:rPr>
              <a:t> </a:t>
            </a:r>
            <a:r>
              <a:rPr lang="en-US" altLang="zh-CN" sz="1800" dirty="0">
                <a:solidFill>
                  <a:srgbClr val="808080"/>
                </a:solidFill>
              </a:rPr>
              <a:t>Suite</a:t>
            </a:r>
          </a:p>
          <a:p>
            <a:pPr marL="285750" indent="-285750" eaLnBrk="1" hangingPunct="1">
              <a:lnSpc>
                <a:spcPct val="150000"/>
              </a:lnSpc>
              <a:spcBef>
                <a:spcPct val="0"/>
              </a:spcBef>
            </a:pPr>
            <a:r>
              <a:rPr lang="en-US" altLang="zh-CN" sz="1800" dirty="0">
                <a:solidFill>
                  <a:srgbClr val="808080"/>
                </a:solidFill>
              </a:rPr>
              <a:t>Dashboard</a:t>
            </a:r>
            <a:r>
              <a:rPr lang="zh-CN" altLang="en-US" sz="1800" dirty="0">
                <a:solidFill>
                  <a:srgbClr val="808080"/>
                </a:solidFill>
              </a:rPr>
              <a:t> </a:t>
            </a:r>
            <a:r>
              <a:rPr lang="ja-JP" altLang="en-US" sz="1800">
                <a:solidFill>
                  <a:srgbClr val="808080"/>
                </a:solidFill>
              </a:rPr>
              <a:t>和可视化</a:t>
            </a:r>
            <a:endParaRPr lang="zh-CN" altLang="en-US" sz="1800" dirty="0">
              <a:solidFill>
                <a:srgbClr val="808080"/>
              </a:solidFill>
            </a:endParaRPr>
          </a:p>
        </p:txBody>
      </p:sp>
      <p:grpSp>
        <p:nvGrpSpPr>
          <p:cNvPr id="31749" name="组合 5">
            <a:extLst>
              <a:ext uri="{FF2B5EF4-FFF2-40B4-BE49-F238E27FC236}">
                <a16:creationId xmlns:a16="http://schemas.microsoft.com/office/drawing/2014/main" id="{3947E492-5AA0-4048-9727-8AEF855E87BD}"/>
              </a:ext>
            </a:extLst>
          </p:cNvPr>
          <p:cNvGrpSpPr>
            <a:grpSpLocks/>
          </p:cNvGrpSpPr>
          <p:nvPr/>
        </p:nvGrpSpPr>
        <p:grpSpPr bwMode="auto">
          <a:xfrm>
            <a:off x="1519238" y="2232025"/>
            <a:ext cx="2581275" cy="2582863"/>
            <a:chOff x="1131485" y="2234042"/>
            <a:chExt cx="1607262" cy="1607262"/>
          </a:xfrm>
        </p:grpSpPr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F71710E6-F7C9-4471-922E-9483B258BDAE}"/>
                </a:ext>
              </a:extLst>
            </p:cNvPr>
            <p:cNvSpPr/>
            <p:nvPr/>
          </p:nvSpPr>
          <p:spPr>
            <a:xfrm>
              <a:off x="1131485" y="2234042"/>
              <a:ext cx="1607262" cy="1607262"/>
            </a:xfrm>
            <a:prstGeom prst="ellipse">
              <a:avLst/>
            </a:prstGeom>
            <a:solidFill>
              <a:srgbClr val="4B649F"/>
            </a:solidFill>
            <a:ln w="19050">
              <a:solidFill>
                <a:srgbClr val="4B649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484011A1-BA5A-4C44-8EF6-9FFD42E5E36D}"/>
                </a:ext>
              </a:extLst>
            </p:cNvPr>
            <p:cNvSpPr/>
            <p:nvPr/>
          </p:nvSpPr>
          <p:spPr>
            <a:xfrm>
              <a:off x="1241206" y="2343696"/>
              <a:ext cx="1387820" cy="1387955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4B649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31754" name="KSO_Shape">
              <a:extLst>
                <a:ext uri="{FF2B5EF4-FFF2-40B4-BE49-F238E27FC236}">
                  <a16:creationId xmlns:a16="http://schemas.microsoft.com/office/drawing/2014/main" id="{308F2DF7-DD34-403E-BEED-0BA5FB5491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0150" y="2597150"/>
              <a:ext cx="909932" cy="881046"/>
            </a:xfrm>
            <a:custGeom>
              <a:avLst/>
              <a:gdLst>
                <a:gd name="T0" fmla="*/ 8644 w 8965002"/>
                <a:gd name="T1" fmla="*/ 3777 h 8673857"/>
                <a:gd name="T2" fmla="*/ 8892 w 8965002"/>
                <a:gd name="T3" fmla="*/ 3777 h 8673857"/>
                <a:gd name="T4" fmla="*/ 9300 w 8965002"/>
                <a:gd name="T5" fmla="*/ 4552 h 8673857"/>
                <a:gd name="T6" fmla="*/ 7282 w 8965002"/>
                <a:gd name="T7" fmla="*/ 7598 h 8673857"/>
                <a:gd name="T8" fmla="*/ 6806 w 8965002"/>
                <a:gd name="T9" fmla="*/ 7834 h 8673857"/>
                <a:gd name="T10" fmla="*/ 5621 w 8965002"/>
                <a:gd name="T11" fmla="*/ 7834 h 8673857"/>
                <a:gd name="T12" fmla="*/ 5621 w 8965002"/>
                <a:gd name="T13" fmla="*/ 8794 h 8673857"/>
                <a:gd name="T14" fmla="*/ 5463 w 8965002"/>
                <a:gd name="T15" fmla="*/ 9054 h 8673857"/>
                <a:gd name="T16" fmla="*/ 5318 w 8965002"/>
                <a:gd name="T17" fmla="*/ 9089 h 8673857"/>
                <a:gd name="T18" fmla="*/ 5134 w 8965002"/>
                <a:gd name="T19" fmla="*/ 9034 h 8673857"/>
                <a:gd name="T20" fmla="*/ 4211 w 8965002"/>
                <a:gd name="T21" fmla="*/ 8408 h 8673857"/>
                <a:gd name="T22" fmla="*/ 3308 w 8965002"/>
                <a:gd name="T23" fmla="*/ 9034 h 8673857"/>
                <a:gd name="T24" fmla="*/ 2978 w 8965002"/>
                <a:gd name="T25" fmla="*/ 9054 h 8673857"/>
                <a:gd name="T26" fmla="*/ 2809 w 8965002"/>
                <a:gd name="T27" fmla="*/ 8794 h 8673857"/>
                <a:gd name="T28" fmla="*/ 2809 w 8965002"/>
                <a:gd name="T29" fmla="*/ 6394 h 8673857"/>
                <a:gd name="T30" fmla="*/ 3316 w 8965002"/>
                <a:gd name="T31" fmla="*/ 5378 h 8673857"/>
                <a:gd name="T32" fmla="*/ 3477 w 8965002"/>
                <a:gd name="T33" fmla="*/ 5335 h 8673857"/>
                <a:gd name="T34" fmla="*/ 5950 w 8965002"/>
                <a:gd name="T35" fmla="*/ 5335 h 8673857"/>
                <a:gd name="T36" fmla="*/ 5613 w 8965002"/>
                <a:gd name="T37" fmla="*/ 6582 h 8673857"/>
                <a:gd name="T38" fmla="*/ 6512 w 8965002"/>
                <a:gd name="T39" fmla="*/ 6582 h 8673857"/>
                <a:gd name="T40" fmla="*/ 8644 w 8965002"/>
                <a:gd name="T41" fmla="*/ 3777 h 8673857"/>
                <a:gd name="T42" fmla="*/ 6389 w 8965002"/>
                <a:gd name="T43" fmla="*/ 0 h 8673857"/>
                <a:gd name="T44" fmla="*/ 8573 w 8965002"/>
                <a:gd name="T45" fmla="*/ 144 h 8673857"/>
                <a:gd name="T46" fmla="*/ 8969 w 8965002"/>
                <a:gd name="T47" fmla="*/ 927 h 8673857"/>
                <a:gd name="T48" fmla="*/ 6492 w 8965002"/>
                <a:gd name="T49" fmla="*/ 4165 h 8673857"/>
                <a:gd name="T50" fmla="*/ 6044 w 8965002"/>
                <a:gd name="T51" fmla="*/ 4378 h 8673857"/>
                <a:gd name="T52" fmla="*/ 2310 w 8965002"/>
                <a:gd name="T53" fmla="*/ 4378 h 8673857"/>
                <a:gd name="T54" fmla="*/ 1203 w 8965002"/>
                <a:gd name="T55" fmla="*/ 5739 h 8673857"/>
                <a:gd name="T56" fmla="*/ 1882 w 8965002"/>
                <a:gd name="T57" fmla="*/ 6522 h 8673857"/>
                <a:gd name="T58" fmla="*/ 2180 w 8965002"/>
                <a:gd name="T59" fmla="*/ 6581 h 8673857"/>
                <a:gd name="T60" fmla="*/ 2180 w 8965002"/>
                <a:gd name="T61" fmla="*/ 7833 h 8673857"/>
                <a:gd name="T62" fmla="*/ 56 w 8965002"/>
                <a:gd name="T63" fmla="*/ 5995 h 8673857"/>
                <a:gd name="T64" fmla="*/ 68 w 8965002"/>
                <a:gd name="T65" fmla="*/ 4956 h 8673857"/>
                <a:gd name="T66" fmla="*/ 2840 w 8965002"/>
                <a:gd name="T67" fmla="*/ 703 h 8673857"/>
                <a:gd name="T68" fmla="*/ 3676 w 8965002"/>
                <a:gd name="T69" fmla="*/ 239 h 8673857"/>
                <a:gd name="T70" fmla="*/ 6389 w 8965002"/>
                <a:gd name="T71" fmla="*/ 0 h 8673857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8965002" h="8673857">
                  <a:moveTo>
                    <a:pt x="8267042" y="3603669"/>
                  </a:moveTo>
                  <a:cubicBezTo>
                    <a:pt x="8267042" y="3603669"/>
                    <a:pt x="8267042" y="3603669"/>
                    <a:pt x="8503636" y="3603669"/>
                  </a:cubicBezTo>
                  <a:cubicBezTo>
                    <a:pt x="8770275" y="3603669"/>
                    <a:pt x="9115779" y="3885289"/>
                    <a:pt x="8894206" y="4343392"/>
                  </a:cubicBezTo>
                  <a:cubicBezTo>
                    <a:pt x="8894206" y="4343392"/>
                    <a:pt x="8894206" y="4343392"/>
                    <a:pt x="6963891" y="7249712"/>
                  </a:cubicBezTo>
                  <a:cubicBezTo>
                    <a:pt x="6817428" y="7463743"/>
                    <a:pt x="6610877" y="7475008"/>
                    <a:pt x="6509479" y="7475008"/>
                  </a:cubicBezTo>
                  <a:cubicBezTo>
                    <a:pt x="6509479" y="7475008"/>
                    <a:pt x="6509479" y="7475008"/>
                    <a:pt x="5375325" y="7475008"/>
                  </a:cubicBezTo>
                  <a:cubicBezTo>
                    <a:pt x="5375325" y="7475008"/>
                    <a:pt x="5375325" y="7475008"/>
                    <a:pt x="5375325" y="8391212"/>
                  </a:cubicBezTo>
                  <a:cubicBezTo>
                    <a:pt x="5375325" y="8503860"/>
                    <a:pt x="5326504" y="8586469"/>
                    <a:pt x="5225106" y="8639038"/>
                  </a:cubicBezTo>
                  <a:cubicBezTo>
                    <a:pt x="5180040" y="8661567"/>
                    <a:pt x="5131219" y="8672833"/>
                    <a:pt x="5086153" y="8672833"/>
                  </a:cubicBezTo>
                  <a:cubicBezTo>
                    <a:pt x="5026066" y="8672833"/>
                    <a:pt x="4962223" y="8654057"/>
                    <a:pt x="4909646" y="8620263"/>
                  </a:cubicBezTo>
                  <a:cubicBezTo>
                    <a:pt x="4909646" y="8620263"/>
                    <a:pt x="4909646" y="8620263"/>
                    <a:pt x="4027109" y="8023229"/>
                  </a:cubicBezTo>
                  <a:cubicBezTo>
                    <a:pt x="4027109" y="8023229"/>
                    <a:pt x="4027109" y="8023229"/>
                    <a:pt x="3163349" y="8620263"/>
                  </a:cubicBezTo>
                  <a:cubicBezTo>
                    <a:pt x="3069463" y="8684097"/>
                    <a:pt x="2949287" y="8691607"/>
                    <a:pt x="2847889" y="8639038"/>
                  </a:cubicBezTo>
                  <a:cubicBezTo>
                    <a:pt x="2750247" y="8586469"/>
                    <a:pt x="2686404" y="8503860"/>
                    <a:pt x="2686404" y="8391212"/>
                  </a:cubicBezTo>
                  <a:cubicBezTo>
                    <a:pt x="2686404" y="8391212"/>
                    <a:pt x="2686404" y="8391212"/>
                    <a:pt x="2686404" y="6100701"/>
                  </a:cubicBezTo>
                  <a:cubicBezTo>
                    <a:pt x="2686404" y="5559991"/>
                    <a:pt x="2990598" y="5237066"/>
                    <a:pt x="3170860" y="5131928"/>
                  </a:cubicBezTo>
                  <a:cubicBezTo>
                    <a:pt x="3215926" y="5105644"/>
                    <a:pt x="3268503" y="5090624"/>
                    <a:pt x="3324835" y="5090624"/>
                  </a:cubicBezTo>
                  <a:cubicBezTo>
                    <a:pt x="3324835" y="5090624"/>
                    <a:pt x="3324835" y="5090624"/>
                    <a:pt x="5690785" y="5090624"/>
                  </a:cubicBezTo>
                  <a:cubicBezTo>
                    <a:pt x="5371570" y="5406038"/>
                    <a:pt x="5367814" y="5980543"/>
                    <a:pt x="5367814" y="6280938"/>
                  </a:cubicBezTo>
                  <a:cubicBezTo>
                    <a:pt x="5367814" y="6280938"/>
                    <a:pt x="5367814" y="6280938"/>
                    <a:pt x="6227818" y="6280938"/>
                  </a:cubicBezTo>
                  <a:cubicBezTo>
                    <a:pt x="6227818" y="6280938"/>
                    <a:pt x="6227818" y="6280938"/>
                    <a:pt x="8267042" y="3603669"/>
                  </a:cubicBezTo>
                  <a:close/>
                  <a:moveTo>
                    <a:pt x="6109875" y="128"/>
                  </a:moveTo>
                  <a:cubicBezTo>
                    <a:pt x="6829153" y="-2490"/>
                    <a:pt x="7579192" y="34821"/>
                    <a:pt x="8198796" y="137601"/>
                  </a:cubicBezTo>
                  <a:cubicBezTo>
                    <a:pt x="8705745" y="220201"/>
                    <a:pt x="8739542" y="678257"/>
                    <a:pt x="8578069" y="884757"/>
                  </a:cubicBezTo>
                  <a:cubicBezTo>
                    <a:pt x="8578069" y="884757"/>
                    <a:pt x="6234838" y="3955980"/>
                    <a:pt x="6208552" y="3974753"/>
                  </a:cubicBezTo>
                  <a:cubicBezTo>
                    <a:pt x="6107162" y="4098653"/>
                    <a:pt x="5953199" y="4177498"/>
                    <a:pt x="5780461" y="4177498"/>
                  </a:cubicBezTo>
                  <a:cubicBezTo>
                    <a:pt x="5780461" y="4177498"/>
                    <a:pt x="5780461" y="4177498"/>
                    <a:pt x="2209285" y="4177498"/>
                  </a:cubicBezTo>
                  <a:cubicBezTo>
                    <a:pt x="1818747" y="4177498"/>
                    <a:pt x="970076" y="4545444"/>
                    <a:pt x="1150325" y="5476573"/>
                  </a:cubicBezTo>
                  <a:cubicBezTo>
                    <a:pt x="1217918" y="5825746"/>
                    <a:pt x="1465760" y="6103583"/>
                    <a:pt x="1799971" y="6223729"/>
                  </a:cubicBezTo>
                  <a:cubicBezTo>
                    <a:pt x="1875075" y="6253765"/>
                    <a:pt x="2002751" y="6268783"/>
                    <a:pt x="2085365" y="6280047"/>
                  </a:cubicBezTo>
                  <a:cubicBezTo>
                    <a:pt x="2085365" y="6280047"/>
                    <a:pt x="2085365" y="6280047"/>
                    <a:pt x="2085365" y="7473994"/>
                  </a:cubicBezTo>
                  <a:cubicBezTo>
                    <a:pt x="1582171" y="7440203"/>
                    <a:pt x="335451" y="7004675"/>
                    <a:pt x="53813" y="5720619"/>
                  </a:cubicBezTo>
                  <a:cubicBezTo>
                    <a:pt x="-25046" y="5397728"/>
                    <a:pt x="-13780" y="5056063"/>
                    <a:pt x="65078" y="4729417"/>
                  </a:cubicBezTo>
                  <a:cubicBezTo>
                    <a:pt x="282879" y="3283915"/>
                    <a:pt x="2351982" y="944830"/>
                    <a:pt x="2716235" y="670748"/>
                  </a:cubicBezTo>
                  <a:cubicBezTo>
                    <a:pt x="2960321" y="471756"/>
                    <a:pt x="3234449" y="310311"/>
                    <a:pt x="3516088" y="227711"/>
                  </a:cubicBezTo>
                  <a:cubicBezTo>
                    <a:pt x="3797726" y="119767"/>
                    <a:pt x="4911078" y="4491"/>
                    <a:pt x="6109875" y="128"/>
                  </a:cubicBezTo>
                  <a:close/>
                </a:path>
              </a:pathLst>
            </a:custGeom>
            <a:solidFill>
              <a:srgbClr val="4B64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 anchorCtr="1"/>
            <a:lstStyle/>
            <a:p>
              <a:endParaRPr lang="zh-CN" altLang="en-US"/>
            </a:p>
          </p:txBody>
        </p:sp>
      </p:grpSp>
      <p:pic>
        <p:nvPicPr>
          <p:cNvPr id="31750" name="图片 9">
            <a:extLst>
              <a:ext uri="{FF2B5EF4-FFF2-40B4-BE49-F238E27FC236}">
                <a16:creationId xmlns:a16="http://schemas.microsoft.com/office/drawing/2014/main" id="{6D7878E4-4D9A-49D7-93AC-72BB752105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6188" y="5200650"/>
            <a:ext cx="5865812" cy="165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51" name="图片 10">
            <a:extLst>
              <a:ext uri="{FF2B5EF4-FFF2-40B4-BE49-F238E27FC236}">
                <a16:creationId xmlns:a16="http://schemas.microsoft.com/office/drawing/2014/main" id="{A16C41D2-4ABD-40C3-A8E2-120BBEA519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878763" cy="221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890408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任意多边形 10">
            <a:extLst>
              <a:ext uri="{FF2B5EF4-FFF2-40B4-BE49-F238E27FC236}">
                <a16:creationId xmlns:a16="http://schemas.microsoft.com/office/drawing/2014/main" id="{F78217A7-87B9-42C8-9AA2-56639B95E51F}"/>
              </a:ext>
            </a:extLst>
          </p:cNvPr>
          <p:cNvSpPr/>
          <p:nvPr/>
        </p:nvSpPr>
        <p:spPr>
          <a:xfrm rot="5400000">
            <a:off x="3326295" y="-2869096"/>
            <a:ext cx="914400" cy="7566991"/>
          </a:xfrm>
          <a:custGeom>
            <a:avLst/>
            <a:gdLst>
              <a:gd name="connsiteX0" fmla="*/ 0 w 990604"/>
              <a:gd name="connsiteY0" fmla="*/ 5956738 h 5956738"/>
              <a:gd name="connsiteX1" fmla="*/ 0 w 990604"/>
              <a:gd name="connsiteY1" fmla="*/ 317938 h 5956738"/>
              <a:gd name="connsiteX2" fmla="*/ 6 w 990604"/>
              <a:gd name="connsiteY2" fmla="*/ 317938 h 5956738"/>
              <a:gd name="connsiteX3" fmla="*/ 495305 w 990604"/>
              <a:gd name="connsiteY3" fmla="*/ 0 h 5956738"/>
              <a:gd name="connsiteX4" fmla="*/ 990604 w 990604"/>
              <a:gd name="connsiteY4" fmla="*/ 317938 h 5956738"/>
              <a:gd name="connsiteX5" fmla="*/ 990601 w 990604"/>
              <a:gd name="connsiteY5" fmla="*/ 317938 h 5956738"/>
              <a:gd name="connsiteX6" fmla="*/ 990601 w 990604"/>
              <a:gd name="connsiteY6" fmla="*/ 5956738 h 5956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0604" h="5956738">
                <a:moveTo>
                  <a:pt x="0" y="5956738"/>
                </a:moveTo>
                <a:lnTo>
                  <a:pt x="0" y="317938"/>
                </a:lnTo>
                <a:lnTo>
                  <a:pt x="6" y="317938"/>
                </a:lnTo>
                <a:lnTo>
                  <a:pt x="495305" y="0"/>
                </a:lnTo>
                <a:lnTo>
                  <a:pt x="990604" y="317938"/>
                </a:lnTo>
                <a:lnTo>
                  <a:pt x="990601" y="317938"/>
                </a:lnTo>
                <a:lnTo>
                  <a:pt x="990601" y="5956738"/>
                </a:lnTo>
                <a:close/>
              </a:path>
            </a:pathLst>
          </a:custGeom>
          <a:solidFill>
            <a:srgbClr val="4B64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zh-CN" altLang="en-US" noProof="1"/>
          </a:p>
        </p:txBody>
      </p:sp>
      <p:sp>
        <p:nvSpPr>
          <p:cNvPr id="2" name="椭圆 1">
            <a:extLst>
              <a:ext uri="{FF2B5EF4-FFF2-40B4-BE49-F238E27FC236}">
                <a16:creationId xmlns:a16="http://schemas.microsoft.com/office/drawing/2014/main" id="{989F1B2B-D069-4E1D-ABB9-F2C6C8EF9ED8}"/>
              </a:ext>
            </a:extLst>
          </p:cNvPr>
          <p:cNvSpPr/>
          <p:nvPr/>
        </p:nvSpPr>
        <p:spPr>
          <a:xfrm>
            <a:off x="323850" y="247650"/>
            <a:ext cx="1333500" cy="1333500"/>
          </a:xfrm>
          <a:prstGeom prst="ellipse">
            <a:avLst/>
          </a:prstGeom>
          <a:solidFill>
            <a:schemeClr val="bg1"/>
          </a:solidFill>
          <a:ln w="38100">
            <a:solidFill>
              <a:srgbClr val="4B64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zh-CN" altLang="en-US" noProof="1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EB01D4AC-4383-4216-A68F-045301757739}"/>
              </a:ext>
            </a:extLst>
          </p:cNvPr>
          <p:cNvGrpSpPr/>
          <p:nvPr/>
        </p:nvGrpSpPr>
        <p:grpSpPr>
          <a:xfrm>
            <a:off x="475624" y="571426"/>
            <a:ext cx="1029952" cy="685949"/>
            <a:chOff x="5302250" y="2903538"/>
            <a:chExt cx="1587500" cy="1057276"/>
          </a:xfrm>
          <a:solidFill>
            <a:srgbClr val="4B649F"/>
          </a:solidFill>
        </p:grpSpPr>
        <p:sp>
          <p:nvSpPr>
            <p:cNvPr id="4" name="Freeform 84">
              <a:extLst>
                <a:ext uri="{FF2B5EF4-FFF2-40B4-BE49-F238E27FC236}">
                  <a16:creationId xmlns:a16="http://schemas.microsoft.com/office/drawing/2014/main" id="{31146644-E136-4958-B5BF-A9B632D430C5}"/>
                </a:ext>
              </a:extLst>
            </p:cNvPr>
            <p:cNvSpPr/>
            <p:nvPr/>
          </p:nvSpPr>
          <p:spPr bwMode="auto">
            <a:xfrm>
              <a:off x="5362575" y="3040063"/>
              <a:ext cx="706438" cy="614363"/>
            </a:xfrm>
            <a:custGeom>
              <a:avLst/>
              <a:gdLst>
                <a:gd name="T0" fmla="*/ 181 w 187"/>
                <a:gd name="T1" fmla="*/ 49 h 162"/>
                <a:gd name="T2" fmla="*/ 187 w 187"/>
                <a:gd name="T3" fmla="*/ 66 h 162"/>
                <a:gd name="T4" fmla="*/ 187 w 187"/>
                <a:gd name="T5" fmla="*/ 162 h 162"/>
                <a:gd name="T6" fmla="*/ 176 w 187"/>
                <a:gd name="T7" fmla="*/ 153 h 162"/>
                <a:gd name="T8" fmla="*/ 92 w 187"/>
                <a:gd name="T9" fmla="*/ 115 h 162"/>
                <a:gd name="T10" fmla="*/ 73 w 187"/>
                <a:gd name="T11" fmla="*/ 114 h 162"/>
                <a:gd name="T12" fmla="*/ 8 w 187"/>
                <a:gd name="T13" fmla="*/ 131 h 162"/>
                <a:gd name="T14" fmla="*/ 1 w 187"/>
                <a:gd name="T15" fmla="*/ 131 h 162"/>
                <a:gd name="T16" fmla="*/ 2 w 187"/>
                <a:gd name="T17" fmla="*/ 126 h 162"/>
                <a:gd name="T18" fmla="*/ 26 w 187"/>
                <a:gd name="T19" fmla="*/ 70 h 162"/>
                <a:gd name="T20" fmla="*/ 48 w 187"/>
                <a:gd name="T21" fmla="*/ 20 h 162"/>
                <a:gd name="T22" fmla="*/ 53 w 187"/>
                <a:gd name="T23" fmla="*/ 13 h 162"/>
                <a:gd name="T24" fmla="*/ 62 w 187"/>
                <a:gd name="T25" fmla="*/ 9 h 162"/>
                <a:gd name="T26" fmla="*/ 130 w 187"/>
                <a:gd name="T27" fmla="*/ 11 h 162"/>
                <a:gd name="T28" fmla="*/ 181 w 187"/>
                <a:gd name="T29" fmla="*/ 49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7" h="162">
                  <a:moveTo>
                    <a:pt x="181" y="49"/>
                  </a:moveTo>
                  <a:cubicBezTo>
                    <a:pt x="184" y="54"/>
                    <a:pt x="187" y="60"/>
                    <a:pt x="187" y="66"/>
                  </a:cubicBezTo>
                  <a:cubicBezTo>
                    <a:pt x="187" y="162"/>
                    <a:pt x="187" y="162"/>
                    <a:pt x="187" y="162"/>
                  </a:cubicBezTo>
                  <a:cubicBezTo>
                    <a:pt x="187" y="162"/>
                    <a:pt x="178" y="154"/>
                    <a:pt x="176" y="153"/>
                  </a:cubicBezTo>
                  <a:cubicBezTo>
                    <a:pt x="168" y="148"/>
                    <a:pt x="133" y="120"/>
                    <a:pt x="92" y="115"/>
                  </a:cubicBezTo>
                  <a:cubicBezTo>
                    <a:pt x="86" y="114"/>
                    <a:pt x="79" y="114"/>
                    <a:pt x="73" y="114"/>
                  </a:cubicBezTo>
                  <a:cubicBezTo>
                    <a:pt x="32" y="114"/>
                    <a:pt x="8" y="131"/>
                    <a:pt x="8" y="131"/>
                  </a:cubicBezTo>
                  <a:cubicBezTo>
                    <a:pt x="5" y="133"/>
                    <a:pt x="2" y="133"/>
                    <a:pt x="1" y="131"/>
                  </a:cubicBezTo>
                  <a:cubicBezTo>
                    <a:pt x="0" y="130"/>
                    <a:pt x="1" y="128"/>
                    <a:pt x="2" y="126"/>
                  </a:cubicBezTo>
                  <a:cubicBezTo>
                    <a:pt x="26" y="70"/>
                    <a:pt x="26" y="70"/>
                    <a:pt x="26" y="70"/>
                  </a:cubicBezTo>
                  <a:cubicBezTo>
                    <a:pt x="48" y="20"/>
                    <a:pt x="48" y="20"/>
                    <a:pt x="48" y="20"/>
                  </a:cubicBezTo>
                  <a:cubicBezTo>
                    <a:pt x="49" y="18"/>
                    <a:pt x="51" y="15"/>
                    <a:pt x="53" y="13"/>
                  </a:cubicBezTo>
                  <a:cubicBezTo>
                    <a:pt x="55" y="11"/>
                    <a:pt x="59" y="10"/>
                    <a:pt x="62" y="9"/>
                  </a:cubicBezTo>
                  <a:cubicBezTo>
                    <a:pt x="65" y="9"/>
                    <a:pt x="98" y="0"/>
                    <a:pt x="130" y="11"/>
                  </a:cubicBezTo>
                  <a:cubicBezTo>
                    <a:pt x="163" y="22"/>
                    <a:pt x="179" y="45"/>
                    <a:pt x="181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5" name="Freeform 85">
              <a:extLst>
                <a:ext uri="{FF2B5EF4-FFF2-40B4-BE49-F238E27FC236}">
                  <a16:creationId xmlns:a16="http://schemas.microsoft.com/office/drawing/2014/main" id="{15DA8FD2-48AA-4963-8E7E-85AB57E553CB}"/>
                </a:ext>
              </a:extLst>
            </p:cNvPr>
            <p:cNvSpPr/>
            <p:nvPr/>
          </p:nvSpPr>
          <p:spPr bwMode="auto">
            <a:xfrm>
              <a:off x="6115050" y="2903538"/>
              <a:ext cx="400050" cy="747713"/>
            </a:xfrm>
            <a:custGeom>
              <a:avLst/>
              <a:gdLst>
                <a:gd name="T0" fmla="*/ 44 w 106"/>
                <a:gd name="T1" fmla="*/ 119 h 197"/>
                <a:gd name="T2" fmla="*/ 3 w 106"/>
                <a:gd name="T3" fmla="*/ 187 h 197"/>
                <a:gd name="T4" fmla="*/ 0 w 106"/>
                <a:gd name="T5" fmla="*/ 197 h 197"/>
                <a:gd name="T6" fmla="*/ 0 w 106"/>
                <a:gd name="T7" fmla="*/ 83 h 197"/>
                <a:gd name="T8" fmla="*/ 1 w 106"/>
                <a:gd name="T9" fmla="*/ 64 h 197"/>
                <a:gd name="T10" fmla="*/ 16 w 106"/>
                <a:gd name="T11" fmla="*/ 29 h 197"/>
                <a:gd name="T12" fmla="*/ 49 w 106"/>
                <a:gd name="T13" fmla="*/ 1 h 197"/>
                <a:gd name="T14" fmla="*/ 54 w 106"/>
                <a:gd name="T15" fmla="*/ 0 h 197"/>
                <a:gd name="T16" fmla="*/ 64 w 106"/>
                <a:gd name="T17" fmla="*/ 6 h 197"/>
                <a:gd name="T18" fmla="*/ 85 w 106"/>
                <a:gd name="T19" fmla="*/ 42 h 197"/>
                <a:gd name="T20" fmla="*/ 86 w 106"/>
                <a:gd name="T21" fmla="*/ 42 h 197"/>
                <a:gd name="T22" fmla="*/ 104 w 106"/>
                <a:gd name="T23" fmla="*/ 74 h 197"/>
                <a:gd name="T24" fmla="*/ 105 w 106"/>
                <a:gd name="T25" fmla="*/ 82 h 197"/>
                <a:gd name="T26" fmla="*/ 99 w 106"/>
                <a:gd name="T27" fmla="*/ 87 h 197"/>
                <a:gd name="T28" fmla="*/ 44 w 106"/>
                <a:gd name="T29" fmla="*/ 119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6" h="197">
                  <a:moveTo>
                    <a:pt x="44" y="119"/>
                  </a:moveTo>
                  <a:cubicBezTo>
                    <a:pt x="25" y="137"/>
                    <a:pt x="12" y="156"/>
                    <a:pt x="3" y="187"/>
                  </a:cubicBezTo>
                  <a:cubicBezTo>
                    <a:pt x="0" y="197"/>
                    <a:pt x="0" y="197"/>
                    <a:pt x="0" y="197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77"/>
                    <a:pt x="0" y="69"/>
                    <a:pt x="1" y="64"/>
                  </a:cubicBezTo>
                  <a:cubicBezTo>
                    <a:pt x="1" y="63"/>
                    <a:pt x="3" y="47"/>
                    <a:pt x="16" y="29"/>
                  </a:cubicBezTo>
                  <a:cubicBezTo>
                    <a:pt x="30" y="11"/>
                    <a:pt x="48" y="1"/>
                    <a:pt x="49" y="1"/>
                  </a:cubicBezTo>
                  <a:cubicBezTo>
                    <a:pt x="51" y="0"/>
                    <a:pt x="52" y="0"/>
                    <a:pt x="54" y="0"/>
                  </a:cubicBezTo>
                  <a:cubicBezTo>
                    <a:pt x="58" y="0"/>
                    <a:pt x="62" y="2"/>
                    <a:pt x="64" y="6"/>
                  </a:cubicBezTo>
                  <a:cubicBezTo>
                    <a:pt x="85" y="42"/>
                    <a:pt x="85" y="42"/>
                    <a:pt x="85" y="42"/>
                  </a:cubicBezTo>
                  <a:cubicBezTo>
                    <a:pt x="86" y="42"/>
                    <a:pt x="86" y="42"/>
                    <a:pt x="86" y="42"/>
                  </a:cubicBezTo>
                  <a:cubicBezTo>
                    <a:pt x="104" y="74"/>
                    <a:pt x="104" y="74"/>
                    <a:pt x="104" y="74"/>
                  </a:cubicBezTo>
                  <a:cubicBezTo>
                    <a:pt x="106" y="76"/>
                    <a:pt x="106" y="79"/>
                    <a:pt x="105" y="82"/>
                  </a:cubicBezTo>
                  <a:cubicBezTo>
                    <a:pt x="104" y="84"/>
                    <a:pt x="102" y="86"/>
                    <a:pt x="99" y="87"/>
                  </a:cubicBezTo>
                  <a:cubicBezTo>
                    <a:pt x="99" y="87"/>
                    <a:pt x="66" y="99"/>
                    <a:pt x="44" y="1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6" name="Freeform 86">
              <a:extLst>
                <a:ext uri="{FF2B5EF4-FFF2-40B4-BE49-F238E27FC236}">
                  <a16:creationId xmlns:a16="http://schemas.microsoft.com/office/drawing/2014/main" id="{D734BADA-8DF3-43AB-AF1D-D1882A0044FC}"/>
                </a:ext>
              </a:extLst>
            </p:cNvPr>
            <p:cNvSpPr/>
            <p:nvPr/>
          </p:nvSpPr>
          <p:spPr bwMode="auto">
            <a:xfrm>
              <a:off x="6194425" y="3529013"/>
              <a:ext cx="642938" cy="160338"/>
            </a:xfrm>
            <a:custGeom>
              <a:avLst/>
              <a:gdLst>
                <a:gd name="T0" fmla="*/ 155 w 170"/>
                <a:gd name="T1" fmla="*/ 11 h 42"/>
                <a:gd name="T2" fmla="*/ 154 w 170"/>
                <a:gd name="T3" fmla="*/ 10 h 42"/>
                <a:gd name="T4" fmla="*/ 153 w 170"/>
                <a:gd name="T5" fmla="*/ 10 h 42"/>
                <a:gd name="T6" fmla="*/ 108 w 170"/>
                <a:gd name="T7" fmla="*/ 0 h 42"/>
                <a:gd name="T8" fmla="*/ 85 w 170"/>
                <a:gd name="T9" fmla="*/ 3 h 42"/>
                <a:gd name="T10" fmla="*/ 11 w 170"/>
                <a:gd name="T11" fmla="*/ 35 h 42"/>
                <a:gd name="T12" fmla="*/ 11 w 170"/>
                <a:gd name="T13" fmla="*/ 36 h 42"/>
                <a:gd name="T14" fmla="*/ 7 w 170"/>
                <a:gd name="T15" fmla="*/ 38 h 42"/>
                <a:gd name="T16" fmla="*/ 3 w 170"/>
                <a:gd name="T17" fmla="*/ 40 h 42"/>
                <a:gd name="T18" fmla="*/ 1 w 170"/>
                <a:gd name="T19" fmla="*/ 42 h 42"/>
                <a:gd name="T20" fmla="*/ 0 w 170"/>
                <a:gd name="T21" fmla="*/ 42 h 42"/>
                <a:gd name="T22" fmla="*/ 161 w 170"/>
                <a:gd name="T23" fmla="*/ 42 h 42"/>
                <a:gd name="T24" fmla="*/ 169 w 170"/>
                <a:gd name="T25" fmla="*/ 38 h 42"/>
                <a:gd name="T26" fmla="*/ 167 w 170"/>
                <a:gd name="T27" fmla="*/ 28 h 42"/>
                <a:gd name="T28" fmla="*/ 155 w 170"/>
                <a:gd name="T29" fmla="*/ 11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70" h="42">
                  <a:moveTo>
                    <a:pt x="155" y="11"/>
                  </a:moveTo>
                  <a:cubicBezTo>
                    <a:pt x="155" y="11"/>
                    <a:pt x="154" y="10"/>
                    <a:pt x="154" y="10"/>
                  </a:cubicBezTo>
                  <a:cubicBezTo>
                    <a:pt x="153" y="10"/>
                    <a:pt x="153" y="10"/>
                    <a:pt x="153" y="10"/>
                  </a:cubicBezTo>
                  <a:cubicBezTo>
                    <a:pt x="152" y="9"/>
                    <a:pt x="132" y="0"/>
                    <a:pt x="108" y="0"/>
                  </a:cubicBezTo>
                  <a:cubicBezTo>
                    <a:pt x="100" y="0"/>
                    <a:pt x="92" y="1"/>
                    <a:pt x="85" y="3"/>
                  </a:cubicBezTo>
                  <a:cubicBezTo>
                    <a:pt x="46" y="15"/>
                    <a:pt x="15" y="33"/>
                    <a:pt x="11" y="35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10" y="36"/>
                    <a:pt x="9" y="37"/>
                    <a:pt x="7" y="38"/>
                  </a:cubicBezTo>
                  <a:cubicBezTo>
                    <a:pt x="6" y="39"/>
                    <a:pt x="4" y="40"/>
                    <a:pt x="3" y="40"/>
                  </a:cubicBezTo>
                  <a:cubicBezTo>
                    <a:pt x="2" y="41"/>
                    <a:pt x="2" y="41"/>
                    <a:pt x="1" y="42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161" y="42"/>
                    <a:pt x="161" y="42"/>
                    <a:pt x="161" y="42"/>
                  </a:cubicBezTo>
                  <a:cubicBezTo>
                    <a:pt x="165" y="42"/>
                    <a:pt x="167" y="41"/>
                    <a:pt x="169" y="38"/>
                  </a:cubicBezTo>
                  <a:cubicBezTo>
                    <a:pt x="170" y="35"/>
                    <a:pt x="169" y="32"/>
                    <a:pt x="167" y="28"/>
                  </a:cubicBezTo>
                  <a:cubicBezTo>
                    <a:pt x="167" y="28"/>
                    <a:pt x="162" y="20"/>
                    <a:pt x="155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7" name="Freeform 87">
              <a:extLst>
                <a:ext uri="{FF2B5EF4-FFF2-40B4-BE49-F238E27FC236}">
                  <a16:creationId xmlns:a16="http://schemas.microsoft.com/office/drawing/2014/main" id="{8C32EF48-F3AF-4683-9EBA-C2E0FA0202B0}"/>
                </a:ext>
              </a:extLst>
            </p:cNvPr>
            <p:cNvSpPr/>
            <p:nvPr/>
          </p:nvSpPr>
          <p:spPr bwMode="auto">
            <a:xfrm>
              <a:off x="5335588" y="3771901"/>
              <a:ext cx="1520825" cy="155575"/>
            </a:xfrm>
            <a:custGeom>
              <a:avLst/>
              <a:gdLst>
                <a:gd name="T0" fmla="*/ 402 w 402"/>
                <a:gd name="T1" fmla="*/ 24 h 41"/>
                <a:gd name="T2" fmla="*/ 385 w 402"/>
                <a:gd name="T3" fmla="*/ 41 h 41"/>
                <a:gd name="T4" fmla="*/ 382 w 402"/>
                <a:gd name="T5" fmla="*/ 41 h 41"/>
                <a:gd name="T6" fmla="*/ 232 w 402"/>
                <a:gd name="T7" fmla="*/ 28 h 41"/>
                <a:gd name="T8" fmla="*/ 217 w 402"/>
                <a:gd name="T9" fmla="*/ 34 h 41"/>
                <a:gd name="T10" fmla="*/ 216 w 402"/>
                <a:gd name="T11" fmla="*/ 35 h 41"/>
                <a:gd name="T12" fmla="*/ 201 w 402"/>
                <a:gd name="T13" fmla="*/ 40 h 41"/>
                <a:gd name="T14" fmla="*/ 201 w 402"/>
                <a:gd name="T15" fmla="*/ 40 h 41"/>
                <a:gd name="T16" fmla="*/ 186 w 402"/>
                <a:gd name="T17" fmla="*/ 35 h 41"/>
                <a:gd name="T18" fmla="*/ 185 w 402"/>
                <a:gd name="T19" fmla="*/ 34 h 41"/>
                <a:gd name="T20" fmla="*/ 170 w 402"/>
                <a:gd name="T21" fmla="*/ 28 h 41"/>
                <a:gd name="T22" fmla="*/ 20 w 402"/>
                <a:gd name="T23" fmla="*/ 41 h 41"/>
                <a:gd name="T24" fmla="*/ 17 w 402"/>
                <a:gd name="T25" fmla="*/ 41 h 41"/>
                <a:gd name="T26" fmla="*/ 0 w 402"/>
                <a:gd name="T27" fmla="*/ 24 h 41"/>
                <a:gd name="T28" fmla="*/ 16 w 402"/>
                <a:gd name="T29" fmla="*/ 7 h 41"/>
                <a:gd name="T30" fmla="*/ 17 w 402"/>
                <a:gd name="T31" fmla="*/ 7 h 41"/>
                <a:gd name="T32" fmla="*/ 164 w 402"/>
                <a:gd name="T33" fmla="*/ 0 h 41"/>
                <a:gd name="T34" fmla="*/ 177 w 402"/>
                <a:gd name="T35" fmla="*/ 6 h 41"/>
                <a:gd name="T36" fmla="*/ 182 w 402"/>
                <a:gd name="T37" fmla="*/ 6 h 41"/>
                <a:gd name="T38" fmla="*/ 194 w 402"/>
                <a:gd name="T39" fmla="*/ 0 h 41"/>
                <a:gd name="T40" fmla="*/ 208 w 402"/>
                <a:gd name="T41" fmla="*/ 0 h 41"/>
                <a:gd name="T42" fmla="*/ 220 w 402"/>
                <a:gd name="T43" fmla="*/ 6 h 41"/>
                <a:gd name="T44" fmla="*/ 225 w 402"/>
                <a:gd name="T45" fmla="*/ 6 h 41"/>
                <a:gd name="T46" fmla="*/ 238 w 402"/>
                <a:gd name="T47" fmla="*/ 0 h 41"/>
                <a:gd name="T48" fmla="*/ 385 w 402"/>
                <a:gd name="T49" fmla="*/ 7 h 41"/>
                <a:gd name="T50" fmla="*/ 386 w 402"/>
                <a:gd name="T51" fmla="*/ 7 h 41"/>
                <a:gd name="T52" fmla="*/ 402 w 402"/>
                <a:gd name="T53" fmla="*/ 2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02" h="41">
                  <a:moveTo>
                    <a:pt x="402" y="24"/>
                  </a:moveTo>
                  <a:cubicBezTo>
                    <a:pt x="402" y="33"/>
                    <a:pt x="394" y="41"/>
                    <a:pt x="385" y="41"/>
                  </a:cubicBezTo>
                  <a:cubicBezTo>
                    <a:pt x="384" y="41"/>
                    <a:pt x="383" y="41"/>
                    <a:pt x="382" y="41"/>
                  </a:cubicBezTo>
                  <a:cubicBezTo>
                    <a:pt x="232" y="28"/>
                    <a:pt x="232" y="28"/>
                    <a:pt x="232" y="28"/>
                  </a:cubicBezTo>
                  <a:cubicBezTo>
                    <a:pt x="227" y="28"/>
                    <a:pt x="220" y="31"/>
                    <a:pt x="217" y="34"/>
                  </a:cubicBezTo>
                  <a:cubicBezTo>
                    <a:pt x="217" y="34"/>
                    <a:pt x="217" y="34"/>
                    <a:pt x="216" y="35"/>
                  </a:cubicBezTo>
                  <a:cubicBezTo>
                    <a:pt x="214" y="38"/>
                    <a:pt x="208" y="40"/>
                    <a:pt x="201" y="40"/>
                  </a:cubicBezTo>
                  <a:cubicBezTo>
                    <a:pt x="201" y="40"/>
                    <a:pt x="201" y="40"/>
                    <a:pt x="201" y="40"/>
                  </a:cubicBezTo>
                  <a:cubicBezTo>
                    <a:pt x="194" y="40"/>
                    <a:pt x="188" y="38"/>
                    <a:pt x="186" y="35"/>
                  </a:cubicBezTo>
                  <a:cubicBezTo>
                    <a:pt x="185" y="34"/>
                    <a:pt x="185" y="34"/>
                    <a:pt x="185" y="34"/>
                  </a:cubicBezTo>
                  <a:cubicBezTo>
                    <a:pt x="182" y="31"/>
                    <a:pt x="175" y="28"/>
                    <a:pt x="170" y="28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19" y="41"/>
                    <a:pt x="18" y="41"/>
                    <a:pt x="17" y="41"/>
                  </a:cubicBezTo>
                  <a:cubicBezTo>
                    <a:pt x="8" y="41"/>
                    <a:pt x="0" y="33"/>
                    <a:pt x="0" y="24"/>
                  </a:cubicBezTo>
                  <a:cubicBezTo>
                    <a:pt x="0" y="15"/>
                    <a:pt x="7" y="8"/>
                    <a:pt x="16" y="7"/>
                  </a:cubicBezTo>
                  <a:cubicBezTo>
                    <a:pt x="16" y="7"/>
                    <a:pt x="16" y="7"/>
                    <a:pt x="17" y="7"/>
                  </a:cubicBezTo>
                  <a:cubicBezTo>
                    <a:pt x="164" y="0"/>
                    <a:pt x="164" y="0"/>
                    <a:pt x="164" y="0"/>
                  </a:cubicBezTo>
                  <a:cubicBezTo>
                    <a:pt x="169" y="0"/>
                    <a:pt x="175" y="2"/>
                    <a:pt x="177" y="6"/>
                  </a:cubicBezTo>
                  <a:cubicBezTo>
                    <a:pt x="178" y="10"/>
                    <a:pt x="181" y="10"/>
                    <a:pt x="182" y="6"/>
                  </a:cubicBezTo>
                  <a:cubicBezTo>
                    <a:pt x="183" y="2"/>
                    <a:pt x="189" y="0"/>
                    <a:pt x="194" y="0"/>
                  </a:cubicBezTo>
                  <a:cubicBezTo>
                    <a:pt x="208" y="0"/>
                    <a:pt x="208" y="0"/>
                    <a:pt x="208" y="0"/>
                  </a:cubicBezTo>
                  <a:cubicBezTo>
                    <a:pt x="213" y="0"/>
                    <a:pt x="219" y="2"/>
                    <a:pt x="220" y="6"/>
                  </a:cubicBezTo>
                  <a:cubicBezTo>
                    <a:pt x="221" y="10"/>
                    <a:pt x="224" y="10"/>
                    <a:pt x="225" y="6"/>
                  </a:cubicBezTo>
                  <a:cubicBezTo>
                    <a:pt x="227" y="2"/>
                    <a:pt x="233" y="0"/>
                    <a:pt x="238" y="0"/>
                  </a:cubicBezTo>
                  <a:cubicBezTo>
                    <a:pt x="385" y="7"/>
                    <a:pt x="385" y="7"/>
                    <a:pt x="385" y="7"/>
                  </a:cubicBezTo>
                  <a:cubicBezTo>
                    <a:pt x="386" y="7"/>
                    <a:pt x="386" y="7"/>
                    <a:pt x="386" y="7"/>
                  </a:cubicBezTo>
                  <a:cubicBezTo>
                    <a:pt x="395" y="8"/>
                    <a:pt x="402" y="15"/>
                    <a:pt x="402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8" name="Freeform 88">
              <a:extLst>
                <a:ext uri="{FF2B5EF4-FFF2-40B4-BE49-F238E27FC236}">
                  <a16:creationId xmlns:a16="http://schemas.microsoft.com/office/drawing/2014/main" id="{4B3D1034-A172-47FD-BB41-0875EF5575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02250" y="3733801"/>
              <a:ext cx="1587500" cy="227013"/>
            </a:xfrm>
            <a:custGeom>
              <a:avLst/>
              <a:gdLst>
                <a:gd name="T0" fmla="*/ 394 w 420"/>
                <a:gd name="T1" fmla="*/ 60 h 60"/>
                <a:gd name="T2" fmla="*/ 394 w 420"/>
                <a:gd name="T3" fmla="*/ 60 h 60"/>
                <a:gd name="T4" fmla="*/ 391 w 420"/>
                <a:gd name="T5" fmla="*/ 60 h 60"/>
                <a:gd name="T6" fmla="*/ 390 w 420"/>
                <a:gd name="T7" fmla="*/ 60 h 60"/>
                <a:gd name="T8" fmla="*/ 240 w 420"/>
                <a:gd name="T9" fmla="*/ 47 h 60"/>
                <a:gd name="T10" fmla="*/ 240 w 420"/>
                <a:gd name="T11" fmla="*/ 47 h 60"/>
                <a:gd name="T12" fmla="*/ 235 w 420"/>
                <a:gd name="T13" fmla="*/ 49 h 60"/>
                <a:gd name="T14" fmla="*/ 235 w 420"/>
                <a:gd name="T15" fmla="*/ 52 h 60"/>
                <a:gd name="T16" fmla="*/ 230 w 420"/>
                <a:gd name="T17" fmla="*/ 53 h 60"/>
                <a:gd name="T18" fmla="*/ 210 w 420"/>
                <a:gd name="T19" fmla="*/ 59 h 60"/>
                <a:gd name="T20" fmla="*/ 210 w 420"/>
                <a:gd name="T21" fmla="*/ 59 h 60"/>
                <a:gd name="T22" fmla="*/ 190 w 420"/>
                <a:gd name="T23" fmla="*/ 53 h 60"/>
                <a:gd name="T24" fmla="*/ 186 w 420"/>
                <a:gd name="T25" fmla="*/ 52 h 60"/>
                <a:gd name="T26" fmla="*/ 185 w 420"/>
                <a:gd name="T27" fmla="*/ 49 h 60"/>
                <a:gd name="T28" fmla="*/ 180 w 420"/>
                <a:gd name="T29" fmla="*/ 47 h 60"/>
                <a:gd name="T30" fmla="*/ 29 w 420"/>
                <a:gd name="T31" fmla="*/ 60 h 60"/>
                <a:gd name="T32" fmla="*/ 26 w 420"/>
                <a:gd name="T33" fmla="*/ 60 h 60"/>
                <a:gd name="T34" fmla="*/ 0 w 420"/>
                <a:gd name="T35" fmla="*/ 34 h 60"/>
                <a:gd name="T36" fmla="*/ 25 w 420"/>
                <a:gd name="T37" fmla="*/ 8 h 60"/>
                <a:gd name="T38" fmla="*/ 25 w 420"/>
                <a:gd name="T39" fmla="*/ 8 h 60"/>
                <a:gd name="T40" fmla="*/ 173 w 420"/>
                <a:gd name="T41" fmla="*/ 1 h 60"/>
                <a:gd name="T42" fmla="*/ 188 w 420"/>
                <a:gd name="T43" fmla="*/ 5 h 60"/>
                <a:gd name="T44" fmla="*/ 203 w 420"/>
                <a:gd name="T45" fmla="*/ 0 h 60"/>
                <a:gd name="T46" fmla="*/ 217 w 420"/>
                <a:gd name="T47" fmla="*/ 0 h 60"/>
                <a:gd name="T48" fmla="*/ 232 w 420"/>
                <a:gd name="T49" fmla="*/ 5 h 60"/>
                <a:gd name="T50" fmla="*/ 247 w 420"/>
                <a:gd name="T51" fmla="*/ 1 h 60"/>
                <a:gd name="T52" fmla="*/ 395 w 420"/>
                <a:gd name="T53" fmla="*/ 8 h 60"/>
                <a:gd name="T54" fmla="*/ 420 w 420"/>
                <a:gd name="T55" fmla="*/ 34 h 60"/>
                <a:gd name="T56" fmla="*/ 394 w 420"/>
                <a:gd name="T57" fmla="*/ 60 h 60"/>
                <a:gd name="T58" fmla="*/ 26 w 420"/>
                <a:gd name="T59" fmla="*/ 26 h 60"/>
                <a:gd name="T60" fmla="*/ 18 w 420"/>
                <a:gd name="T61" fmla="*/ 34 h 60"/>
                <a:gd name="T62" fmla="*/ 26 w 420"/>
                <a:gd name="T63" fmla="*/ 42 h 60"/>
                <a:gd name="T64" fmla="*/ 26 w 420"/>
                <a:gd name="T65" fmla="*/ 42 h 60"/>
                <a:gd name="T66" fmla="*/ 28 w 420"/>
                <a:gd name="T67" fmla="*/ 42 h 60"/>
                <a:gd name="T68" fmla="*/ 178 w 420"/>
                <a:gd name="T69" fmla="*/ 29 h 60"/>
                <a:gd name="T70" fmla="*/ 180 w 420"/>
                <a:gd name="T71" fmla="*/ 29 h 60"/>
                <a:gd name="T72" fmla="*/ 199 w 420"/>
                <a:gd name="T73" fmla="*/ 36 h 60"/>
                <a:gd name="T74" fmla="*/ 200 w 420"/>
                <a:gd name="T75" fmla="*/ 36 h 60"/>
                <a:gd name="T76" fmla="*/ 202 w 420"/>
                <a:gd name="T77" fmla="*/ 39 h 60"/>
                <a:gd name="T78" fmla="*/ 210 w 420"/>
                <a:gd name="T79" fmla="*/ 41 h 60"/>
                <a:gd name="T80" fmla="*/ 210 w 420"/>
                <a:gd name="T81" fmla="*/ 41 h 60"/>
                <a:gd name="T82" fmla="*/ 218 w 420"/>
                <a:gd name="T83" fmla="*/ 39 h 60"/>
                <a:gd name="T84" fmla="*/ 220 w 420"/>
                <a:gd name="T85" fmla="*/ 36 h 60"/>
                <a:gd name="T86" fmla="*/ 221 w 420"/>
                <a:gd name="T87" fmla="*/ 36 h 60"/>
                <a:gd name="T88" fmla="*/ 242 w 420"/>
                <a:gd name="T89" fmla="*/ 29 h 60"/>
                <a:gd name="T90" fmla="*/ 392 w 420"/>
                <a:gd name="T91" fmla="*/ 42 h 60"/>
                <a:gd name="T92" fmla="*/ 394 w 420"/>
                <a:gd name="T93" fmla="*/ 42 h 60"/>
                <a:gd name="T94" fmla="*/ 402 w 420"/>
                <a:gd name="T95" fmla="*/ 34 h 60"/>
                <a:gd name="T96" fmla="*/ 395 w 420"/>
                <a:gd name="T97" fmla="*/ 26 h 60"/>
                <a:gd name="T98" fmla="*/ 394 w 420"/>
                <a:gd name="T99" fmla="*/ 26 h 60"/>
                <a:gd name="T100" fmla="*/ 246 w 420"/>
                <a:gd name="T101" fmla="*/ 19 h 60"/>
                <a:gd name="T102" fmla="*/ 246 w 420"/>
                <a:gd name="T103" fmla="*/ 19 h 60"/>
                <a:gd name="T104" fmla="*/ 242 w 420"/>
                <a:gd name="T105" fmla="*/ 20 h 60"/>
                <a:gd name="T106" fmla="*/ 231 w 420"/>
                <a:gd name="T107" fmla="*/ 28 h 60"/>
                <a:gd name="T108" fmla="*/ 221 w 420"/>
                <a:gd name="T109" fmla="*/ 20 h 60"/>
                <a:gd name="T110" fmla="*/ 217 w 420"/>
                <a:gd name="T111" fmla="*/ 19 h 60"/>
                <a:gd name="T112" fmla="*/ 203 w 420"/>
                <a:gd name="T113" fmla="*/ 19 h 60"/>
                <a:gd name="T114" fmla="*/ 199 w 420"/>
                <a:gd name="T115" fmla="*/ 20 h 60"/>
                <a:gd name="T116" fmla="*/ 189 w 420"/>
                <a:gd name="T117" fmla="*/ 28 h 60"/>
                <a:gd name="T118" fmla="*/ 178 w 420"/>
                <a:gd name="T119" fmla="*/ 20 h 60"/>
                <a:gd name="T120" fmla="*/ 174 w 420"/>
                <a:gd name="T121" fmla="*/ 19 h 60"/>
                <a:gd name="T122" fmla="*/ 26 w 420"/>
                <a:gd name="T123" fmla="*/ 26 h 60"/>
                <a:gd name="T124" fmla="*/ 26 w 420"/>
                <a:gd name="T125" fmla="*/ 26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20" h="60">
                  <a:moveTo>
                    <a:pt x="394" y="60"/>
                  </a:moveTo>
                  <a:cubicBezTo>
                    <a:pt x="394" y="60"/>
                    <a:pt x="394" y="60"/>
                    <a:pt x="394" y="60"/>
                  </a:cubicBezTo>
                  <a:cubicBezTo>
                    <a:pt x="393" y="60"/>
                    <a:pt x="392" y="60"/>
                    <a:pt x="391" y="60"/>
                  </a:cubicBezTo>
                  <a:cubicBezTo>
                    <a:pt x="390" y="60"/>
                    <a:pt x="390" y="60"/>
                    <a:pt x="390" y="60"/>
                  </a:cubicBezTo>
                  <a:cubicBezTo>
                    <a:pt x="240" y="47"/>
                    <a:pt x="240" y="47"/>
                    <a:pt x="240" y="47"/>
                  </a:cubicBezTo>
                  <a:cubicBezTo>
                    <a:pt x="240" y="47"/>
                    <a:pt x="240" y="47"/>
                    <a:pt x="240" y="47"/>
                  </a:cubicBezTo>
                  <a:cubicBezTo>
                    <a:pt x="238" y="47"/>
                    <a:pt x="236" y="48"/>
                    <a:pt x="235" y="49"/>
                  </a:cubicBezTo>
                  <a:cubicBezTo>
                    <a:pt x="235" y="52"/>
                    <a:pt x="235" y="52"/>
                    <a:pt x="235" y="52"/>
                  </a:cubicBezTo>
                  <a:cubicBezTo>
                    <a:pt x="230" y="53"/>
                    <a:pt x="230" y="53"/>
                    <a:pt x="230" y="53"/>
                  </a:cubicBezTo>
                  <a:cubicBezTo>
                    <a:pt x="225" y="57"/>
                    <a:pt x="218" y="59"/>
                    <a:pt x="210" y="59"/>
                  </a:cubicBezTo>
                  <a:cubicBezTo>
                    <a:pt x="210" y="59"/>
                    <a:pt x="210" y="59"/>
                    <a:pt x="210" y="59"/>
                  </a:cubicBezTo>
                  <a:cubicBezTo>
                    <a:pt x="202" y="59"/>
                    <a:pt x="195" y="57"/>
                    <a:pt x="190" y="53"/>
                  </a:cubicBezTo>
                  <a:cubicBezTo>
                    <a:pt x="186" y="52"/>
                    <a:pt x="186" y="52"/>
                    <a:pt x="186" y="52"/>
                  </a:cubicBezTo>
                  <a:cubicBezTo>
                    <a:pt x="185" y="49"/>
                    <a:pt x="185" y="49"/>
                    <a:pt x="185" y="49"/>
                  </a:cubicBezTo>
                  <a:cubicBezTo>
                    <a:pt x="184" y="48"/>
                    <a:pt x="182" y="47"/>
                    <a:pt x="180" y="47"/>
                  </a:cubicBezTo>
                  <a:cubicBezTo>
                    <a:pt x="29" y="60"/>
                    <a:pt x="29" y="60"/>
                    <a:pt x="29" y="60"/>
                  </a:cubicBezTo>
                  <a:cubicBezTo>
                    <a:pt x="28" y="60"/>
                    <a:pt x="27" y="60"/>
                    <a:pt x="26" y="60"/>
                  </a:cubicBezTo>
                  <a:cubicBezTo>
                    <a:pt x="12" y="60"/>
                    <a:pt x="0" y="48"/>
                    <a:pt x="0" y="34"/>
                  </a:cubicBezTo>
                  <a:cubicBezTo>
                    <a:pt x="0" y="20"/>
                    <a:pt x="11" y="9"/>
                    <a:pt x="25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173" y="1"/>
                    <a:pt x="173" y="1"/>
                    <a:pt x="173" y="1"/>
                  </a:cubicBezTo>
                  <a:cubicBezTo>
                    <a:pt x="178" y="1"/>
                    <a:pt x="184" y="2"/>
                    <a:pt x="188" y="5"/>
                  </a:cubicBezTo>
                  <a:cubicBezTo>
                    <a:pt x="192" y="2"/>
                    <a:pt x="197" y="0"/>
                    <a:pt x="203" y="0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23" y="0"/>
                    <a:pt x="228" y="2"/>
                    <a:pt x="232" y="5"/>
                  </a:cubicBezTo>
                  <a:cubicBezTo>
                    <a:pt x="236" y="2"/>
                    <a:pt x="242" y="1"/>
                    <a:pt x="247" y="1"/>
                  </a:cubicBezTo>
                  <a:cubicBezTo>
                    <a:pt x="395" y="8"/>
                    <a:pt x="395" y="8"/>
                    <a:pt x="395" y="8"/>
                  </a:cubicBezTo>
                  <a:cubicBezTo>
                    <a:pt x="409" y="9"/>
                    <a:pt x="420" y="20"/>
                    <a:pt x="420" y="34"/>
                  </a:cubicBezTo>
                  <a:cubicBezTo>
                    <a:pt x="420" y="48"/>
                    <a:pt x="408" y="60"/>
                    <a:pt x="394" y="60"/>
                  </a:cubicBezTo>
                  <a:close/>
                  <a:moveTo>
                    <a:pt x="26" y="26"/>
                  </a:moveTo>
                  <a:cubicBezTo>
                    <a:pt x="21" y="26"/>
                    <a:pt x="18" y="30"/>
                    <a:pt x="18" y="34"/>
                  </a:cubicBezTo>
                  <a:cubicBezTo>
                    <a:pt x="18" y="38"/>
                    <a:pt x="22" y="42"/>
                    <a:pt x="26" y="42"/>
                  </a:cubicBezTo>
                  <a:cubicBezTo>
                    <a:pt x="26" y="42"/>
                    <a:pt x="26" y="42"/>
                    <a:pt x="26" y="42"/>
                  </a:cubicBezTo>
                  <a:cubicBezTo>
                    <a:pt x="27" y="42"/>
                    <a:pt x="28" y="42"/>
                    <a:pt x="28" y="42"/>
                  </a:cubicBezTo>
                  <a:cubicBezTo>
                    <a:pt x="178" y="29"/>
                    <a:pt x="178" y="29"/>
                    <a:pt x="178" y="29"/>
                  </a:cubicBezTo>
                  <a:cubicBezTo>
                    <a:pt x="179" y="29"/>
                    <a:pt x="179" y="29"/>
                    <a:pt x="180" y="29"/>
                  </a:cubicBezTo>
                  <a:cubicBezTo>
                    <a:pt x="187" y="29"/>
                    <a:pt x="194" y="32"/>
                    <a:pt x="199" y="36"/>
                  </a:cubicBezTo>
                  <a:cubicBezTo>
                    <a:pt x="200" y="36"/>
                    <a:pt x="200" y="36"/>
                    <a:pt x="200" y="36"/>
                  </a:cubicBezTo>
                  <a:cubicBezTo>
                    <a:pt x="202" y="39"/>
                    <a:pt x="202" y="39"/>
                    <a:pt x="202" y="39"/>
                  </a:cubicBezTo>
                  <a:cubicBezTo>
                    <a:pt x="202" y="40"/>
                    <a:pt x="205" y="41"/>
                    <a:pt x="210" y="41"/>
                  </a:cubicBezTo>
                  <a:cubicBezTo>
                    <a:pt x="210" y="41"/>
                    <a:pt x="210" y="41"/>
                    <a:pt x="210" y="41"/>
                  </a:cubicBezTo>
                  <a:cubicBezTo>
                    <a:pt x="215" y="41"/>
                    <a:pt x="218" y="40"/>
                    <a:pt x="218" y="39"/>
                  </a:cubicBezTo>
                  <a:cubicBezTo>
                    <a:pt x="220" y="36"/>
                    <a:pt x="220" y="36"/>
                    <a:pt x="220" y="36"/>
                  </a:cubicBezTo>
                  <a:cubicBezTo>
                    <a:pt x="221" y="36"/>
                    <a:pt x="221" y="36"/>
                    <a:pt x="221" y="36"/>
                  </a:cubicBezTo>
                  <a:cubicBezTo>
                    <a:pt x="227" y="32"/>
                    <a:pt x="235" y="29"/>
                    <a:pt x="242" y="29"/>
                  </a:cubicBezTo>
                  <a:cubicBezTo>
                    <a:pt x="392" y="42"/>
                    <a:pt x="392" y="42"/>
                    <a:pt x="392" y="42"/>
                  </a:cubicBezTo>
                  <a:cubicBezTo>
                    <a:pt x="392" y="42"/>
                    <a:pt x="393" y="42"/>
                    <a:pt x="394" y="42"/>
                  </a:cubicBezTo>
                  <a:cubicBezTo>
                    <a:pt x="398" y="42"/>
                    <a:pt x="402" y="38"/>
                    <a:pt x="402" y="34"/>
                  </a:cubicBezTo>
                  <a:cubicBezTo>
                    <a:pt x="402" y="30"/>
                    <a:pt x="399" y="26"/>
                    <a:pt x="395" y="26"/>
                  </a:cubicBezTo>
                  <a:cubicBezTo>
                    <a:pt x="394" y="26"/>
                    <a:pt x="394" y="26"/>
                    <a:pt x="394" y="26"/>
                  </a:cubicBezTo>
                  <a:cubicBezTo>
                    <a:pt x="246" y="19"/>
                    <a:pt x="246" y="19"/>
                    <a:pt x="246" y="19"/>
                  </a:cubicBezTo>
                  <a:cubicBezTo>
                    <a:pt x="246" y="19"/>
                    <a:pt x="246" y="19"/>
                    <a:pt x="246" y="19"/>
                  </a:cubicBezTo>
                  <a:cubicBezTo>
                    <a:pt x="244" y="19"/>
                    <a:pt x="243" y="20"/>
                    <a:pt x="242" y="20"/>
                  </a:cubicBezTo>
                  <a:cubicBezTo>
                    <a:pt x="239" y="27"/>
                    <a:pt x="234" y="28"/>
                    <a:pt x="231" y="28"/>
                  </a:cubicBezTo>
                  <a:cubicBezTo>
                    <a:pt x="227" y="28"/>
                    <a:pt x="223" y="25"/>
                    <a:pt x="221" y="20"/>
                  </a:cubicBezTo>
                  <a:cubicBezTo>
                    <a:pt x="220" y="19"/>
                    <a:pt x="219" y="19"/>
                    <a:pt x="217" y="19"/>
                  </a:cubicBezTo>
                  <a:cubicBezTo>
                    <a:pt x="203" y="19"/>
                    <a:pt x="203" y="19"/>
                    <a:pt x="203" y="19"/>
                  </a:cubicBezTo>
                  <a:cubicBezTo>
                    <a:pt x="201" y="19"/>
                    <a:pt x="200" y="19"/>
                    <a:pt x="199" y="20"/>
                  </a:cubicBezTo>
                  <a:cubicBezTo>
                    <a:pt x="197" y="25"/>
                    <a:pt x="193" y="28"/>
                    <a:pt x="189" y="28"/>
                  </a:cubicBezTo>
                  <a:cubicBezTo>
                    <a:pt x="186" y="28"/>
                    <a:pt x="181" y="27"/>
                    <a:pt x="178" y="20"/>
                  </a:cubicBezTo>
                  <a:cubicBezTo>
                    <a:pt x="177" y="20"/>
                    <a:pt x="176" y="19"/>
                    <a:pt x="174" y="19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6" y="26"/>
                    <a:pt x="26" y="26"/>
                    <a:pt x="26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9" name="Freeform 89">
              <a:extLst>
                <a:ext uri="{FF2B5EF4-FFF2-40B4-BE49-F238E27FC236}">
                  <a16:creationId xmlns:a16="http://schemas.microsoft.com/office/drawing/2014/main" id="{B158FFF0-B7BE-4A61-BED7-743AF0F41E76}"/>
                </a:ext>
              </a:extLst>
            </p:cNvPr>
            <p:cNvSpPr/>
            <p:nvPr/>
          </p:nvSpPr>
          <p:spPr bwMode="auto">
            <a:xfrm>
              <a:off x="5354638" y="3525838"/>
              <a:ext cx="669925" cy="163513"/>
            </a:xfrm>
            <a:custGeom>
              <a:avLst/>
              <a:gdLst>
                <a:gd name="T0" fmla="*/ 169 w 177"/>
                <a:gd name="T1" fmla="*/ 37 h 43"/>
                <a:gd name="T2" fmla="*/ 168 w 177"/>
                <a:gd name="T3" fmla="*/ 36 h 43"/>
                <a:gd name="T4" fmla="*/ 92 w 177"/>
                <a:gd name="T5" fmla="*/ 1 h 43"/>
                <a:gd name="T6" fmla="*/ 75 w 177"/>
                <a:gd name="T7" fmla="*/ 0 h 43"/>
                <a:gd name="T8" fmla="*/ 18 w 177"/>
                <a:gd name="T9" fmla="*/ 15 h 43"/>
                <a:gd name="T10" fmla="*/ 3 w 177"/>
                <a:gd name="T11" fmla="*/ 29 h 43"/>
                <a:gd name="T12" fmla="*/ 1 w 177"/>
                <a:gd name="T13" fmla="*/ 39 h 43"/>
                <a:gd name="T14" fmla="*/ 9 w 177"/>
                <a:gd name="T15" fmla="*/ 43 h 43"/>
                <a:gd name="T16" fmla="*/ 177 w 177"/>
                <a:gd name="T17" fmla="*/ 43 h 43"/>
                <a:gd name="T18" fmla="*/ 169 w 177"/>
                <a:gd name="T19" fmla="*/ 37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7" h="43">
                  <a:moveTo>
                    <a:pt x="169" y="37"/>
                  </a:moveTo>
                  <a:cubicBezTo>
                    <a:pt x="168" y="36"/>
                    <a:pt x="168" y="36"/>
                    <a:pt x="168" y="36"/>
                  </a:cubicBezTo>
                  <a:cubicBezTo>
                    <a:pt x="141" y="16"/>
                    <a:pt x="115" y="5"/>
                    <a:pt x="92" y="1"/>
                  </a:cubicBezTo>
                  <a:cubicBezTo>
                    <a:pt x="87" y="1"/>
                    <a:pt x="81" y="0"/>
                    <a:pt x="75" y="0"/>
                  </a:cubicBezTo>
                  <a:cubicBezTo>
                    <a:pt x="40" y="0"/>
                    <a:pt x="18" y="15"/>
                    <a:pt x="18" y="15"/>
                  </a:cubicBezTo>
                  <a:cubicBezTo>
                    <a:pt x="16" y="16"/>
                    <a:pt x="6" y="23"/>
                    <a:pt x="3" y="29"/>
                  </a:cubicBezTo>
                  <a:cubicBezTo>
                    <a:pt x="1" y="33"/>
                    <a:pt x="0" y="36"/>
                    <a:pt x="1" y="39"/>
                  </a:cubicBezTo>
                  <a:cubicBezTo>
                    <a:pt x="3" y="42"/>
                    <a:pt x="5" y="43"/>
                    <a:pt x="9" y="43"/>
                  </a:cubicBezTo>
                  <a:cubicBezTo>
                    <a:pt x="177" y="43"/>
                    <a:pt x="177" y="43"/>
                    <a:pt x="177" y="43"/>
                  </a:cubicBezTo>
                  <a:cubicBezTo>
                    <a:pt x="174" y="40"/>
                    <a:pt x="170" y="37"/>
                    <a:pt x="169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10" name="Freeform 90">
              <a:extLst>
                <a:ext uri="{FF2B5EF4-FFF2-40B4-BE49-F238E27FC236}">
                  <a16:creationId xmlns:a16="http://schemas.microsoft.com/office/drawing/2014/main" id="{03AE4986-48C0-402A-9374-5000E238EE61}"/>
                </a:ext>
              </a:extLst>
            </p:cNvPr>
            <p:cNvSpPr/>
            <p:nvPr/>
          </p:nvSpPr>
          <p:spPr bwMode="auto">
            <a:xfrm>
              <a:off x="6175375" y="3063876"/>
              <a:ext cx="654050" cy="571500"/>
            </a:xfrm>
            <a:custGeom>
              <a:avLst/>
              <a:gdLst>
                <a:gd name="T0" fmla="*/ 171 w 173"/>
                <a:gd name="T1" fmla="*/ 114 h 151"/>
                <a:gd name="T2" fmla="*/ 157 w 173"/>
                <a:gd name="T3" fmla="*/ 87 h 151"/>
                <a:gd name="T4" fmla="*/ 157 w 173"/>
                <a:gd name="T5" fmla="*/ 86 h 151"/>
                <a:gd name="T6" fmla="*/ 123 w 173"/>
                <a:gd name="T7" fmla="*/ 21 h 151"/>
                <a:gd name="T8" fmla="*/ 116 w 173"/>
                <a:gd name="T9" fmla="*/ 8 h 151"/>
                <a:gd name="T10" fmla="*/ 115 w 173"/>
                <a:gd name="T11" fmla="*/ 7 h 151"/>
                <a:gd name="T12" fmla="*/ 87 w 173"/>
                <a:gd name="T13" fmla="*/ 0 h 151"/>
                <a:gd name="T14" fmla="*/ 101 w 173"/>
                <a:gd name="T15" fmla="*/ 24 h 151"/>
                <a:gd name="T16" fmla="*/ 103 w 173"/>
                <a:gd name="T17" fmla="*/ 45 h 151"/>
                <a:gd name="T18" fmla="*/ 88 w 173"/>
                <a:gd name="T19" fmla="*/ 59 h 151"/>
                <a:gd name="T20" fmla="*/ 38 w 173"/>
                <a:gd name="T21" fmla="*/ 87 h 151"/>
                <a:gd name="T22" fmla="*/ 1 w 173"/>
                <a:gd name="T23" fmla="*/ 149 h 151"/>
                <a:gd name="T24" fmla="*/ 0 w 173"/>
                <a:gd name="T25" fmla="*/ 151 h 151"/>
                <a:gd name="T26" fmla="*/ 1 w 173"/>
                <a:gd name="T27" fmla="*/ 151 h 151"/>
                <a:gd name="T28" fmla="*/ 9 w 173"/>
                <a:gd name="T29" fmla="*/ 146 h 151"/>
                <a:gd name="T30" fmla="*/ 86 w 173"/>
                <a:gd name="T31" fmla="*/ 112 h 151"/>
                <a:gd name="T32" fmla="*/ 113 w 173"/>
                <a:gd name="T33" fmla="*/ 109 h 151"/>
                <a:gd name="T34" fmla="*/ 165 w 173"/>
                <a:gd name="T35" fmla="*/ 120 h 151"/>
                <a:gd name="T36" fmla="*/ 169 w 173"/>
                <a:gd name="T37" fmla="*/ 121 h 151"/>
                <a:gd name="T38" fmla="*/ 172 w 173"/>
                <a:gd name="T39" fmla="*/ 120 h 151"/>
                <a:gd name="T40" fmla="*/ 171 w 173"/>
                <a:gd name="T41" fmla="*/ 114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73" h="151">
                  <a:moveTo>
                    <a:pt x="171" y="114"/>
                  </a:moveTo>
                  <a:cubicBezTo>
                    <a:pt x="157" y="87"/>
                    <a:pt x="157" y="87"/>
                    <a:pt x="157" y="87"/>
                  </a:cubicBezTo>
                  <a:cubicBezTo>
                    <a:pt x="157" y="86"/>
                    <a:pt x="157" y="86"/>
                    <a:pt x="157" y="86"/>
                  </a:cubicBezTo>
                  <a:cubicBezTo>
                    <a:pt x="123" y="21"/>
                    <a:pt x="123" y="21"/>
                    <a:pt x="123" y="21"/>
                  </a:cubicBezTo>
                  <a:cubicBezTo>
                    <a:pt x="120" y="17"/>
                    <a:pt x="117" y="11"/>
                    <a:pt x="116" y="8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5" y="7"/>
                    <a:pt x="101" y="0"/>
                    <a:pt x="87" y="0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5" y="31"/>
                    <a:pt x="105" y="38"/>
                    <a:pt x="103" y="45"/>
                  </a:cubicBezTo>
                  <a:cubicBezTo>
                    <a:pt x="100" y="51"/>
                    <a:pt x="95" y="56"/>
                    <a:pt x="88" y="59"/>
                  </a:cubicBezTo>
                  <a:cubicBezTo>
                    <a:pt x="85" y="60"/>
                    <a:pt x="56" y="71"/>
                    <a:pt x="38" y="87"/>
                  </a:cubicBezTo>
                  <a:cubicBezTo>
                    <a:pt x="19" y="105"/>
                    <a:pt x="8" y="123"/>
                    <a:pt x="1" y="149"/>
                  </a:cubicBezTo>
                  <a:cubicBezTo>
                    <a:pt x="0" y="151"/>
                    <a:pt x="0" y="151"/>
                    <a:pt x="0" y="151"/>
                  </a:cubicBezTo>
                  <a:cubicBezTo>
                    <a:pt x="0" y="151"/>
                    <a:pt x="1" y="151"/>
                    <a:pt x="1" y="151"/>
                  </a:cubicBezTo>
                  <a:cubicBezTo>
                    <a:pt x="3" y="149"/>
                    <a:pt x="6" y="147"/>
                    <a:pt x="9" y="146"/>
                  </a:cubicBezTo>
                  <a:cubicBezTo>
                    <a:pt x="9" y="146"/>
                    <a:pt x="42" y="125"/>
                    <a:pt x="86" y="112"/>
                  </a:cubicBezTo>
                  <a:cubicBezTo>
                    <a:pt x="95" y="110"/>
                    <a:pt x="104" y="109"/>
                    <a:pt x="113" y="109"/>
                  </a:cubicBezTo>
                  <a:cubicBezTo>
                    <a:pt x="141" y="109"/>
                    <a:pt x="165" y="120"/>
                    <a:pt x="165" y="120"/>
                  </a:cubicBezTo>
                  <a:cubicBezTo>
                    <a:pt x="167" y="121"/>
                    <a:pt x="168" y="121"/>
                    <a:pt x="169" y="121"/>
                  </a:cubicBezTo>
                  <a:cubicBezTo>
                    <a:pt x="171" y="121"/>
                    <a:pt x="172" y="120"/>
                    <a:pt x="172" y="120"/>
                  </a:cubicBezTo>
                  <a:cubicBezTo>
                    <a:pt x="173" y="118"/>
                    <a:pt x="172" y="116"/>
                    <a:pt x="171" y="1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defRPr/>
              </a:pPr>
              <a:endParaRPr lang="zh-CN" altLang="en-US" noProof="1"/>
            </a:p>
          </p:txBody>
        </p:sp>
      </p:grpSp>
      <p:sp>
        <p:nvSpPr>
          <p:cNvPr id="28678" name="文本框 11">
            <a:extLst>
              <a:ext uri="{FF2B5EF4-FFF2-40B4-BE49-F238E27FC236}">
                <a16:creationId xmlns:a16="http://schemas.microsoft.com/office/drawing/2014/main" id="{2D74EA7C-AE82-4A7C-BE5B-6A6D0FDA28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38313" y="552450"/>
            <a:ext cx="5152051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ja-JP" sz="3600" dirty="0">
                <a:solidFill>
                  <a:schemeClr val="bg1"/>
                </a:solidFill>
              </a:rPr>
              <a:t>Vizier </a:t>
            </a:r>
            <a:r>
              <a:rPr lang="ja-JP" altLang="en-US" sz="3600">
                <a:solidFill>
                  <a:schemeClr val="bg1"/>
                </a:solidFill>
              </a:rPr>
              <a:t>系统及其一些概念</a:t>
            </a:r>
            <a:endParaRPr lang="zh-CN" altLang="en-US" sz="3600" dirty="0">
              <a:solidFill>
                <a:schemeClr val="bg1"/>
              </a:solidFill>
            </a:endParaRPr>
          </a:p>
        </p:txBody>
      </p:sp>
      <p:pic>
        <p:nvPicPr>
          <p:cNvPr id="28679" name="图片 12">
            <a:extLst>
              <a:ext uri="{FF2B5EF4-FFF2-40B4-BE49-F238E27FC236}">
                <a16:creationId xmlns:a16="http://schemas.microsoft.com/office/drawing/2014/main" id="{EA21A789-CAFE-4DCE-9356-4BD8695A86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6188" y="5200650"/>
            <a:ext cx="5865812" cy="165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文本框 44">
            <a:extLst>
              <a:ext uri="{FF2B5EF4-FFF2-40B4-BE49-F238E27FC236}">
                <a16:creationId xmlns:a16="http://schemas.microsoft.com/office/drawing/2014/main" id="{76977715-A95E-3645-9826-AB95DFD1C9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40415" y="3856071"/>
            <a:ext cx="5726576" cy="22662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marL="342900" indent="-342900" algn="just" eaLnBrk="1" hangingPunct="1">
              <a:lnSpc>
                <a:spcPct val="120000"/>
              </a:lnSpc>
              <a:spcBef>
                <a:spcPct val="0"/>
              </a:spcBef>
            </a:pPr>
            <a:r>
              <a:rPr lang="ja-JP" altLang="en-US" sz="2000">
                <a:solidFill>
                  <a:srgbClr val="595959"/>
                </a:solidFill>
              </a:rPr>
              <a:t>支持几种高级算法的黑箱最优化服务</a:t>
            </a:r>
            <a:endParaRPr lang="en-US" altLang="zh-CN" sz="2000" dirty="0">
              <a:solidFill>
                <a:srgbClr val="595959"/>
              </a:solidFill>
            </a:endParaRPr>
          </a:p>
          <a:p>
            <a:pPr marL="342900" indent="-342900" algn="just" eaLnBrk="1" hangingPunct="1">
              <a:lnSpc>
                <a:spcPct val="120000"/>
              </a:lnSpc>
              <a:spcBef>
                <a:spcPct val="0"/>
              </a:spcBef>
            </a:pPr>
            <a:endParaRPr lang="en-US" altLang="zh-CN" sz="2000" dirty="0">
              <a:solidFill>
                <a:srgbClr val="595959"/>
              </a:solidFill>
            </a:endParaRPr>
          </a:p>
          <a:p>
            <a:pPr marL="342900" indent="-342900" algn="just" eaLnBrk="1" hangingPunct="1">
              <a:lnSpc>
                <a:spcPct val="120000"/>
              </a:lnSpc>
              <a:spcBef>
                <a:spcPct val="0"/>
              </a:spcBef>
            </a:pPr>
            <a:r>
              <a:rPr lang="en-US" altLang="zh-CN" sz="2000" dirty="0">
                <a:solidFill>
                  <a:srgbClr val="595959"/>
                </a:solidFill>
              </a:rPr>
              <a:t>Remote Procedure Call (RPC) </a:t>
            </a:r>
            <a:r>
              <a:rPr lang="ja-JP" altLang="en-US" sz="2000">
                <a:solidFill>
                  <a:srgbClr val="595959"/>
                </a:solidFill>
              </a:rPr>
              <a:t>接口</a:t>
            </a:r>
            <a:endParaRPr lang="en-US" altLang="ja-JP" sz="2000" dirty="0">
              <a:solidFill>
                <a:srgbClr val="595959"/>
              </a:solidFill>
            </a:endParaRPr>
          </a:p>
          <a:p>
            <a:pPr marL="342900" indent="-342900" algn="just" eaLnBrk="1" hangingPunct="1">
              <a:lnSpc>
                <a:spcPct val="120000"/>
              </a:lnSpc>
              <a:spcBef>
                <a:spcPct val="0"/>
              </a:spcBef>
            </a:pPr>
            <a:endParaRPr lang="en-US" altLang="zh-CN" sz="1800" b="1" dirty="0">
              <a:solidFill>
                <a:srgbClr val="404040"/>
              </a:solidFill>
            </a:endParaRPr>
          </a:p>
          <a:p>
            <a:pPr marL="342900" indent="-342900" algn="just" eaLnBrk="1" hangingPunct="1">
              <a:lnSpc>
                <a:spcPct val="120000"/>
              </a:lnSpc>
              <a:spcBef>
                <a:spcPct val="0"/>
              </a:spcBef>
            </a:pPr>
            <a:r>
              <a:rPr lang="en-US" altLang="zh-CN" sz="2000" dirty="0">
                <a:solidFill>
                  <a:srgbClr val="595959"/>
                </a:solidFill>
              </a:rPr>
              <a:t>Dashboard </a:t>
            </a:r>
            <a:r>
              <a:rPr lang="ja-JP" altLang="en-US" sz="2000">
                <a:solidFill>
                  <a:srgbClr val="595959"/>
                </a:solidFill>
              </a:rPr>
              <a:t>和</a:t>
            </a:r>
            <a:r>
              <a:rPr lang="zh-CN" altLang="en-US" sz="2000" dirty="0">
                <a:solidFill>
                  <a:srgbClr val="595959"/>
                </a:solidFill>
              </a:rPr>
              <a:t> </a:t>
            </a:r>
            <a:r>
              <a:rPr lang="ja-JP" altLang="en-US" sz="2000">
                <a:solidFill>
                  <a:srgbClr val="595959"/>
                </a:solidFill>
              </a:rPr>
              <a:t>分析工具</a:t>
            </a:r>
            <a:endParaRPr lang="en-US" altLang="zh-CN" sz="2000" dirty="0">
              <a:solidFill>
                <a:srgbClr val="595959"/>
              </a:solidFill>
            </a:endParaRPr>
          </a:p>
          <a:p>
            <a:pPr marL="342900" indent="-342900" eaLnBrk="1" hangingPunct="1">
              <a:lnSpc>
                <a:spcPct val="150000"/>
              </a:lnSpc>
              <a:spcBef>
                <a:spcPct val="0"/>
              </a:spcBef>
            </a:pPr>
            <a:endParaRPr lang="en-US" altLang="zh-CN" sz="1800" b="1" dirty="0">
              <a:solidFill>
                <a:srgbClr val="404040"/>
              </a:solidFill>
            </a:endParaRPr>
          </a:p>
        </p:txBody>
      </p:sp>
      <p:sp>
        <p:nvSpPr>
          <p:cNvPr id="16" name="文本框 44">
            <a:extLst>
              <a:ext uri="{FF2B5EF4-FFF2-40B4-BE49-F238E27FC236}">
                <a16:creationId xmlns:a16="http://schemas.microsoft.com/office/drawing/2014/main" id="{3F32DE41-FA7C-4441-91F5-4A49D7557A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62507" y="1980804"/>
            <a:ext cx="6755058" cy="499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ja-JP" altLang="en-US" sz="2000" b="1">
                <a:solidFill>
                  <a:srgbClr val="404040"/>
                </a:solidFill>
              </a:rPr>
              <a:t>是什么</a:t>
            </a:r>
            <a:r>
              <a:rPr lang="zh-CN" altLang="en-US" sz="2000" b="1" dirty="0">
                <a:solidFill>
                  <a:srgbClr val="404040"/>
                </a:solidFill>
              </a:rPr>
              <a:t>？</a:t>
            </a:r>
            <a:endParaRPr lang="en-US" altLang="zh-CN" sz="2000" b="1" dirty="0">
              <a:solidFill>
                <a:srgbClr val="404040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29F35F7-0871-954D-B394-C4764B8F1F48}"/>
              </a:ext>
            </a:extLst>
          </p:cNvPr>
          <p:cNvSpPr/>
          <p:nvPr/>
        </p:nvSpPr>
        <p:spPr>
          <a:xfrm>
            <a:off x="1840415" y="2607763"/>
            <a:ext cx="6096000" cy="429798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 eaLnBrk="1" hangingPunct="1">
              <a:lnSpc>
                <a:spcPct val="120000"/>
              </a:lnSpc>
            </a:pPr>
            <a:r>
              <a:rPr lang="en-US" altLang="ja-JP" sz="2000" dirty="0">
                <a:solidFill>
                  <a:srgbClr val="595959"/>
                </a:solidFill>
              </a:rPr>
              <a:t>Google </a:t>
            </a:r>
            <a:r>
              <a:rPr lang="ja-JP" altLang="en-US" sz="2000">
                <a:solidFill>
                  <a:srgbClr val="595959"/>
                </a:solidFill>
              </a:rPr>
              <a:t>内部使用的黑箱最优化服务</a:t>
            </a:r>
            <a:r>
              <a:rPr lang="zh-CN" altLang="en-US" sz="2000" dirty="0">
                <a:solidFill>
                  <a:srgbClr val="595959"/>
                </a:solidFill>
              </a:rPr>
              <a:t>，</a:t>
            </a:r>
            <a:r>
              <a:rPr lang="ja-JP" altLang="en-US" sz="2000">
                <a:solidFill>
                  <a:srgbClr val="595959"/>
                </a:solidFill>
              </a:rPr>
              <a:t>未开源</a:t>
            </a:r>
            <a:endParaRPr lang="en-US" sz="2000" dirty="0">
              <a:solidFill>
                <a:srgbClr val="595959"/>
              </a:solidFill>
            </a:endParaRPr>
          </a:p>
        </p:txBody>
      </p:sp>
      <p:sp>
        <p:nvSpPr>
          <p:cNvPr id="18" name="文本框 44">
            <a:extLst>
              <a:ext uri="{FF2B5EF4-FFF2-40B4-BE49-F238E27FC236}">
                <a16:creationId xmlns:a16="http://schemas.microsoft.com/office/drawing/2014/main" id="{AAF0A182-2772-A343-B06F-49093631B1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4268" y="3248723"/>
            <a:ext cx="6755058" cy="499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ja-JP" altLang="en-US" sz="2000" b="1">
                <a:solidFill>
                  <a:srgbClr val="404040"/>
                </a:solidFill>
              </a:rPr>
              <a:t>有什么</a:t>
            </a:r>
            <a:r>
              <a:rPr lang="zh-CN" altLang="en-US" sz="2000" b="1" dirty="0">
                <a:solidFill>
                  <a:srgbClr val="404040"/>
                </a:solidFill>
              </a:rPr>
              <a:t>？</a:t>
            </a:r>
            <a:endParaRPr lang="en-US" altLang="zh-CN" sz="2000" b="1" dirty="0">
              <a:solidFill>
                <a:srgbClr val="4040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85072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自定义 3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4E67C8"/>
      </a:accent6>
      <a:hlink>
        <a:srgbClr val="56C7AA"/>
      </a:hlink>
      <a:folHlink>
        <a:srgbClr val="59A8D1"/>
      </a:folHlink>
    </a:clrScheme>
    <a:fontScheme name="自定义 3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主题">
  <a:themeElements>
    <a:clrScheme name="自定义 1">
      <a:dk1>
        <a:sysClr val="windowText" lastClr="000000"/>
      </a:dk1>
      <a:lt1>
        <a:sysClr val="window" lastClr="FFFFFF"/>
      </a:lt1>
      <a:dk2>
        <a:srgbClr val="444D26"/>
      </a:dk2>
      <a:lt2>
        <a:srgbClr val="FEFAC9"/>
      </a:lt2>
      <a:accent1>
        <a:srgbClr val="25B7C0"/>
      </a:accent1>
      <a:accent2>
        <a:srgbClr val="F6A500"/>
      </a:accent2>
      <a:accent3>
        <a:srgbClr val="585858"/>
      </a:accent3>
      <a:accent4>
        <a:srgbClr val="FD7104"/>
      </a:accent4>
      <a:accent5>
        <a:srgbClr val="9C85C0"/>
      </a:accent5>
      <a:accent6>
        <a:srgbClr val="809EC2"/>
      </a:accent6>
      <a:hlink>
        <a:srgbClr val="8E58B6"/>
      </a:hlink>
      <a:folHlink>
        <a:srgbClr val="7F6F6F"/>
      </a:folHlink>
    </a:clrScheme>
    <a:fontScheme name="自定义 1">
      <a:majorFont>
        <a:latin typeface="Arial Black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29000">
              <a:srgbClr val="FFFFFF"/>
            </a:gs>
            <a:gs pos="98000">
              <a:srgbClr val="FFFFFF">
                <a:lumMod val="75000"/>
              </a:srgbClr>
            </a:gs>
          </a:gsLst>
          <a:lin ang="2700000" scaled="1"/>
          <a:tileRect/>
        </a:gradFill>
        <a:ln w="25400" cap="flat" cmpd="sng" algn="ctr">
          <a:noFill/>
          <a:prstDash val="solid"/>
        </a:ln>
        <a:effectLst>
          <a:softEdge rad="0"/>
        </a:effectLst>
      </a:spPr>
      <a:bodyPr anchor="ctr"/>
      <a:lstStyle>
        <a:defPPr marL="0" marR="0" indent="0" algn="ctr" defTabSz="914400" eaLnBrk="1" fontAlgn="base" latinLnBrk="0" hangingPunct="1">
          <a:spcBef>
            <a:spcPct val="0"/>
          </a:spcBef>
          <a:spcAft>
            <a:spcPct val="0"/>
          </a:spcAft>
          <a:buClrTx/>
          <a:buSzTx/>
          <a:buFontTx/>
          <a:buNone/>
          <a:defRPr kumimoji="0" sz="1800" b="0" i="0" u="none" strike="noStrike" kern="0" cap="none" spc="0" normalizeH="0" baseline="0" noProof="0" smtClean="0">
            <a:ln>
              <a:noFill/>
            </a:ln>
            <a:solidFill>
              <a:srgbClr val="FFFFFF"/>
            </a:solidFill>
            <a:effectLst/>
            <a:uLnTx/>
            <a:uFillTx/>
            <a:latin typeface="Arial" pitchFamily="34" charset="0"/>
            <a:ea typeface="宋体" pitchFamily="2" charset="-122"/>
          </a:defRPr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_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1639</TotalTime>
  <Pages>0</Pages>
  <Words>2404</Words>
  <Characters>0</Characters>
  <Application>Microsoft Macintosh PowerPoint</Application>
  <DocSecurity>0</DocSecurity>
  <PresentationFormat>Widescreen</PresentationFormat>
  <Lines>0</Lines>
  <Paragraphs>357</Paragraphs>
  <Slides>48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48</vt:i4>
      </vt:variant>
    </vt:vector>
  </HeadingPairs>
  <TitlesOfParts>
    <vt:vector size="57" baseType="lpstr">
      <vt:lpstr>等线</vt:lpstr>
      <vt:lpstr>等线 Light</vt:lpstr>
      <vt:lpstr>Arial</vt:lpstr>
      <vt:lpstr>Arial Black</vt:lpstr>
      <vt:lpstr>Calibri</vt:lpstr>
      <vt:lpstr>Office 主题</vt:lpstr>
      <vt:lpstr>1_自定义设计方案</vt:lpstr>
      <vt:lpstr>1_Office 主题</vt:lpstr>
      <vt:lpstr>2_自定义设计方案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优品PPT</dc:creator>
  <cp:keywords/>
  <dc:description>http://www.ypppt.com/</dc:description>
  <cp:lastModifiedBy>Lu Weston</cp:lastModifiedBy>
  <cp:revision>95</cp:revision>
  <dcterms:created xsi:type="dcterms:W3CDTF">2016-01-15T03:19:00Z</dcterms:created>
  <dcterms:modified xsi:type="dcterms:W3CDTF">2019-04-13T05:05:45Z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2052-10.1.0.5457</vt:lpwstr>
  </property>
</Properties>
</file>